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73" r:id="rId4"/>
    <p:sldId id="294" r:id="rId5"/>
    <p:sldId id="296" r:id="rId6"/>
    <p:sldId id="300" r:id="rId7"/>
    <p:sldId id="293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29FF"/>
    <a:srgbClr val="84ACB6"/>
    <a:srgbClr val="456972"/>
    <a:srgbClr val="42BA97"/>
    <a:srgbClr val="8FC31E"/>
    <a:srgbClr val="FFC000"/>
    <a:srgbClr val="FFFFCC"/>
    <a:srgbClr val="91C53F"/>
    <a:srgbClr val="487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0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6B5C-7941-4A6A-BB59-079CADD977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65A8-3B73-4E83-A8A4-808D045FE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9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F020-FC2A-4069-9EFB-434CE3477FEF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D5785-F9E7-43EF-A173-19630288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3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79089BF-673A-4BA4-A90E-341D06D2F838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0" y="1440000"/>
            <a:ext cx="9360000" cy="26902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273000" y="3372691"/>
            <a:ext cx="9360000" cy="47382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9" y="1624246"/>
            <a:ext cx="9216001" cy="144829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3435035"/>
            <a:ext cx="9216000" cy="7537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B9B0980-2D4B-4AED-9FD1-C8006BABE1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873209"/>
            <a:ext cx="1538800" cy="41671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="" xmlns:a16="http://schemas.microsoft.com/office/drawing/2014/main" id="{C19540A6-46D3-46F0-9A99-6F9C26FC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B20-FDD9-473A-86AD-A90D5EB360C6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="" xmlns:a16="http://schemas.microsoft.com/office/drawing/2014/main" id="{042CB539-2B14-47F4-B4B1-919D39526C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03" y="3185000"/>
            <a:ext cx="4105896" cy="23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="" xmlns:a16="http://schemas.microsoft.com/office/drawing/2014/main" id="{BF1CF3A9-86CB-487F-B259-39ECB02C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E87E-9B2A-4361-ACAD-34A8C6D9CEEF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0BAC3D9-06A2-4247-9BF3-AB4E6801D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22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4749"/>
            <a:ext cx="9906000" cy="34832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0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6F9D90F-B6A0-4393-B037-7C98C10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2A5B-BF90-4028-A819-A92C9B3C5188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E9FD44-DD96-48CE-A8C2-6ED948867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0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DD35B82-E055-4E02-9A09-018DCF8C23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8" cy="4813022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6F9D90F-B6A0-4393-B037-7C98C10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24BF-979F-4AA6-A911-9AB5FDA70902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E9FD44-DD96-48CE-A8C2-6ED948867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000" y="1080000"/>
            <a:ext cx="5014913" cy="52080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079999"/>
            <a:ext cx="3194943" cy="51154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="" xmlns:a16="http://schemas.microsoft.com/office/drawing/2014/main" id="{F0E51036-D733-445B-B31D-70CC6B25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2FD-E745-4090-9445-6C90B2E8BF7F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EB3E5FD-DD8E-4E09-977D-F69393F82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66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="" xmlns:a16="http://schemas.microsoft.com/office/drawing/2014/main" id="{7F1C43F4-18ED-469D-B0D2-8282E0D4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44E1-A7BF-45D3-86F1-462CAAB98510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6EB29F6-B885-4F5B-93A8-13E9B5BA9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06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923575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2824"/>
            <a:ext cx="1756635" cy="733206"/>
          </a:xfrm>
          <a:prstGeom prst="rect">
            <a:avLst/>
          </a:prstGeom>
        </p:spPr>
        <p:txBody>
          <a:bodyPr anchor="t"/>
          <a:lstStyle>
            <a:lvl1pPr algn="r"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969150" y="2262824"/>
            <a:ext cx="6668587" cy="38292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="" xmlns:a16="http://schemas.microsoft.com/office/drawing/2014/main" id="{C80DB5BE-1D6D-41FA-854D-82B87B8A68E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978D4D-9DEE-461F-B2F9-7D242824566D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0EE9ACE-9D5E-4A0B-B4FF-619A1DA355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09702" y="2262824"/>
            <a:ext cx="0" cy="3829217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8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" y="2844805"/>
            <a:ext cx="4519247" cy="2014780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769" y="2844805"/>
            <a:ext cx="4860543" cy="201478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6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C7B5425-F1A9-48AC-A62A-6EBF235A6BDB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4A06F84-FBE8-4024-9D34-5EC368E6A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27" y="24248"/>
            <a:ext cx="6828098" cy="68280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8021" cy="2847814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="" xmlns:a16="http://schemas.microsoft.com/office/drawing/2014/main" id="{779C0B41-8552-4A38-95CD-ACD30C3022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날짜 개체 틀 9">
            <a:extLst>
              <a:ext uri="{FF2B5EF4-FFF2-40B4-BE49-F238E27FC236}">
                <a16:creationId xmlns="" xmlns:a16="http://schemas.microsoft.com/office/drawing/2014/main" id="{681F209C-2907-4E66-8464-3642C978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DBEC-1A3F-48F7-BE36-4B5A2DFB1DD1}" type="datetime1">
              <a:rPr lang="ko-KR" altLang="en-US" smtClean="0"/>
              <a:t>2024-05-09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79" y="5484876"/>
            <a:ext cx="1478842" cy="400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92" y="3316637"/>
            <a:ext cx="9301908" cy="1504106"/>
          </a:xfrm>
        </p:spPr>
        <p:txBody>
          <a:bodyPr anchor="t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92" y="1690608"/>
            <a:ext cx="9301908" cy="845645"/>
          </a:xfrm>
        </p:spPr>
        <p:txBody>
          <a:bodyPr anchor="b">
            <a:noAutofit/>
          </a:bodyPr>
          <a:lstStyle>
            <a:lvl1pPr marL="0" indent="0" algn="ctr">
              <a:buNone/>
              <a:defRPr sz="6000" spc="-300">
                <a:solidFill>
                  <a:schemeClr val="bg1"/>
                </a:solidFill>
                <a:latin typeface="+mn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1713000" y="2634535"/>
            <a:ext cx="6480000" cy="382386"/>
          </a:xfrm>
          <a:prstGeom prst="rect">
            <a:avLst/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092" y="2628881"/>
            <a:ext cx="9301908" cy="38804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4960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0FB972D-26D3-436D-94A6-59364F7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86AA-1984-4BDB-A107-6580512BD7A3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="" xmlns:a16="http://schemas.microsoft.com/office/drawing/2014/main" id="{DCCE259C-3400-4774-8338-56EF34687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539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080000"/>
            <a:ext cx="4572337" cy="52818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0FB972D-26D3-436D-94A6-59364F7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28BA-B364-484F-BDCF-ACED4621F7CC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="" xmlns:a16="http://schemas.microsoft.com/office/drawing/2014/main" id="{DCCE259C-3400-4774-8338-56EF34687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-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E4100F4-8E33-466E-B876-05B62C3EF5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06368"/>
            <a:ext cx="9906000" cy="39516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6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080000"/>
            <a:ext cx="4320000" cy="52549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491" y="1080000"/>
            <a:ext cx="4320000" cy="52549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="" xmlns:a16="http://schemas.microsoft.com/office/drawing/2014/main" id="{3AFFB806-4DCA-4E7D-A8FC-EC747C54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1A7-2F03-4BB4-AC54-9444DB5FD53C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AB17CAE-4329-4D40-9143-F7662A7D2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95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43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98274"/>
            <a:ext cx="4320000" cy="42436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5999" y="1080000"/>
            <a:ext cx="43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5999" y="1998274"/>
            <a:ext cx="4320000" cy="41913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="" xmlns:a16="http://schemas.microsoft.com/office/drawing/2014/main" id="{6105AFCB-B30A-49ED-A97C-F3941C5F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5F2-695B-4AC9-91EE-1A1962D69048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="" xmlns:a16="http://schemas.microsoft.com/office/drawing/2014/main" id="{2CA3C62C-FB30-4807-A2AC-DE484A791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1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70425"/>
            <a:ext cx="9905993" cy="699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349" y="242927"/>
            <a:ext cx="8237650" cy="397807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497908"/>
            <a:ext cx="724811" cy="2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3C64-4852-4FCC-A213-DEBA10BBBA90}" type="datetime1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7499" y="6497908"/>
            <a:ext cx="2579888" cy="2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58" y="0"/>
            <a:ext cx="1834342" cy="1065651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0" y="6638440"/>
            <a:ext cx="8329353" cy="0"/>
          </a:xfrm>
          <a:prstGeom prst="line">
            <a:avLst/>
          </a:prstGeom>
          <a:ln>
            <a:solidFill>
              <a:srgbClr val="4569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3" r:id="rId2"/>
    <p:sldLayoutId id="2147483738" r:id="rId3"/>
    <p:sldLayoutId id="2147483723" r:id="rId4"/>
    <p:sldLayoutId id="2147483734" r:id="rId5"/>
    <p:sldLayoutId id="2147483736" r:id="rId6"/>
    <p:sldLayoutId id="2147483722" r:id="rId7"/>
    <p:sldLayoutId id="2147483724" r:id="rId8"/>
    <p:sldLayoutId id="2147483725" r:id="rId9"/>
    <p:sldLayoutId id="2147483726" r:id="rId10"/>
    <p:sldLayoutId id="2147483737" r:id="rId11"/>
    <p:sldLayoutId id="2147483735" r:id="rId12"/>
    <p:sldLayoutId id="2147483727" r:id="rId13"/>
    <p:sldLayoutId id="2147483728" r:id="rId14"/>
    <p:sldLayoutId id="2147483729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7D1BF0-4514-449D-9131-61C146352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FODICS NMS </a:t>
            </a:r>
            <a:r>
              <a:rPr lang="ko-KR" altLang="en-US" dirty="0" smtClean="0"/>
              <a:t>통합 솔루션 개발 계획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32F9C399-BD11-4193-93E2-E776CD47F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㈜포딕스 시스템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621C501-B08D-4F66-ADD8-D2121FA8D092}"/>
              </a:ext>
            </a:extLst>
          </p:cNvPr>
          <p:cNvSpPr txBox="1"/>
          <p:nvPr/>
        </p:nvSpPr>
        <p:spPr>
          <a:xfrm>
            <a:off x="259932" y="6346065"/>
            <a:ext cx="2220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본 자료는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나눔글꼴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’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최적화 되어 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텍스트 개체 틀 11"/>
          <p:cNvSpPr txBox="1">
            <a:spLocks/>
          </p:cNvSpPr>
          <p:nvPr/>
        </p:nvSpPr>
        <p:spPr>
          <a:xfrm>
            <a:off x="6307382" y="6066200"/>
            <a:ext cx="3268618" cy="495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23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11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22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371634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828846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63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0"/>
              </a:lnSpc>
            </a:pPr>
            <a:r>
              <a:rPr lang="ko-KR" altLang="en-US" sz="800" b="1" dirty="0" err="1">
                <a:latin typeface="+mn-ea"/>
                <a:ea typeface="+mn-ea"/>
              </a:rPr>
              <a:t>포딕스</a:t>
            </a:r>
            <a:r>
              <a:rPr lang="ko-KR" altLang="en-US" sz="800" b="1" dirty="0">
                <a:latin typeface="+mn-ea"/>
                <a:ea typeface="+mn-ea"/>
              </a:rPr>
              <a:t> 시스템</a:t>
            </a:r>
            <a:endParaRPr lang="en-US" altLang="ko-KR" sz="800" b="1" dirty="0">
              <a:latin typeface="+mn-ea"/>
              <a:ea typeface="+mn-ea"/>
            </a:endParaRPr>
          </a:p>
          <a:p>
            <a:pPr algn="r">
              <a:lnSpc>
                <a:spcPct val="0"/>
              </a:lnSpc>
            </a:pPr>
            <a:r>
              <a:rPr lang="en-US" altLang="ko-KR" sz="600" dirty="0">
                <a:latin typeface="+mn-ea"/>
                <a:ea typeface="+mn-ea"/>
              </a:rPr>
              <a:t>TEL : 02-815-2333  /  FAX : 0505-813-2333</a:t>
            </a:r>
          </a:p>
          <a:p>
            <a:pPr algn="r">
              <a:lnSpc>
                <a:spcPct val="0"/>
              </a:lnSpc>
            </a:pPr>
            <a:r>
              <a:rPr lang="ko-KR" altLang="en-US" sz="600" dirty="0">
                <a:latin typeface="+mn-ea"/>
                <a:ea typeface="+mn-ea"/>
              </a:rPr>
              <a:t>서울시 구로구 디지털로 </a:t>
            </a:r>
            <a:r>
              <a:rPr lang="en-US" altLang="ko-KR" sz="600" dirty="0">
                <a:latin typeface="+mn-ea"/>
                <a:ea typeface="+mn-ea"/>
              </a:rPr>
              <a:t>31</a:t>
            </a:r>
            <a:r>
              <a:rPr lang="ko-KR" altLang="en-US" sz="600" dirty="0">
                <a:latin typeface="+mn-ea"/>
                <a:ea typeface="+mn-ea"/>
              </a:rPr>
              <a:t>길 </a:t>
            </a:r>
            <a:r>
              <a:rPr lang="en-US" altLang="ko-KR" sz="600" dirty="0">
                <a:latin typeface="+mn-ea"/>
                <a:ea typeface="+mn-ea"/>
              </a:rPr>
              <a:t>38-9 </a:t>
            </a:r>
            <a:r>
              <a:rPr lang="ko-KR" altLang="en-US" sz="600" dirty="0">
                <a:latin typeface="+mn-ea"/>
                <a:ea typeface="+mn-ea"/>
              </a:rPr>
              <a:t>에이스테크노타워 </a:t>
            </a:r>
            <a:r>
              <a:rPr lang="en-US" altLang="ko-KR" sz="600" dirty="0">
                <a:latin typeface="+mn-ea"/>
                <a:ea typeface="+mn-ea"/>
              </a:rPr>
              <a:t>1</a:t>
            </a:r>
            <a:r>
              <a:rPr lang="ko-KR" altLang="en-US" sz="600" dirty="0">
                <a:latin typeface="+mn-ea"/>
                <a:ea typeface="+mn-ea"/>
              </a:rPr>
              <a:t>차 </a:t>
            </a:r>
            <a:r>
              <a:rPr lang="en-US" altLang="ko-KR" sz="600" dirty="0">
                <a:latin typeface="+mn-ea"/>
                <a:ea typeface="+mn-ea"/>
              </a:rPr>
              <a:t>301</a:t>
            </a:r>
            <a:r>
              <a:rPr lang="ko-KR" altLang="en-US" sz="600" dirty="0">
                <a:latin typeface="+mn-ea"/>
                <a:ea typeface="+mn-ea"/>
              </a:rPr>
              <a:t>호</a:t>
            </a:r>
            <a:endParaRPr lang="en-US" altLang="ko-KR" sz="600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932" y="4222053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연구소 </a:t>
            </a:r>
            <a:r>
              <a:rPr lang="en-US" altLang="ko-KR" sz="1000" dirty="0">
                <a:latin typeface="+mj-ea"/>
                <a:ea typeface="+mj-ea"/>
              </a:rPr>
              <a:t>| </a:t>
            </a:r>
            <a:r>
              <a:rPr lang="ko-KR" altLang="en-US" sz="1000" dirty="0" smtClean="0">
                <a:latin typeface="+mj-ea"/>
                <a:ea typeface="+mj-ea"/>
              </a:rPr>
              <a:t>김정현 </a:t>
            </a:r>
            <a:endParaRPr lang="en-US" altLang="ko-KR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32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 smtClean="0"/>
              <a:t>업무 할당 </a:t>
            </a:r>
            <a:endParaRPr lang="en-US" altLang="ko-KR" dirty="0" smtClean="0"/>
          </a:p>
          <a:p>
            <a:r>
              <a:rPr lang="ko-KR" altLang="en-US" dirty="0" smtClean="0"/>
              <a:t>개발 </a:t>
            </a:r>
            <a:r>
              <a:rPr lang="ko-KR" altLang="en-US" dirty="0"/>
              <a:t>관련 항목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r>
              <a:rPr lang="ko-KR" altLang="en-US" dirty="0" smtClean="0"/>
              <a:t>업무 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C22F13EE-05E5-4534-97F4-E87F76F146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="" xmlns:a16="http://schemas.microsoft.com/office/drawing/2014/main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NVR NMS </a:t>
            </a:r>
            <a:r>
              <a:rPr lang="ko-KR" altLang="en-US" dirty="0" smtClean="0"/>
              <a:t>솔루션은 기존 포천에서 사용중인 타사의 자원관리 시스템의 기존 사용에 준하는 기능을 지원한  자원관리 솔루션 개발을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개발로 진행하며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개발은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NVR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NMS </a:t>
            </a:r>
            <a:r>
              <a:rPr lang="ko-KR" altLang="en-US" dirty="0" smtClean="0"/>
              <a:t>솔루션 개발을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차로 하고 통합 솔루션을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차로  나누어 구간 및 단계별로 설계 및 개발 진행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차 개발은 웹 개발 우선순위에 따라 </a:t>
            </a:r>
            <a:r>
              <a:rPr lang="en-US" altLang="ko-KR" dirty="0" smtClean="0"/>
              <a:t>2024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말까지 최대 기한으로 </a:t>
            </a:r>
            <a:r>
              <a:rPr lang="ko-KR" altLang="en-US" dirty="0" err="1" smtClean="0"/>
              <a:t>신입웹개발자</a:t>
            </a:r>
            <a:r>
              <a:rPr lang="ko-KR" altLang="en-US" dirty="0" smtClean="0"/>
              <a:t> 입사시점 </a:t>
            </a:r>
            <a:r>
              <a:rPr lang="ko-KR" altLang="en-US" dirty="0" smtClean="0"/>
              <a:t>부터 시작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내의 개발 기한 및 일정을 목표로 개발을 진행 하며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차 개발 완료 시 바로 </a:t>
            </a:r>
            <a:r>
              <a:rPr lang="en-US" altLang="ko-KR" dirty="0" smtClean="0"/>
              <a:t>NVR </a:t>
            </a:r>
            <a:r>
              <a:rPr lang="ko-KR" altLang="en-US" dirty="0" smtClean="0"/>
              <a:t>자체 솔루션의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개발의 진행을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개월 기한으로 하며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완료 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 통합 개발을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개월로  개발 기한 까지 완성을 목표로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개발 진행합니다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개발 기간 및 개발 우선순위는 상황에 따라 변경 될 수 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 </a:t>
            </a:r>
            <a:r>
              <a:rPr lang="ko-KR" altLang="en-US" dirty="0" smtClean="0"/>
              <a:t>자원 관리 솔루션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CCTV  </a:t>
            </a:r>
            <a:r>
              <a:rPr lang="ko-KR" altLang="en-US" dirty="0" smtClean="0"/>
              <a:t>관제실 자원 관리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/>
              <a:t>자원 관리 </a:t>
            </a:r>
            <a:r>
              <a:rPr lang="ko-KR" altLang="en-US" dirty="0" err="1" smtClean="0"/>
              <a:t>대시보드</a:t>
            </a:r>
            <a:r>
              <a:rPr lang="en-US" altLang="ko-KR" dirty="0" smtClean="0"/>
              <a:t>,</a:t>
            </a:r>
            <a:r>
              <a:rPr lang="ko-KR" altLang="en-US" dirty="0"/>
              <a:t> 관제 일지 목록 </a:t>
            </a:r>
            <a:r>
              <a:rPr lang="en-US" altLang="ko-KR" dirty="0"/>
              <a:t>/ 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,</a:t>
            </a:r>
            <a:r>
              <a:rPr lang="ko-KR" altLang="en-US" dirty="0"/>
              <a:t> 장애 관리 목록 </a:t>
            </a:r>
            <a:r>
              <a:rPr lang="en-US" altLang="ko-KR" dirty="0"/>
              <a:t>/ 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,</a:t>
            </a:r>
            <a:r>
              <a:rPr lang="ko-KR" altLang="en-US" dirty="0"/>
              <a:t> 전자 </a:t>
            </a:r>
            <a:r>
              <a:rPr lang="ko-KR" altLang="en-US" dirty="0" smtClean="0"/>
              <a:t>결재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커뮤니티</a:t>
            </a:r>
            <a:r>
              <a:rPr lang="en-US" altLang="ko-KR" dirty="0" smtClean="0"/>
              <a:t>,</a:t>
            </a:r>
            <a:r>
              <a:rPr lang="ko-KR" altLang="en-US" dirty="0"/>
              <a:t> 자원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</a:t>
            </a:r>
            <a:r>
              <a:rPr lang="ko-KR" altLang="en-US" dirty="0"/>
              <a:t> 시스템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NVR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CCTV </a:t>
            </a:r>
            <a:r>
              <a:rPr lang="ko-KR" altLang="en-US" dirty="0" smtClean="0"/>
              <a:t>장비 연동과는 관계 없이 </a:t>
            </a:r>
            <a:r>
              <a:rPr lang="en-US" altLang="ko-KR" dirty="0" smtClean="0"/>
              <a:t>CCTV </a:t>
            </a:r>
            <a:r>
              <a:rPr lang="ko-KR" altLang="en-US" dirty="0" smtClean="0"/>
              <a:t>관제실의 관제사의 관제 및 운영을 지원하기 위한 웹 솔루션임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NVR NMS </a:t>
            </a:r>
            <a:r>
              <a:rPr lang="ko-KR" altLang="en-US" dirty="0" smtClean="0"/>
              <a:t>솔루션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- CCTV </a:t>
            </a:r>
            <a:r>
              <a:rPr lang="ko-KR" altLang="en-US" dirty="0" smtClean="0"/>
              <a:t>관제실 내의 </a:t>
            </a:r>
            <a:r>
              <a:rPr lang="ko-KR" altLang="en-US" dirty="0" err="1" smtClean="0"/>
              <a:t>포딕스</a:t>
            </a:r>
            <a:r>
              <a:rPr lang="ko-KR" altLang="en-US" dirty="0" smtClean="0"/>
              <a:t> 네트워크 장치</a:t>
            </a:r>
            <a:r>
              <a:rPr lang="en-US" altLang="ko-KR" dirty="0" smtClean="0"/>
              <a:t>(NVR,IP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,CMS,VMS,IPWALL </a:t>
            </a:r>
            <a:r>
              <a:rPr lang="ko-KR" altLang="en-US" dirty="0" smtClean="0"/>
              <a:t>등의 네트워크 기반의 </a:t>
            </a:r>
            <a:r>
              <a:rPr lang="en-US" altLang="ko-KR" dirty="0" smtClean="0"/>
              <a:t>CCTV </a:t>
            </a:r>
            <a:r>
              <a:rPr lang="ko-KR" altLang="en-US" dirty="0" smtClean="0"/>
              <a:t>관련 장치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 실시간 장치 상태 모니터링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장치의 장애 관리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장애 관련 정보 표시 및 관리자에 장애 이벤트 통지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 이력관리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출입통제 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원격제어 관리 </a:t>
            </a:r>
            <a:r>
              <a:rPr lang="ko-KR" altLang="en-US" dirty="0"/>
              <a:t>등 실시간 </a:t>
            </a:r>
            <a:r>
              <a:rPr lang="en-US" altLang="ko-KR" dirty="0" smtClean="0"/>
              <a:t>CCTV GIS </a:t>
            </a:r>
            <a:r>
              <a:rPr lang="ko-KR" altLang="en-US" dirty="0" smtClean="0"/>
              <a:t>위치 표시 등으로 장애발생시 유지보수에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용이 하도록 제공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비 인가된 네트워크 장치 검출 및 </a:t>
            </a:r>
            <a:r>
              <a:rPr lang="en-US" altLang="ko-KR" dirty="0" err="1" smtClean="0"/>
              <a:t>SMS,Mail</a:t>
            </a:r>
            <a:r>
              <a:rPr lang="ko-KR" altLang="en-US" dirty="0" smtClean="0"/>
              <a:t>등을 활용한 다양한 장애  통보 기능 등을 제공하여 </a:t>
            </a:r>
            <a:r>
              <a:rPr lang="en-US" altLang="ko-KR" dirty="0"/>
              <a:t>CCTV </a:t>
            </a:r>
            <a:r>
              <a:rPr lang="ko-KR" altLang="en-US" dirty="0"/>
              <a:t>관제실의 관제사의 </a:t>
            </a:r>
            <a:r>
              <a:rPr lang="ko-KR" altLang="en-US" dirty="0" smtClean="0"/>
              <a:t>통합 관제 </a:t>
            </a:r>
            <a:r>
              <a:rPr lang="ko-KR" altLang="en-US" dirty="0"/>
              <a:t>및 운영을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지원하기 </a:t>
            </a:r>
            <a:r>
              <a:rPr lang="ko-KR" altLang="en-US" dirty="0"/>
              <a:t>위한 웹 </a:t>
            </a:r>
            <a:r>
              <a:rPr lang="ko-KR" altLang="en-US" dirty="0" smtClean="0"/>
              <a:t>솔루션임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FODICS NMS </a:t>
            </a:r>
            <a:r>
              <a:rPr lang="ko-KR" altLang="en-US" dirty="0" smtClean="0"/>
              <a:t>통합 솔루션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자원관리 솔루션과 </a:t>
            </a:r>
            <a:r>
              <a:rPr lang="en-US" altLang="ko-KR" dirty="0" smtClean="0"/>
              <a:t>NVR NMS </a:t>
            </a:r>
            <a:r>
              <a:rPr lang="ko-KR" altLang="en-US" dirty="0" smtClean="0"/>
              <a:t>솔루션을 통합하여 </a:t>
            </a:r>
            <a:r>
              <a:rPr lang="en-US" altLang="ko-KR" dirty="0"/>
              <a:t>CCTV </a:t>
            </a:r>
            <a:r>
              <a:rPr lang="ko-KR" altLang="en-US" dirty="0"/>
              <a:t>관제실의 관제사의 통합 관제 및 운영을 </a:t>
            </a:r>
            <a:r>
              <a:rPr lang="en-US" altLang="ko-KR" dirty="0" smtClean="0"/>
              <a:t> </a:t>
            </a:r>
            <a:r>
              <a:rPr lang="ko-KR" altLang="en-US" dirty="0"/>
              <a:t>지원하기 위한 웹 </a:t>
            </a:r>
            <a:r>
              <a:rPr lang="ko-KR" altLang="en-US" dirty="0" smtClean="0"/>
              <a:t>솔루션임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포딕스</a:t>
            </a:r>
            <a:r>
              <a:rPr lang="ko-KR" altLang="en-US" dirty="0" smtClean="0"/>
              <a:t> 전체 네트워크 기반 제품의  통합 관리 솔루션으로 확장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6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할당</a:t>
            </a:r>
            <a:endParaRPr lang="ko-KR" altLang="en-US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="" xmlns:a16="http://schemas.microsoft.com/office/drawing/2014/main" id="{7B66C919-70CA-42C5-9AC0-B71AA3A30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14937"/>
              </p:ext>
            </p:extLst>
          </p:nvPr>
        </p:nvGraphicFramePr>
        <p:xfrm>
          <a:off x="539564" y="1468116"/>
          <a:ext cx="7821842" cy="3418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78">
                  <a:extLst>
                    <a:ext uri="{9D8B030D-6E8A-4147-A177-3AD203B41FA5}">
                      <a16:colId xmlns="" xmlns:a16="http://schemas.microsoft.com/office/drawing/2014/main" val="1597989346"/>
                    </a:ext>
                  </a:extLst>
                </a:gridCol>
                <a:gridCol w="6309764">
                  <a:extLst>
                    <a:ext uri="{9D8B030D-6E8A-4147-A177-3AD203B41FA5}">
                      <a16:colId xmlns="" xmlns:a16="http://schemas.microsoft.com/office/drawing/2014/main" val="2759095282"/>
                    </a:ext>
                  </a:extLst>
                </a:gridCol>
              </a:tblGrid>
              <a:tr h="5297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7272635"/>
                  </a:ext>
                </a:extLst>
              </a:tr>
              <a:tr h="5297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김정현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프로젝트 관리 및 업무 진행 사항 확인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4841145"/>
                  </a:ext>
                </a:extLst>
              </a:tr>
              <a:tr h="5297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+mj-lt"/>
                        </a:rPr>
                        <a:t>전보익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j-lt"/>
                        </a:rPr>
                        <a:t>DB </a:t>
                      </a:r>
                      <a:r>
                        <a:rPr lang="ko-KR" altLang="en-US" sz="1600" dirty="0" smtClean="0">
                          <a:latin typeface="+mj-lt"/>
                        </a:rPr>
                        <a:t>설계 및 </a:t>
                      </a:r>
                      <a:r>
                        <a:rPr lang="en-US" altLang="ko-KR" sz="1600" dirty="0" smtClean="0">
                          <a:latin typeface="+mj-lt"/>
                        </a:rPr>
                        <a:t>DB</a:t>
                      </a:r>
                      <a:r>
                        <a:rPr lang="ko-KR" altLang="en-US" sz="1600" dirty="0" smtClean="0">
                          <a:latin typeface="+mj-lt"/>
                        </a:rPr>
                        <a:t>관련 업무 및 </a:t>
                      </a:r>
                      <a:r>
                        <a:rPr lang="en-US" altLang="ko-KR" sz="1600" dirty="0" smtClean="0">
                          <a:latin typeface="+mj-lt"/>
                        </a:rPr>
                        <a:t>NVR</a:t>
                      </a:r>
                      <a:r>
                        <a:rPr lang="en-US" altLang="ko-KR" sz="16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j-lt"/>
                        </a:rPr>
                        <a:t>연동 관련 업무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2351458"/>
                  </a:ext>
                </a:extLst>
              </a:tr>
              <a:tr h="132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이서현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웹 서버</a:t>
                      </a:r>
                      <a:r>
                        <a:rPr lang="en-US" altLang="ko-KR" sz="1600" dirty="0" smtClean="0">
                          <a:latin typeface="+mj-lt"/>
                        </a:rPr>
                        <a:t>,</a:t>
                      </a:r>
                      <a:r>
                        <a:rPr lang="ko-KR" altLang="en-US" sz="1600" dirty="0" err="1" smtClean="0">
                          <a:latin typeface="+mj-lt"/>
                        </a:rPr>
                        <a:t>웹페이지</a:t>
                      </a:r>
                      <a:r>
                        <a:rPr lang="ko-KR" altLang="en-US" sz="1600" dirty="0" smtClean="0">
                          <a:latin typeface="+mj-lt"/>
                        </a:rPr>
                        <a:t> 설계 및 구현 등 웹 개발 책임 업무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3704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/>
                        <a:t>신입웹개발자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 서버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웹페이지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설계 및 구현 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238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이효진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j-lt"/>
                        </a:rPr>
                        <a:t>UI </a:t>
                      </a:r>
                      <a:r>
                        <a:rPr lang="ko-KR" altLang="en-US" sz="1600" dirty="0" smtClean="0">
                          <a:latin typeface="+mj-lt"/>
                        </a:rPr>
                        <a:t>화면 구성 및 디자인 스킨</a:t>
                      </a:r>
                      <a:r>
                        <a:rPr lang="en-US" altLang="ko-KR" sz="1600" dirty="0" smtClean="0">
                          <a:latin typeface="+mj-lt"/>
                        </a:rPr>
                        <a:t>,</a:t>
                      </a:r>
                      <a:r>
                        <a:rPr lang="ko-KR" altLang="en-US" sz="1600" dirty="0" smtClean="0">
                          <a:latin typeface="+mj-lt"/>
                        </a:rPr>
                        <a:t>아이콘 및 로고 제작 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132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전용하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솔루션 연동 및 기능 동작 테스트 및 피드백</a:t>
                      </a:r>
                      <a:r>
                        <a:rPr lang="en-US" altLang="ko-KR" sz="1600" dirty="0" smtClean="0">
                          <a:latin typeface="+mj-lt"/>
                        </a:rPr>
                        <a:t>,</a:t>
                      </a:r>
                      <a:r>
                        <a:rPr lang="ko-KR" altLang="en-US" sz="1600" dirty="0" smtClean="0">
                          <a:latin typeface="+mj-lt"/>
                        </a:rPr>
                        <a:t>사용자매뉴얼 제작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7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0000" y="968826"/>
            <a:ext cx="9215999" cy="5281816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개발에 필요한 </a:t>
            </a:r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관련 항목 입니다</a:t>
            </a:r>
            <a:r>
              <a:rPr lang="en-US" altLang="ko-KR" dirty="0" smtClean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관련 </a:t>
            </a:r>
            <a:r>
              <a:rPr lang="ko-KR" altLang="en-US" dirty="0" smtClean="0"/>
              <a:t>항목 준비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64DF86AE-5B28-4671-8F8F-F8C675764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58495"/>
              </p:ext>
            </p:extLst>
          </p:nvPr>
        </p:nvGraphicFramePr>
        <p:xfrm>
          <a:off x="399007" y="1187709"/>
          <a:ext cx="78547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79">
                  <a:extLst>
                    <a:ext uri="{9D8B030D-6E8A-4147-A177-3AD203B41FA5}">
                      <a16:colId xmlns="" xmlns:a16="http://schemas.microsoft.com/office/drawing/2014/main" val="1597989346"/>
                    </a:ext>
                  </a:extLst>
                </a:gridCol>
                <a:gridCol w="6353814">
                  <a:extLst>
                    <a:ext uri="{9D8B030D-6E8A-4147-A177-3AD203B41FA5}">
                      <a16:colId xmlns="" xmlns:a16="http://schemas.microsoft.com/office/drawing/2014/main" val="2759095282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웹 서버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7272635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필요 장비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서버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및 네트워크 관련 장비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NVR PC 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자사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카메라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사이니지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플레이어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4841145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Windows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설치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2351458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개발 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프레임워크 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랭귀지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9760269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라이브러리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라이브러리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5656597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업무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자원관리 서버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-&gt; NVR NMS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-&gt; FODICS NMS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통합 서버 구성 순으로 개발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726876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84398"/>
              </p:ext>
            </p:extLst>
          </p:nvPr>
        </p:nvGraphicFramePr>
        <p:xfrm>
          <a:off x="399007" y="3910132"/>
          <a:ext cx="7854793" cy="220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79"/>
                <a:gridCol w="6353814"/>
              </a:tblGrid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페이지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프론트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엔드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84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필요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장비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서버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및 네트워크 관련 장비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NVR PC 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자사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카메라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사이니지플레이어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Windows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설치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개발 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프레임워크 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랭귀지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라이브러리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업무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자원관리 웹 페이지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-&gt; NVR NMS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페이지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FODICS NMS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통합 페이지 구성 순으로 개발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업무일정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내용 개체 틀 5">
            <a:extLst>
              <a:ext uri="{FF2B5EF4-FFF2-40B4-BE49-F238E27FC236}">
                <a16:creationId xmlns="" xmlns:a16="http://schemas.microsoft.com/office/drawing/2014/main" id="{E50CE686-788A-4083-9C83-46F30E22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080000"/>
            <a:ext cx="9215999" cy="5281816"/>
          </a:xfrm>
        </p:spPr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33916"/>
              </p:ext>
            </p:extLst>
          </p:nvPr>
        </p:nvGraphicFramePr>
        <p:xfrm>
          <a:off x="399007" y="1793294"/>
          <a:ext cx="923635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79"/>
                <a:gridCol w="922638"/>
                <a:gridCol w="1383957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56746"/>
                <a:gridCol w="214184"/>
                <a:gridCol w="238897"/>
                <a:gridCol w="222422"/>
                <a:gridCol w="255373"/>
                <a:gridCol w="208280"/>
                <a:gridCol w="2679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94145">
                <a:tc gridSpan="30"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개발일정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(2024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~2025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예상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4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솔루션 명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담당업무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</a:tr>
              <a:tr h="23197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차 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자원관리솔루션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김정현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프로젝트 관리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전보익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설계 및 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이서현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신입웹개발자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이효진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디자인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전용하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매뉴얼제작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70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차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NVR NMS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솔루션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김정현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프로젝트 관리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전보익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설계 및 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이서현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신입웹개발자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이효진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디자인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전용하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매뉴얼제작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차 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NMS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통합 솔루션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상동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상동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9999" y="962297"/>
            <a:ext cx="914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개발 예상 일정은 </a:t>
            </a: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월 중순 부터 바로 시작 하며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차 자원관리솔루션 개발 </a:t>
            </a: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개월 기한 </a:t>
            </a:r>
            <a:r>
              <a:rPr lang="en-US" altLang="ko-KR" sz="1200" dirty="0" smtClean="0">
                <a:latin typeface="+mn-ea"/>
              </a:rPr>
              <a:t>2</a:t>
            </a:r>
            <a:r>
              <a:rPr lang="ko-KR" altLang="en-US" sz="1200" dirty="0" smtClean="0">
                <a:latin typeface="+mn-ea"/>
              </a:rPr>
              <a:t>차 </a:t>
            </a:r>
            <a:r>
              <a:rPr lang="en-US" altLang="ko-KR" sz="1200" dirty="0" smtClean="0">
                <a:latin typeface="+mn-ea"/>
              </a:rPr>
              <a:t>NVR NMS </a:t>
            </a:r>
            <a:r>
              <a:rPr lang="ko-KR" altLang="en-US" sz="1200" dirty="0" smtClean="0">
                <a:latin typeface="+mn-ea"/>
              </a:rPr>
              <a:t>솔루션 개발 </a:t>
            </a:r>
            <a:r>
              <a:rPr lang="en-US" altLang="ko-KR" sz="1200" dirty="0" smtClean="0">
                <a:latin typeface="+mn-ea"/>
              </a:rPr>
              <a:t>6</a:t>
            </a:r>
            <a:r>
              <a:rPr lang="ko-KR" altLang="en-US" sz="1200" dirty="0" smtClean="0">
                <a:latin typeface="+mn-ea"/>
              </a:rPr>
              <a:t>개월 기한 </a:t>
            </a: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차 </a:t>
            </a:r>
            <a:r>
              <a:rPr lang="en-US" altLang="ko-KR" sz="1200" dirty="0" smtClean="0">
                <a:latin typeface="+mn-ea"/>
              </a:rPr>
              <a:t>NMS </a:t>
            </a:r>
            <a:r>
              <a:rPr lang="ko-KR" altLang="en-US" sz="1200" dirty="0" smtClean="0">
                <a:latin typeface="+mn-ea"/>
              </a:rPr>
              <a:t>통합솔루션 개발 </a:t>
            </a: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개월로 개발진행하며 각 차수의 마지막 달은 테스트 및 디버깅 기간으로 합니다</a:t>
            </a:r>
            <a:r>
              <a:rPr lang="en-US" altLang="ko-KR" sz="1200" dirty="0" smtClean="0">
                <a:latin typeface="+mn-ea"/>
              </a:rPr>
              <a:t>.  3</a:t>
            </a:r>
            <a:r>
              <a:rPr lang="ko-KR" altLang="en-US" sz="1200" dirty="0" smtClean="0">
                <a:latin typeface="+mn-ea"/>
              </a:rPr>
              <a:t>차의 마지막 한 달은 솔루션 출시 준비 기간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err="1" smtClean="0"/>
              <a:t>으로</a:t>
            </a:r>
            <a:r>
              <a:rPr lang="ko-KR" altLang="en-US" sz="1200" dirty="0" smtClean="0"/>
              <a:t> 하며 개발 </a:t>
            </a:r>
            <a:r>
              <a:rPr lang="ko-KR" altLang="en-US" sz="1200" dirty="0"/>
              <a:t>기간 및 </a:t>
            </a:r>
            <a:r>
              <a:rPr lang="ko-KR" altLang="en-US" sz="1200" dirty="0" smtClean="0"/>
              <a:t>일정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우선순위는 상황에 따라 변경 될 수 있습니다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77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B3E4D0-B161-4F86-8BFC-92FACF51F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F613BD14-078A-40E8-B2D6-B298776A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3516153-2205-4AC3-982E-58A871BFE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FODICS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300" dirty="0"/>
              <a:t>누구나 걱정없이 안전하고 편안한 세상을 위한 한걸음</a:t>
            </a:r>
          </a:p>
        </p:txBody>
      </p:sp>
    </p:spTree>
    <p:extLst>
      <p:ext uri="{BB962C8B-B14F-4D97-AF65-F5344CB8AC3E}">
        <p14:creationId xmlns:p14="http://schemas.microsoft.com/office/powerpoint/2010/main" val="2012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C4C"/>
      </a:accent1>
      <a:accent2>
        <a:srgbClr val="ED7D31"/>
      </a:accent2>
      <a:accent3>
        <a:srgbClr val="A5A5A5"/>
      </a:accent3>
      <a:accent4>
        <a:srgbClr val="FFC000"/>
      </a:accent4>
      <a:accent5>
        <a:srgbClr val="375623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Calibri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escjin_guide</Template>
  <TotalTime>4757</TotalTime>
  <Words>783</Words>
  <Application>Microsoft Office PowerPoint</Application>
  <PresentationFormat>A4 용지(210x297mm)</PresentationFormat>
  <Paragraphs>161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Helvetica Neue</vt:lpstr>
      <vt:lpstr>나눔바른고딕 Light</vt:lpstr>
      <vt:lpstr>나눔스퀘어 Bold</vt:lpstr>
      <vt:lpstr>맑은 고딕</vt:lpstr>
      <vt:lpstr>Arial</vt:lpstr>
      <vt:lpstr>Calibri</vt:lpstr>
      <vt:lpstr>Office 테마</vt:lpstr>
      <vt:lpstr>FODICS NMS 통합 솔루션 개발 계획</vt:lpstr>
      <vt:lpstr>목차</vt:lpstr>
      <vt:lpstr>개요</vt:lpstr>
      <vt:lpstr>업무 할당</vt:lpstr>
      <vt:lpstr>개발 관련 항목 준비</vt:lpstr>
      <vt:lpstr>업무일정 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fodics</dc:creator>
  <cp:lastModifiedBy>ddd</cp:lastModifiedBy>
  <cp:revision>2668</cp:revision>
  <dcterms:created xsi:type="dcterms:W3CDTF">2021-05-06T07:33:54Z</dcterms:created>
  <dcterms:modified xsi:type="dcterms:W3CDTF">2024-05-09T00:12:37Z</dcterms:modified>
</cp:coreProperties>
</file>