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3" r:id="rId4"/>
    <p:sldId id="301" r:id="rId5"/>
    <p:sldId id="302" r:id="rId6"/>
    <p:sldId id="303" r:id="rId7"/>
    <p:sldId id="304" r:id="rId8"/>
    <p:sldId id="305" r:id="rId9"/>
    <p:sldId id="306" r:id="rId10"/>
    <p:sldId id="294" r:id="rId11"/>
    <p:sldId id="296" r:id="rId12"/>
    <p:sldId id="307" r:id="rId13"/>
    <p:sldId id="300" r:id="rId14"/>
    <p:sldId id="293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29FF"/>
    <a:srgbClr val="84ACB6"/>
    <a:srgbClr val="456972"/>
    <a:srgbClr val="42BA97"/>
    <a:srgbClr val="8FC31E"/>
    <a:srgbClr val="FFC000"/>
    <a:srgbClr val="FFFFCC"/>
    <a:srgbClr val="91C53F"/>
    <a:srgbClr val="487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0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6B5C-7941-4A6A-BB59-079CADD9770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65A8-3B73-4E83-A8A4-808D045FE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9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F020-FC2A-4069-9EFB-434CE3477FEF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5785-F9E7-43EF-A173-19630288C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3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9089BF-673A-4BA4-A90E-341D06D2F838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0" y="1440000"/>
            <a:ext cx="9360000" cy="26902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273000" y="3372691"/>
            <a:ext cx="9360000" cy="473825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9" y="1624246"/>
            <a:ext cx="9216001" cy="144829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3435035"/>
            <a:ext cx="9216000" cy="7537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B9B0980-2D4B-4AED-9FD1-C8006BABE1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873209"/>
            <a:ext cx="1538800" cy="41671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xmlns="" id="{C19540A6-46D3-46F0-9A99-6F9C26FC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5B20-FDD9-473A-86AD-A90D5EB360C6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xmlns="" id="{042CB539-2B14-47F4-B4B1-919D39526C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03" y="3185000"/>
            <a:ext cx="4105896" cy="23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xmlns="" id="{BF1CF3A9-86CB-487F-B259-39ECB02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E87E-9B2A-4361-ACAD-34A8C6D9CEEF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0BAC3D9-06A2-4247-9BF3-AB4E6801D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749"/>
            <a:ext cx="9906000" cy="34832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0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2A5B-BF90-4028-A819-A92C9B3C5188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0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DD35B82-E055-4E02-9A09-018DCF8C23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8" cy="4813022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F9D90F-B6A0-4393-B037-7C98C10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24BF-979F-4AA6-A911-9AB5FDA70902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E9FD44-DD96-48CE-A8C2-6ED948867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0" y="1080000"/>
            <a:ext cx="5014913" cy="5208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079999"/>
            <a:ext cx="3194943" cy="51154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F0E51036-D733-445B-B31D-70CC6B2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2FD-E745-4090-9445-6C90B2E8BF7F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EB3E5FD-DD8E-4E09-977D-F69393F82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6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7F1C43F4-18ED-469D-B0D2-8282E0D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44E1-A7BF-45D3-86F1-462CAAB98510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6EB29F6-B885-4F5B-93A8-13E9B5BA9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0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923575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2824"/>
            <a:ext cx="1756635" cy="733206"/>
          </a:xfrm>
          <a:prstGeom prst="rect">
            <a:avLst/>
          </a:prstGeom>
        </p:spPr>
        <p:txBody>
          <a:bodyPr anchor="t"/>
          <a:lstStyle>
            <a:lvl1pPr algn="r"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969150" y="2262824"/>
            <a:ext cx="6668587" cy="3829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C80DB5BE-1D6D-41FA-854D-82B87B8A68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978D4D-9DEE-461F-B2F9-7D242824566D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EE9ACE-9D5E-4A0B-B4FF-619A1DA355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09702" y="2262824"/>
            <a:ext cx="0" cy="382921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07" y="2844805"/>
            <a:ext cx="4519247" cy="2014780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769" y="2844805"/>
            <a:ext cx="4860543" cy="201478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C7B5425-F1A9-48AC-A62A-6EBF235A6BDB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A06F84-FBE8-4024-9D34-5EC368E6AE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27" y="24248"/>
            <a:ext cx="6828098" cy="68280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8021" cy="2847814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779C0B41-8552-4A38-95CD-ACD30C302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xmlns="" id="{681F209C-2907-4E66-8464-3642C97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DBEC-1A3F-48F7-BE36-4B5A2DFB1DD1}" type="datetime1">
              <a:rPr lang="ko-KR" altLang="en-US" smtClean="0"/>
              <a:t>2024-05-28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79" y="5484876"/>
            <a:ext cx="1478842" cy="40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92" y="3316637"/>
            <a:ext cx="9301908" cy="1504106"/>
          </a:xfrm>
        </p:spPr>
        <p:txBody>
          <a:bodyPr anchor="t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92" y="1690608"/>
            <a:ext cx="9301908" cy="845645"/>
          </a:xfrm>
        </p:spPr>
        <p:txBody>
          <a:bodyPr anchor="b">
            <a:noAutofit/>
          </a:bodyPr>
          <a:lstStyle>
            <a:lvl1pPr marL="0" indent="0" algn="ctr">
              <a:buNone/>
              <a:defRPr sz="6000" spc="-300">
                <a:solidFill>
                  <a:schemeClr val="bg1"/>
                </a:solidFill>
                <a:latin typeface="+mn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713000" y="2634535"/>
            <a:ext cx="6480000" cy="382386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092" y="2628881"/>
            <a:ext cx="9301908" cy="3880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496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86AA-1984-4BDB-A107-6580512BD7A3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53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080000"/>
            <a:ext cx="4572337" cy="52818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0FB972D-26D3-436D-94A6-59364F7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28BA-B364-484F-BDCF-ACED4621F7CC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CE259C-3400-4774-8338-56EF34687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-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4100F4-8E33-466E-B876-05B62C3EF5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06368"/>
            <a:ext cx="9906000" cy="3951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AA3C64-4852-4FCC-A213-DEBA10BBBA90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6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491" y="1080000"/>
            <a:ext cx="4320000" cy="52549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3AFFB806-4DCA-4E7D-A8FC-EC747C5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C1A7-2F03-4BB4-AC54-9444DB5FD53C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AB17CAE-4329-4D40-9143-F7662A7D2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9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98274"/>
            <a:ext cx="4320000" cy="4243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5999" y="1080000"/>
            <a:ext cx="43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5999" y="1998274"/>
            <a:ext cx="4320000" cy="41913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xmlns="" id="{6105AFCB-B30A-49ED-A97C-F3941C5F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5F2-695B-4AC9-91EE-1A1962D69048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2CA3C62C-FB30-4807-A2AC-DE484A791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2512"/>
            <a:ext cx="798014" cy="478635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1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70425"/>
            <a:ext cx="9905993" cy="699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349" y="242927"/>
            <a:ext cx="8237650" cy="397807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497908"/>
            <a:ext cx="724811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C64-4852-4FCC-A213-DEBA10BBBA90}" type="datetime1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7499" y="6497908"/>
            <a:ext cx="2579888" cy="26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2FFA710-5973-46A2-8447-4C836047D6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65" y="6554237"/>
            <a:ext cx="771032" cy="20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8" y="0"/>
            <a:ext cx="1834342" cy="1065651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0" y="6638440"/>
            <a:ext cx="8329353" cy="0"/>
          </a:xfrm>
          <a:prstGeom prst="line">
            <a:avLst/>
          </a:prstGeom>
          <a:ln>
            <a:solidFill>
              <a:srgbClr val="4569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3" r:id="rId2"/>
    <p:sldLayoutId id="2147483738" r:id="rId3"/>
    <p:sldLayoutId id="2147483723" r:id="rId4"/>
    <p:sldLayoutId id="2147483734" r:id="rId5"/>
    <p:sldLayoutId id="2147483736" r:id="rId6"/>
    <p:sldLayoutId id="2147483722" r:id="rId7"/>
    <p:sldLayoutId id="2147483724" r:id="rId8"/>
    <p:sldLayoutId id="2147483725" r:id="rId9"/>
    <p:sldLayoutId id="2147483726" r:id="rId10"/>
    <p:sldLayoutId id="2147483737" r:id="rId11"/>
    <p:sldLayoutId id="2147483735" r:id="rId12"/>
    <p:sldLayoutId id="2147483727" r:id="rId13"/>
    <p:sldLayoutId id="2147483728" r:id="rId14"/>
    <p:sldLayoutId id="214748372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7D1BF0-4514-449D-9131-61C146352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FODICS NMS </a:t>
            </a:r>
            <a:r>
              <a:rPr lang="ko-KR" altLang="en-US" dirty="0" smtClean="0"/>
              <a:t>통합 솔루션 개발 계획</a:t>
            </a:r>
            <a:r>
              <a:rPr lang="en-US" altLang="ko-KR" dirty="0" smtClean="0"/>
              <a:t>-</a:t>
            </a:r>
            <a:r>
              <a:rPr lang="ko-KR" altLang="en-US" dirty="0" smtClean="0"/>
              <a:t>포천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32F9C399-BD11-4193-93E2-E776CD47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㈜포딕스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21C501-B08D-4F66-ADD8-D2121FA8D092}"/>
              </a:ext>
            </a:extLst>
          </p:cNvPr>
          <p:cNvSpPr txBox="1"/>
          <p:nvPr/>
        </p:nvSpPr>
        <p:spPr>
          <a:xfrm>
            <a:off x="259932" y="6346065"/>
            <a:ext cx="2101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본 자료는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나눔글꼴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최적화 되어 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텍스트 개체 틀 11"/>
          <p:cNvSpPr txBox="1">
            <a:spLocks/>
          </p:cNvSpPr>
          <p:nvPr/>
        </p:nvSpPr>
        <p:spPr>
          <a:xfrm>
            <a:off x="6307382" y="6066200"/>
            <a:ext cx="3268618" cy="495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23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11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22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34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46" indent="0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63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0"/>
              </a:lnSpc>
            </a:pPr>
            <a:r>
              <a:rPr lang="ko-KR" altLang="en-US" sz="800" b="1" dirty="0">
                <a:latin typeface="+mn-ea"/>
                <a:ea typeface="+mn-ea"/>
              </a:rPr>
              <a:t>포딕스 시스템</a:t>
            </a:r>
            <a:endParaRPr lang="en-US" altLang="ko-KR" sz="800" b="1" dirty="0">
              <a:latin typeface="+mn-ea"/>
              <a:ea typeface="+mn-ea"/>
            </a:endParaRPr>
          </a:p>
          <a:p>
            <a:pPr algn="r">
              <a:lnSpc>
                <a:spcPct val="0"/>
              </a:lnSpc>
            </a:pPr>
            <a:r>
              <a:rPr lang="en-US" altLang="ko-KR" sz="600" dirty="0">
                <a:latin typeface="+mn-ea"/>
                <a:ea typeface="+mn-ea"/>
              </a:rPr>
              <a:t>TEL : 02-815-2333  /  FAX : 0505-813-2333</a:t>
            </a:r>
          </a:p>
          <a:p>
            <a:pPr algn="r">
              <a:lnSpc>
                <a:spcPct val="0"/>
              </a:lnSpc>
            </a:pPr>
            <a:r>
              <a:rPr lang="ko-KR" altLang="en-US" sz="600" dirty="0">
                <a:latin typeface="+mn-ea"/>
                <a:ea typeface="+mn-ea"/>
              </a:rPr>
              <a:t>서울시 구로구 디지털로 </a:t>
            </a:r>
            <a:r>
              <a:rPr lang="en-US" altLang="ko-KR" sz="600" dirty="0">
                <a:latin typeface="+mn-ea"/>
                <a:ea typeface="+mn-ea"/>
              </a:rPr>
              <a:t>31</a:t>
            </a:r>
            <a:r>
              <a:rPr lang="ko-KR" altLang="en-US" sz="600" dirty="0">
                <a:latin typeface="+mn-ea"/>
                <a:ea typeface="+mn-ea"/>
              </a:rPr>
              <a:t>길 </a:t>
            </a:r>
            <a:r>
              <a:rPr lang="en-US" altLang="ko-KR" sz="600" dirty="0">
                <a:latin typeface="+mn-ea"/>
                <a:ea typeface="+mn-ea"/>
              </a:rPr>
              <a:t>38-9 </a:t>
            </a:r>
            <a:r>
              <a:rPr lang="ko-KR" altLang="en-US" sz="600" dirty="0">
                <a:latin typeface="+mn-ea"/>
                <a:ea typeface="+mn-ea"/>
              </a:rPr>
              <a:t>에이스테크노타워 </a:t>
            </a:r>
            <a:r>
              <a:rPr lang="en-US" altLang="ko-KR" sz="600" dirty="0">
                <a:latin typeface="+mn-ea"/>
                <a:ea typeface="+mn-ea"/>
              </a:rPr>
              <a:t>1</a:t>
            </a:r>
            <a:r>
              <a:rPr lang="ko-KR" altLang="en-US" sz="600" dirty="0">
                <a:latin typeface="+mn-ea"/>
                <a:ea typeface="+mn-ea"/>
              </a:rPr>
              <a:t>차 </a:t>
            </a:r>
            <a:r>
              <a:rPr lang="en-US" altLang="ko-KR" sz="600" dirty="0">
                <a:latin typeface="+mn-ea"/>
                <a:ea typeface="+mn-ea"/>
              </a:rPr>
              <a:t>301</a:t>
            </a:r>
            <a:r>
              <a:rPr lang="ko-KR" altLang="en-US" sz="600" dirty="0">
                <a:latin typeface="+mn-ea"/>
                <a:ea typeface="+mn-ea"/>
              </a:rPr>
              <a:t>호</a:t>
            </a:r>
            <a:endParaRPr lang="en-US" altLang="ko-KR" sz="6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32" y="422205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연구소 </a:t>
            </a:r>
            <a:r>
              <a:rPr lang="en-US" altLang="ko-KR" sz="1000" dirty="0">
                <a:latin typeface="+mj-ea"/>
                <a:ea typeface="+mj-ea"/>
              </a:rPr>
              <a:t>| </a:t>
            </a:r>
            <a:r>
              <a:rPr lang="ko-KR" altLang="en-US" sz="1000" dirty="0" smtClean="0">
                <a:latin typeface="+mj-ea"/>
                <a:ea typeface="+mj-ea"/>
              </a:rPr>
              <a:t>김정현 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3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할당</a:t>
            </a:r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xmlns="" id="{7B66C919-70CA-42C5-9AC0-B71AA3A30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71849"/>
              </p:ext>
            </p:extLst>
          </p:nvPr>
        </p:nvGraphicFramePr>
        <p:xfrm>
          <a:off x="539564" y="1468116"/>
          <a:ext cx="7821842" cy="334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78">
                  <a:extLst>
                    <a:ext uri="{9D8B030D-6E8A-4147-A177-3AD203B41FA5}">
                      <a16:colId xmlns:a16="http://schemas.microsoft.com/office/drawing/2014/main" xmlns="" val="1597989346"/>
                    </a:ext>
                  </a:extLst>
                </a:gridCol>
                <a:gridCol w="6309764">
                  <a:extLst>
                    <a:ext uri="{9D8B030D-6E8A-4147-A177-3AD203B41FA5}">
                      <a16:colId xmlns:a16="http://schemas.microsoft.com/office/drawing/2014/main" xmlns="" val="2759095282"/>
                    </a:ext>
                  </a:extLst>
                </a:gridCol>
              </a:tblGrid>
              <a:tr h="529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272635"/>
                  </a:ext>
                </a:extLst>
              </a:tr>
              <a:tr h="529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김정현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프로젝트 관리 및 업무 진행 사항 확인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841145"/>
                  </a:ext>
                </a:extLst>
              </a:tr>
              <a:tr h="4462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정재형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j-lt"/>
                        </a:rPr>
                        <a:t>VMS </a:t>
                      </a:r>
                      <a:r>
                        <a:rPr lang="ko-KR" altLang="en-US" sz="1600" baseline="0" dirty="0" smtClean="0">
                          <a:latin typeface="+mj-lt"/>
                        </a:rPr>
                        <a:t>연동 관련 업무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351458"/>
                  </a:ext>
                </a:extLst>
              </a:tr>
              <a:tr h="132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이서현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웹 서버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smtClean="0">
                          <a:latin typeface="+mj-lt"/>
                        </a:rPr>
                        <a:t>웹 </a:t>
                      </a:r>
                      <a:r>
                        <a:rPr lang="en-US" altLang="ko-KR" sz="1600" dirty="0" smtClean="0">
                          <a:latin typeface="+mj-lt"/>
                        </a:rPr>
                        <a:t>DB,</a:t>
                      </a:r>
                      <a:r>
                        <a:rPr lang="ko-KR" altLang="en-US" sz="1600" dirty="0" err="1" smtClean="0">
                          <a:latin typeface="+mj-lt"/>
                        </a:rPr>
                        <a:t>웹페이지</a:t>
                      </a:r>
                      <a:r>
                        <a:rPr lang="ko-KR" altLang="en-US" sz="1600" dirty="0" smtClean="0">
                          <a:latin typeface="+mj-lt"/>
                        </a:rPr>
                        <a:t> 설계 및 구현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/>
                        <a:t>신입웹개발자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서버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웹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DB,</a:t>
                      </a:r>
                      <a:r>
                        <a:rPr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웹페이지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설계 및 구현 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238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이효진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j-lt"/>
                        </a:rPr>
                        <a:t>UI </a:t>
                      </a:r>
                      <a:r>
                        <a:rPr lang="ko-KR" altLang="en-US" sz="1600" dirty="0" smtClean="0">
                          <a:latin typeface="+mj-lt"/>
                        </a:rPr>
                        <a:t>화면 구성 및 디자인 스킨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smtClean="0">
                          <a:latin typeface="+mj-lt"/>
                        </a:rPr>
                        <a:t>아이콘 및 로고 제작 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  <a:tr h="132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전용하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+mj-lt"/>
                        </a:rPr>
                        <a:t>솔루션 연동 및 기능 동작 테스트 및 피드백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  <a:r>
                        <a:rPr lang="ko-KR" altLang="en-US" sz="1600" dirty="0" smtClean="0">
                          <a:latin typeface="+mj-lt"/>
                        </a:rPr>
                        <a:t>사용자매뉴얼 제작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7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000" y="968826"/>
            <a:ext cx="9215999" cy="528181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smtClean="0">
                <a:solidFill>
                  <a:srgbClr val="000000"/>
                </a:solidFill>
                <a:effectLst/>
                <a:latin typeface="Helvetica Neue"/>
              </a:rPr>
              <a:t>개발에 필요한 </a:t>
            </a:r>
            <a:r>
              <a:rPr lang="ko-KR" altLang="en-US" smtClean="0">
                <a:solidFill>
                  <a:srgbClr val="000000"/>
                </a:solidFill>
                <a:latin typeface="Helvetica Neue"/>
              </a:rPr>
              <a:t>관련 항목 입니다</a:t>
            </a:r>
            <a:r>
              <a:rPr lang="en-US" altLang="ko-KR" smtClean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관련 </a:t>
            </a:r>
            <a:r>
              <a:rPr lang="ko-KR" altLang="en-US" dirty="0" smtClean="0"/>
              <a:t>항목 준비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4DF86AE-5B28-4671-8F8F-F8C675764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638"/>
              </p:ext>
            </p:extLst>
          </p:nvPr>
        </p:nvGraphicFramePr>
        <p:xfrm>
          <a:off x="399007" y="1187709"/>
          <a:ext cx="78547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79">
                  <a:extLst>
                    <a:ext uri="{9D8B030D-6E8A-4147-A177-3AD203B41FA5}">
                      <a16:colId xmlns:a16="http://schemas.microsoft.com/office/drawing/2014/main" xmlns="" val="1597989346"/>
                    </a:ext>
                  </a:extLst>
                </a:gridCol>
                <a:gridCol w="6353814">
                  <a:extLst>
                    <a:ext uri="{9D8B030D-6E8A-4147-A177-3AD203B41FA5}">
                      <a16:colId xmlns:a16="http://schemas.microsoft.com/office/drawing/2014/main" xmlns="" val="2759095282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27263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필요 장비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및 네트워크 관련 장비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VMS PC 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카메라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84114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Windows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설치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351458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 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프레임워크 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랭귀지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9760269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라이브러리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라이브러리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656597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업무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NMS+RMS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통합 서버 구성 개발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26876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58302"/>
              </p:ext>
            </p:extLst>
          </p:nvPr>
        </p:nvGraphicFramePr>
        <p:xfrm>
          <a:off x="402826" y="3317008"/>
          <a:ext cx="7854793" cy="220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79"/>
                <a:gridCol w="6353814"/>
              </a:tblGrid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페이지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프론트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엔드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84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필요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장비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서버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및 네트워크 관련 장비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연동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VMS PC  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카메라 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Windows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설치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프레임워크 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랭귀지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라이브러리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업무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NMS+RMS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통합 페이지 구성 개발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0000" y="968826"/>
            <a:ext cx="9215999" cy="528181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smtClean="0">
                <a:solidFill>
                  <a:srgbClr val="000000"/>
                </a:solidFill>
                <a:effectLst/>
                <a:latin typeface="Helvetica Neue"/>
              </a:rPr>
              <a:t>개발에 필요한 </a:t>
            </a:r>
            <a:r>
              <a:rPr lang="ko-KR" altLang="en-US" smtClean="0">
                <a:solidFill>
                  <a:srgbClr val="000000"/>
                </a:solidFill>
                <a:latin typeface="Helvetica Neue"/>
              </a:rPr>
              <a:t>관련 항목 입니다</a:t>
            </a:r>
            <a:r>
              <a:rPr lang="en-US" altLang="ko-KR" smtClean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smtClean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관련 </a:t>
            </a:r>
            <a:r>
              <a:rPr lang="ko-KR" altLang="en-US" dirty="0" smtClean="0"/>
              <a:t>항목 준비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4DF86AE-5B28-4671-8F8F-F8C675764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09220"/>
              </p:ext>
            </p:extLst>
          </p:nvPr>
        </p:nvGraphicFramePr>
        <p:xfrm>
          <a:off x="399007" y="1187709"/>
          <a:ext cx="78547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79">
                  <a:extLst>
                    <a:ext uri="{9D8B030D-6E8A-4147-A177-3AD203B41FA5}">
                      <a16:colId xmlns:a16="http://schemas.microsoft.com/office/drawing/2014/main" xmlns="" val="1597989346"/>
                    </a:ext>
                  </a:extLst>
                </a:gridCol>
                <a:gridCol w="6353814">
                  <a:extLst>
                    <a:ext uri="{9D8B030D-6E8A-4147-A177-3AD203B41FA5}">
                      <a16:colId xmlns:a16="http://schemas.microsoft.com/office/drawing/2014/main" xmlns="" val="2759095282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VMS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서버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27263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필요 장비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VMS PC 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자사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카메라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841145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Windows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설치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2351458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개발 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프레임워크 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랭귀지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9760269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라이브러리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웹 개발에 필요한 라이브러리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656597"/>
                  </a:ext>
                </a:extLst>
              </a:tr>
              <a:tr h="336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업무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VMS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NMS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서버 연동 구성 개발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26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업무일정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xmlns="" id="{E50CE686-788A-4083-9C83-46F30E22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080000"/>
            <a:ext cx="9215999" cy="5281816"/>
          </a:xfrm>
        </p:spPr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68699"/>
              </p:ext>
            </p:extLst>
          </p:nvPr>
        </p:nvGraphicFramePr>
        <p:xfrm>
          <a:off x="399007" y="1793294"/>
          <a:ext cx="92363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79"/>
                <a:gridCol w="922638"/>
                <a:gridCol w="1383957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56746"/>
                <a:gridCol w="214184"/>
                <a:gridCol w="238897"/>
                <a:gridCol w="222422"/>
                <a:gridCol w="255373"/>
                <a:gridCol w="208280"/>
                <a:gridCol w="2679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94145">
                <a:tc gridSpan="30"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개발일정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(2024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~2025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예정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초 납품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솔루션 명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</a:tr>
              <a:tr h="26493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포천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NMS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솔루션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김정현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프로젝트 관리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정재형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VMS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NMS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이서현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신입웹개발자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웹 서버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이효진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디자인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전용하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매뉴얼제작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999" y="962297"/>
            <a:ext cx="914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개발 예상 일정은 </a:t>
            </a:r>
            <a:r>
              <a:rPr lang="en-US" altLang="ko-KR" sz="1200" dirty="0" smtClean="0">
                <a:latin typeface="+mn-ea"/>
              </a:rPr>
              <a:t>6</a:t>
            </a:r>
            <a:r>
              <a:rPr lang="ko-KR" altLang="en-US" sz="1200" dirty="0" smtClean="0">
                <a:latin typeface="+mn-ea"/>
              </a:rPr>
              <a:t>월 초 부터 바로 개발 시작 하며 </a:t>
            </a:r>
            <a:r>
              <a:rPr lang="en-US" altLang="ko-KR" sz="1200" dirty="0" smtClean="0">
                <a:latin typeface="+mn-ea"/>
              </a:rPr>
              <a:t>8</a:t>
            </a:r>
            <a:r>
              <a:rPr lang="ko-KR" altLang="en-US" sz="1200" dirty="0" smtClean="0">
                <a:latin typeface="+mn-ea"/>
              </a:rPr>
              <a:t>월말까지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개월로 개발진행하며 테스트 및 디버깅 기간으로 합니다</a:t>
            </a:r>
            <a:r>
              <a:rPr lang="en-US" altLang="ko-KR" sz="1200" dirty="0" smtClean="0">
                <a:latin typeface="+mn-ea"/>
              </a:rPr>
              <a:t>.  </a:t>
            </a:r>
          </a:p>
          <a:p>
            <a:r>
              <a:rPr lang="en-US" altLang="ko-KR" sz="1200" dirty="0" smtClean="0">
                <a:latin typeface="+mn-ea"/>
              </a:rPr>
              <a:t>9</a:t>
            </a:r>
            <a:r>
              <a:rPr lang="ko-KR" altLang="en-US" sz="1200" dirty="0" smtClean="0">
                <a:latin typeface="+mn-ea"/>
              </a:rPr>
              <a:t>월초 </a:t>
            </a:r>
            <a:r>
              <a:rPr lang="en-US" altLang="ko-KR" sz="1200" dirty="0" smtClean="0">
                <a:latin typeface="+mn-ea"/>
              </a:rPr>
              <a:t>VMS</a:t>
            </a:r>
            <a:r>
              <a:rPr lang="ko-KR" altLang="en-US" sz="1200" dirty="0" smtClean="0">
                <a:latin typeface="+mn-ea"/>
              </a:rPr>
              <a:t>와 함께 납품이 예정되어 있으니 </a:t>
            </a:r>
            <a:r>
              <a:rPr lang="en-US" altLang="ko-KR" sz="1200" dirty="0" smtClean="0">
                <a:latin typeface="+mn-ea"/>
              </a:rPr>
              <a:t>8</a:t>
            </a:r>
            <a:r>
              <a:rPr lang="ko-KR" altLang="en-US" sz="1200" dirty="0" smtClean="0">
                <a:latin typeface="+mn-ea"/>
              </a:rPr>
              <a:t>월말까지 모든 개발 및 테스트 및 설치 준비를 끝내고 추가 요청사항 및 개선사항이 있을 경우에는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/>
              <a:t>일단 포천 납품 이후에 다시 개발기간 및 기능 내용을 산정하고 향후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개발을 진행합니다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877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6B3E4D0-B161-4F86-8BFC-92FACF51F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F613BD14-078A-40E8-B2D6-B298776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3516153-2205-4AC3-982E-58A871BFE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FODICS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300" dirty="0"/>
              <a:t>누구나 걱정없이 안전하고 편안한 세상을 위한 한걸음</a:t>
            </a:r>
          </a:p>
        </p:txBody>
      </p:sp>
    </p:spTree>
    <p:extLst>
      <p:ext uri="{BB962C8B-B14F-4D97-AF65-F5344CB8AC3E}">
        <p14:creationId xmlns:p14="http://schemas.microsoft.com/office/powerpoint/2010/main" val="2012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기능구현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 smtClean="0"/>
              <a:t>업무 </a:t>
            </a:r>
            <a:r>
              <a:rPr lang="ko-KR" altLang="en-US" dirty="0"/>
              <a:t>할당 </a:t>
            </a:r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/>
              <a:t>관련 항목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r>
              <a:rPr lang="ko-KR" altLang="en-US" dirty="0" smtClean="0"/>
              <a:t>업무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22F13EE-05E5-4534-97F4-E87F76F146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0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기능구현 내용</a:t>
            </a:r>
            <a:endParaRPr lang="ko-KR" alt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FODICS NMS </a:t>
            </a:r>
            <a:r>
              <a:rPr lang="ko-KR" altLang="en-US" dirty="0" smtClean="0"/>
              <a:t>솔루션은 기존 포천에서 레퍼런스로 요청하는</a:t>
            </a:r>
            <a:r>
              <a:rPr lang="en-US" altLang="ko-KR" dirty="0"/>
              <a:t> </a:t>
            </a:r>
            <a:r>
              <a:rPr lang="ko-KR" altLang="en-US" dirty="0" smtClean="0"/>
              <a:t>형태를 기반으로 자사 </a:t>
            </a:r>
            <a:r>
              <a:rPr lang="en-US" altLang="ko-KR" dirty="0" smtClean="0"/>
              <a:t>VMS</a:t>
            </a:r>
            <a:r>
              <a:rPr lang="ko-KR" altLang="en-US" dirty="0" smtClean="0"/>
              <a:t>와 연동되는 </a:t>
            </a:r>
            <a:r>
              <a:rPr lang="en-US" altLang="ko-KR" dirty="0" smtClean="0"/>
              <a:t>NMS </a:t>
            </a:r>
            <a:r>
              <a:rPr lang="ko-KR" altLang="en-US" dirty="0" smtClean="0"/>
              <a:t>솔루션에 포천에서  사용중인  자원관리 시스템의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기능을 결합하여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월말까지 개발 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월초 포천에 </a:t>
            </a:r>
            <a:r>
              <a:rPr lang="en-US" altLang="ko-KR" dirty="0" smtClean="0"/>
              <a:t>VMS</a:t>
            </a:r>
            <a:r>
              <a:rPr lang="ko-KR" altLang="en-US" dirty="0" smtClean="0"/>
              <a:t>와 함께 납품 및  설치를 목표로 진행합니다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 내용은 아래와 같습니다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로그인 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솔루션 명 및 로고 표출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에디팅 가능하게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아이디 패스워드 로그인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페이지 구현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자사 </a:t>
            </a:r>
            <a:r>
              <a:rPr lang="en-US" altLang="ko-KR" dirty="0" smtClean="0"/>
              <a:t>VMS </a:t>
            </a:r>
            <a:r>
              <a:rPr lang="ko-KR" altLang="en-US" dirty="0" smtClean="0"/>
              <a:t>연동 실시간 상태 확인 및 장애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장애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카메라 전체 종류별 장애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장애</a:t>
            </a:r>
            <a:r>
              <a:rPr lang="en-US" altLang="ko-KR" dirty="0"/>
              <a:t>)</a:t>
            </a:r>
            <a:r>
              <a:rPr lang="ko-KR" altLang="en-US" dirty="0" smtClean="0"/>
              <a:t> 현황 표출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VMS </a:t>
            </a:r>
            <a:r>
              <a:rPr lang="ko-KR" altLang="en-US" dirty="0" smtClean="0"/>
              <a:t>서버 등록별 카메라 장해  현황 표출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카메라 사용 용도별 카메라 상태 현황 표출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지역별 카메라 상태 현황 표출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면단위 간략 지도와  함께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시간별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날짜별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카메라 장애 발생 현황 표출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오늘의 공지사항 로그인시 팝업 표출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세부페이지 별 구현 내용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 카메라 세부 현황 관리 </a:t>
            </a:r>
            <a:r>
              <a:rPr lang="en-US" altLang="ko-KR" dirty="0"/>
              <a:t>(</a:t>
            </a:r>
            <a:r>
              <a:rPr lang="ko-KR" altLang="en-US" dirty="0"/>
              <a:t>카메라 목록별 장애 세부</a:t>
            </a:r>
            <a:r>
              <a:rPr lang="en-US" altLang="ko-KR" dirty="0"/>
              <a:t>)</a:t>
            </a:r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지역별 장애 발생률 별 차등 표시</a:t>
            </a:r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신규 장애 및 장애 처리 결과 등록</a:t>
            </a: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장애 및 처리에 대한 이력 및 결재 관리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-</a:t>
            </a:r>
            <a:r>
              <a:rPr lang="ko-KR" altLang="en-US" dirty="0"/>
              <a:t>장애 및 처리 통계 현황</a:t>
            </a:r>
          </a:p>
          <a:p>
            <a:pPr marL="0" indent="0" fontAlgn="base"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 smtClean="0"/>
              <a:t>카메라 항목별 </a:t>
            </a:r>
            <a:r>
              <a:rPr lang="ko-KR" altLang="en-US" dirty="0"/>
              <a:t>데이터를 그래프로 시각화하여 통계 처리</a:t>
            </a:r>
          </a:p>
          <a:p>
            <a:pPr marL="0" indent="0" fontAlgn="base">
              <a:buNone/>
            </a:pPr>
            <a:r>
              <a:rPr lang="en-US" altLang="ko-KR" dirty="0"/>
              <a:t>   - </a:t>
            </a:r>
            <a:r>
              <a:rPr lang="ko-KR" altLang="en-US" dirty="0"/>
              <a:t> 기간별 통계 현황 관리</a:t>
            </a: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설정된 장애 알람 및 경보 발생으로 상황 전파 </a:t>
            </a:r>
            <a:r>
              <a:rPr lang="en-US" altLang="ko-KR" dirty="0"/>
              <a:t>(</a:t>
            </a:r>
            <a:r>
              <a:rPr lang="ko-KR" altLang="en-US" dirty="0"/>
              <a:t>경고 팝업</a:t>
            </a:r>
            <a:r>
              <a:rPr lang="en-US" altLang="ko-KR" dirty="0"/>
              <a:t>,</a:t>
            </a:r>
            <a:r>
              <a:rPr lang="ko-KR" altLang="en-US" dirty="0"/>
              <a:t>알람 등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자원관리 대시보드 페이지 구현 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관제요원 근무현황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자원 가동 현황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장애발생 및 처리건수 현황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미처리 장애 현황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관제일지 등록현황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5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자원관리 세부 페이지 구현 내용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- </a:t>
            </a:r>
            <a:r>
              <a:rPr lang="ko-KR" altLang="en-US" dirty="0"/>
              <a:t>관제요원별 근무 일정</a:t>
            </a:r>
            <a:r>
              <a:rPr lang="en-US" altLang="ko-KR" dirty="0"/>
              <a:t>(</a:t>
            </a:r>
            <a:r>
              <a:rPr lang="ko-KR" altLang="en-US" dirty="0"/>
              <a:t>월간</a:t>
            </a:r>
            <a:r>
              <a:rPr lang="en-US" altLang="ko-KR" dirty="0"/>
              <a:t>/</a:t>
            </a:r>
            <a:r>
              <a:rPr lang="ko-KR" altLang="en-US" dirty="0"/>
              <a:t>주간 등</a:t>
            </a:r>
            <a:r>
              <a:rPr lang="en-US" altLang="ko-KR" dirty="0"/>
              <a:t>)</a:t>
            </a:r>
            <a:r>
              <a:rPr lang="ko-KR" altLang="en-US" dirty="0"/>
              <a:t>및 조편성 관리</a:t>
            </a:r>
          </a:p>
          <a:p>
            <a:pPr marL="0" indent="0" fontAlgn="base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관제요원 근태관리</a:t>
            </a:r>
            <a:r>
              <a:rPr lang="en-US" altLang="ko-KR" dirty="0"/>
              <a:t>(</a:t>
            </a:r>
            <a:r>
              <a:rPr lang="ko-KR" altLang="en-US" dirty="0"/>
              <a:t>출퇴근</a:t>
            </a:r>
            <a:r>
              <a:rPr lang="en-US" altLang="ko-KR" dirty="0"/>
              <a:t>,</a:t>
            </a:r>
            <a:r>
              <a:rPr lang="ko-KR" altLang="en-US" dirty="0"/>
              <a:t>휴무</a:t>
            </a:r>
            <a:r>
              <a:rPr lang="en-US" altLang="ko-KR" dirty="0"/>
              <a:t>,</a:t>
            </a:r>
            <a:r>
              <a:rPr lang="ko-KR" altLang="en-US" dirty="0"/>
              <a:t>대체근무 등</a:t>
            </a:r>
            <a:r>
              <a:rPr lang="en-US" altLang="ko-KR" dirty="0"/>
              <a:t>)</a:t>
            </a:r>
          </a:p>
          <a:p>
            <a:pPr marL="0" indent="0" fontAlgn="base">
              <a:buNone/>
            </a:pPr>
            <a:r>
              <a:rPr lang="en-US" altLang="ko-KR" dirty="0"/>
              <a:t> - </a:t>
            </a:r>
            <a:r>
              <a:rPr lang="ko-KR" altLang="en-US" dirty="0"/>
              <a:t>관제요원별 근무 상세 현황 관리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- </a:t>
            </a:r>
            <a:r>
              <a:rPr lang="ko-KR" altLang="en-US" dirty="0"/>
              <a:t>관제일지 목록 페이지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관제일지 통계 페이지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관제 일지 작성 페이지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장애관리 목록 페이지 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 통계 페이지 </a:t>
            </a: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장애현황 상세 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 smtClean="0"/>
              <a:t>전자결재문서 </a:t>
            </a:r>
            <a:r>
              <a:rPr lang="ko-KR" altLang="en-US" dirty="0"/>
              <a:t>목록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결재 및 일괄결재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전체문서 목록 페이지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내가 등록한 문서 목록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공지사항 목록 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공지사항 상세 페이지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자원현황 및 목록 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장치별 선택 검색 및 등록</a:t>
            </a:r>
            <a:r>
              <a:rPr lang="en-US" altLang="ko-KR" dirty="0" smtClean="0"/>
              <a:t>)</a:t>
            </a:r>
          </a:p>
          <a:p>
            <a:pPr marL="0" indent="0" fontAlgn="base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자원 상세 페이지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액셀 데이터로 자원관리 데이터 일괄 등록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시스템 관리 세부 </a:t>
            </a:r>
            <a:r>
              <a:rPr lang="ko-KR" altLang="en-US" dirty="0"/>
              <a:t>페이지 구현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- </a:t>
            </a:r>
            <a:r>
              <a:rPr lang="ko-KR" altLang="en-US" dirty="0" smtClean="0"/>
              <a:t>관제요원 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조편성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관제지역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사용자권한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이메일  등</a:t>
            </a:r>
            <a:r>
              <a:rPr lang="en-US" altLang="ko-KR" dirty="0" smtClean="0"/>
              <a:t>)</a:t>
            </a:r>
          </a:p>
          <a:p>
            <a:pPr marL="0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관제요원 등록 및 수정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 관리자만</a:t>
            </a:r>
            <a:r>
              <a:rPr lang="en-US" altLang="ko-KR" dirty="0" smtClean="0"/>
              <a:t>)</a:t>
            </a:r>
          </a:p>
          <a:p>
            <a:pPr marL="0" indent="0" fontAlgn="base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/>
              <a:t>관제요원 </a:t>
            </a:r>
            <a:r>
              <a:rPr lang="ko-KR" altLang="en-US" dirty="0" smtClean="0"/>
              <a:t>근태현황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근무일자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근무조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조편성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출근시간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퇴근시간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관제현황 근무조 멤버 수정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유지보수업체 목록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유지보수업체 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그룹코드 관리 목록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직급등 권한부여를 각 코드로 검색 및 등록 가능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7.  </a:t>
            </a:r>
            <a:r>
              <a:rPr lang="ko-KR" altLang="en-US" dirty="0" smtClean="0"/>
              <a:t>문서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결재 문서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각종 관리 목록 엑셀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0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8. VMS </a:t>
            </a:r>
            <a:r>
              <a:rPr lang="ko-KR" altLang="en-US" dirty="0" smtClean="0"/>
              <a:t>연동 관련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/>
              <a:t>VMS NMS </a:t>
            </a:r>
            <a:r>
              <a:rPr lang="ko-KR" altLang="en-US" dirty="0"/>
              <a:t>웹서버 </a:t>
            </a:r>
            <a:r>
              <a:rPr lang="ko-KR" altLang="en-US" dirty="0" smtClean="0"/>
              <a:t>등록정보 및 사전 연동 정보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VMS </a:t>
            </a:r>
            <a:r>
              <a:rPr lang="ko-KR" altLang="en-US" dirty="0"/>
              <a:t>이름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VMS </a:t>
            </a:r>
            <a:r>
              <a:rPr lang="ko-KR" altLang="en-US" dirty="0"/>
              <a:t>아이피 정보</a:t>
            </a:r>
            <a:r>
              <a:rPr lang="en-US" altLang="ko-KR" dirty="0"/>
              <a:t>(</a:t>
            </a:r>
            <a:r>
              <a:rPr lang="ko-KR" altLang="en-US" dirty="0"/>
              <a:t>아이피</a:t>
            </a:r>
            <a:r>
              <a:rPr lang="en-US" altLang="ko-KR" dirty="0"/>
              <a:t>,</a:t>
            </a:r>
            <a:r>
              <a:rPr lang="ko-KR" altLang="en-US" dirty="0"/>
              <a:t>서브넷</a:t>
            </a:r>
            <a:r>
              <a:rPr lang="en-US" altLang="ko-KR" dirty="0"/>
              <a:t>,</a:t>
            </a:r>
            <a:r>
              <a:rPr lang="ko-KR" altLang="en-US" dirty="0"/>
              <a:t>게이트웨이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VMS </a:t>
            </a:r>
            <a:r>
              <a:rPr lang="ko-KR" altLang="en-US" dirty="0"/>
              <a:t>모델명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VMS </a:t>
            </a:r>
            <a:r>
              <a:rPr lang="ko-KR" altLang="en-US" dirty="0"/>
              <a:t>접속 </a:t>
            </a:r>
            <a:r>
              <a:rPr lang="en-US" altLang="ko-KR" dirty="0"/>
              <a:t>ID/PW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접속 </a:t>
            </a:r>
            <a:r>
              <a:rPr lang="en-US" altLang="ko-KR" dirty="0"/>
              <a:t>url </a:t>
            </a:r>
            <a:r>
              <a:rPr lang="ko-KR" altLang="en-US" dirty="0"/>
              <a:t>및 포트 프로토콜 및 방식 정의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 </a:t>
            </a:r>
            <a:r>
              <a:rPr lang="en-US" altLang="ko-KR" dirty="0"/>
              <a:t>VMS</a:t>
            </a:r>
            <a:r>
              <a:rPr lang="ko-KR" altLang="en-US" dirty="0"/>
              <a:t>에서 받아올 내용 </a:t>
            </a:r>
            <a:r>
              <a:rPr lang="en-US" altLang="ko-KR" dirty="0"/>
              <a:t>-&gt; </a:t>
            </a:r>
            <a:r>
              <a:rPr lang="ko-KR" altLang="en-US" dirty="0" smtClean="0"/>
              <a:t>웹 서버 </a:t>
            </a:r>
            <a:r>
              <a:rPr lang="ko-KR" altLang="en-US" dirty="0"/>
              <a:t>호출시 응답 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/>
              <a:t>등록 가능한 최대 채널 수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현재 등록된 전체 카메라 수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현재 등록된 카메라 중 정상 동작 카메라 수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현재 등록된 카메라 중 비정상 동작 카메라 수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전체 녹화가능용량</a:t>
            </a:r>
            <a:r>
              <a:rPr lang="en-US" altLang="ko-KR" dirty="0"/>
              <a:t>,</a:t>
            </a:r>
            <a:r>
              <a:rPr lang="ko-KR" altLang="en-US" dirty="0"/>
              <a:t>사용중인용량</a:t>
            </a:r>
            <a:r>
              <a:rPr lang="en-US" altLang="ko-KR" dirty="0"/>
              <a:t>,</a:t>
            </a:r>
            <a:r>
              <a:rPr lang="ko-KR" altLang="en-US" dirty="0"/>
              <a:t>남은용량 </a:t>
            </a:r>
            <a:r>
              <a:rPr lang="en-US" altLang="ko-KR" dirty="0"/>
              <a:t>(</a:t>
            </a:r>
            <a:r>
              <a:rPr lang="en-US" altLang="ko-KR" dirty="0" smtClean="0"/>
              <a:t>Gbyte</a:t>
            </a:r>
            <a:r>
              <a:rPr lang="en-US" altLang="ko-KR" dirty="0"/>
              <a:t>,</a:t>
            </a:r>
            <a:r>
              <a:rPr lang="ko-KR" altLang="en-US" dirty="0"/>
              <a:t>저장예상일수</a:t>
            </a:r>
            <a:r>
              <a:rPr lang="en-US" altLang="ko-KR" dirty="0"/>
              <a:t>,</a:t>
            </a:r>
            <a:r>
              <a:rPr lang="ko-KR" altLang="en-US" dirty="0"/>
              <a:t>현재 사용일수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VMS CPU </a:t>
            </a:r>
            <a:r>
              <a:rPr lang="ko-KR" altLang="en-US" dirty="0"/>
              <a:t>점유율</a:t>
            </a:r>
            <a:r>
              <a:rPr lang="en-US" altLang="ko-KR" dirty="0"/>
              <a:t>,</a:t>
            </a:r>
            <a:r>
              <a:rPr lang="ko-KR" altLang="en-US" dirty="0"/>
              <a:t>메모리 점유율 백분율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7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 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512399" y="12324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/>
              <a:t>VMS</a:t>
            </a:r>
            <a:r>
              <a:rPr lang="ko-KR" altLang="en-US" dirty="0"/>
              <a:t>에서 받아올 카메라별 상태 정보</a:t>
            </a:r>
            <a:r>
              <a:rPr lang="en-US" altLang="ko-KR" dirty="0"/>
              <a:t>-&gt; </a:t>
            </a:r>
            <a:r>
              <a:rPr lang="ko-KR" altLang="en-US" dirty="0"/>
              <a:t>웹서버 호출시 응답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)(</a:t>
            </a:r>
            <a:r>
              <a:rPr lang="ko-KR" altLang="en-US" dirty="0"/>
              <a:t>전체 등록된 카메라 리스트 한꺼번에 전달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카메라 동작상태 </a:t>
            </a:r>
            <a:r>
              <a:rPr lang="en-US" altLang="ko-KR" dirty="0"/>
              <a:t>(</a:t>
            </a:r>
            <a:r>
              <a:rPr lang="ko-KR" altLang="en-US" dirty="0"/>
              <a:t>연결안됨</a:t>
            </a:r>
            <a:r>
              <a:rPr lang="en-US" altLang="ko-KR" dirty="0"/>
              <a:t>,</a:t>
            </a:r>
            <a:r>
              <a:rPr lang="ko-KR" altLang="en-US" dirty="0"/>
              <a:t>화면안나옴</a:t>
            </a:r>
            <a:r>
              <a:rPr lang="en-US" altLang="ko-KR" dirty="0"/>
              <a:t>,</a:t>
            </a:r>
            <a:r>
              <a:rPr lang="ko-KR" altLang="en-US" dirty="0"/>
              <a:t>녹화상태 등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- VMS</a:t>
            </a:r>
            <a:r>
              <a:rPr lang="ko-KR" altLang="en-US" dirty="0"/>
              <a:t>에서 받아올 카메라별 상태 정보</a:t>
            </a:r>
            <a:r>
              <a:rPr lang="en-US" altLang="ko-KR" dirty="0"/>
              <a:t>-&gt; </a:t>
            </a:r>
            <a:r>
              <a:rPr lang="ko-KR" altLang="en-US" dirty="0"/>
              <a:t>웹서버 호출시 응답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)(</a:t>
            </a:r>
            <a:r>
              <a:rPr lang="ko-KR" altLang="en-US" dirty="0"/>
              <a:t>전체 등록된 카메라 리스트 한꺼번에 전달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카메라 동작상태 </a:t>
            </a:r>
            <a:r>
              <a:rPr lang="en-US" altLang="ko-KR" dirty="0"/>
              <a:t>(</a:t>
            </a:r>
            <a:r>
              <a:rPr lang="ko-KR" altLang="en-US" dirty="0"/>
              <a:t>연결안됨</a:t>
            </a:r>
            <a:r>
              <a:rPr lang="en-US" altLang="ko-KR" dirty="0"/>
              <a:t>,</a:t>
            </a:r>
            <a:r>
              <a:rPr lang="ko-KR" altLang="en-US" dirty="0"/>
              <a:t>화면안나옴</a:t>
            </a:r>
            <a:r>
              <a:rPr lang="en-US" altLang="ko-KR" dirty="0"/>
              <a:t>,</a:t>
            </a:r>
            <a:r>
              <a:rPr lang="ko-KR" altLang="en-US" dirty="0"/>
              <a:t>녹화상태 등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en-US" altLang="ko-KR" dirty="0"/>
              <a:t>ICMP </a:t>
            </a:r>
            <a:r>
              <a:rPr lang="ko-KR" altLang="en-US" dirty="0"/>
              <a:t>카메라 상태 확인 </a:t>
            </a:r>
            <a:r>
              <a:rPr lang="en-US" altLang="ko-KR" dirty="0"/>
              <a:t>-&gt; </a:t>
            </a:r>
            <a:r>
              <a:rPr lang="ko-KR" altLang="en-US" dirty="0"/>
              <a:t>웹서버 호출시 응답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)(</a:t>
            </a:r>
            <a:r>
              <a:rPr lang="ko-KR" altLang="en-US" dirty="0"/>
              <a:t>해당 요청 카메라 연결 성공</a:t>
            </a:r>
            <a:r>
              <a:rPr lang="en-US" altLang="ko-KR" dirty="0"/>
              <a:t>/</a:t>
            </a:r>
            <a:r>
              <a:rPr lang="ko-KR" altLang="en-US" dirty="0"/>
              <a:t>실패 전달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- ping 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VMS </a:t>
            </a:r>
            <a:r>
              <a:rPr lang="ko-KR" altLang="en-US" dirty="0" smtClean="0"/>
              <a:t>에서 카메라로 연결 후  성공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실패로 전달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VMS</a:t>
            </a:r>
            <a:r>
              <a:rPr lang="ko-KR" altLang="en-US" dirty="0" smtClean="0"/>
              <a:t>에 연결된  장애로 판단되는 카메라에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보냄 으로서 카메라 </a:t>
            </a:r>
            <a:r>
              <a:rPr lang="ko-KR" altLang="en-US" dirty="0"/>
              <a:t>이상인지 네트워크 이상인지를 </a:t>
            </a:r>
            <a:r>
              <a:rPr lang="ko-KR" altLang="en-US" dirty="0" smtClean="0"/>
              <a:t>판단하는 용도로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9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0D8947-8D5F-491D-A9B2-2E776EC6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EA7D0-25A9-41F9-95D8-12F898C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기능구현 내용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359999" y="10800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 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27"/>
          <p:cNvSpPr>
            <a:spLocks noGrp="1"/>
          </p:cNvSpPr>
          <p:nvPr>
            <p:ph type="body" sz="quarter" idx="12"/>
          </p:nvPr>
        </p:nvSpPr>
        <p:spPr>
          <a:xfrm>
            <a:off x="0" y="202512"/>
            <a:ext cx="798014" cy="478635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xmlns="" id="{58EC93B7-2E52-4D3F-8758-B2DD417E60B6}"/>
              </a:ext>
            </a:extLst>
          </p:cNvPr>
          <p:cNvSpPr txBox="1">
            <a:spLocks/>
          </p:cNvSpPr>
          <p:nvPr/>
        </p:nvSpPr>
        <p:spPr>
          <a:xfrm>
            <a:off x="512399" y="1232400"/>
            <a:ext cx="9215999" cy="5281816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en-US" altLang="ko-KR" dirty="0"/>
              <a:t>VMS </a:t>
            </a:r>
            <a:r>
              <a:rPr lang="ko-KR" altLang="en-US" dirty="0" smtClean="0"/>
              <a:t>향후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연동시 관련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 개발시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실시간 연동가능한 외부장치 현황 기능 추가 시 연동 구현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- </a:t>
            </a:r>
            <a:r>
              <a:rPr lang="en-US" altLang="ko-KR" dirty="0"/>
              <a:t>VMS </a:t>
            </a:r>
            <a:r>
              <a:rPr lang="ko-KR" altLang="en-US" dirty="0"/>
              <a:t>등록된 외부 장치 정보</a:t>
            </a:r>
            <a:r>
              <a:rPr lang="en-US" altLang="ko-KR" dirty="0"/>
              <a:t>-</a:t>
            </a:r>
            <a:r>
              <a:rPr lang="ko-KR" altLang="en-US" dirty="0"/>
              <a:t>웹서버 호출시 응답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 (</a:t>
            </a:r>
            <a:r>
              <a:rPr lang="ko-KR" altLang="en-US" dirty="0" smtClean="0"/>
              <a:t>전체 등록된 외부 장치 리스트 한꺼번에 전달 혹은 개별요청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외부장치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모델명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제조사</a:t>
            </a:r>
          </a:p>
          <a:p>
            <a:pPr marL="0" indent="0">
              <a:buNone/>
            </a:pPr>
            <a:r>
              <a:rPr lang="ko-KR" altLang="en-US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/>
              <a:t>외부장치 종류 </a:t>
            </a:r>
            <a:r>
              <a:rPr lang="en-US" altLang="ko-KR" dirty="0"/>
              <a:t>(</a:t>
            </a:r>
            <a:r>
              <a:rPr lang="ko-KR" altLang="en-US" dirty="0"/>
              <a:t>비상벨</a:t>
            </a:r>
            <a:r>
              <a:rPr lang="en-US" altLang="ko-KR" dirty="0"/>
              <a:t>,</a:t>
            </a:r>
            <a:r>
              <a:rPr lang="ko-KR" altLang="en-US" dirty="0"/>
              <a:t>알람</a:t>
            </a:r>
            <a:r>
              <a:rPr lang="en-US" altLang="ko-KR" dirty="0"/>
              <a:t>,</a:t>
            </a:r>
            <a:r>
              <a:rPr lang="ko-KR" altLang="en-US" dirty="0"/>
              <a:t>릴레이</a:t>
            </a:r>
            <a:r>
              <a:rPr lang="en-US" altLang="ko-KR" dirty="0"/>
              <a:t>,</a:t>
            </a:r>
            <a:r>
              <a:rPr lang="ko-KR" altLang="en-US" dirty="0"/>
              <a:t>센서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- </a:t>
            </a:r>
            <a:r>
              <a:rPr lang="ko-KR" altLang="en-US" dirty="0"/>
              <a:t>외부장치 아이피정보 </a:t>
            </a:r>
            <a:r>
              <a:rPr lang="en-US" altLang="ko-KR" dirty="0"/>
              <a:t>(</a:t>
            </a:r>
            <a:r>
              <a:rPr lang="ko-KR" altLang="en-US" dirty="0"/>
              <a:t>아이피</a:t>
            </a:r>
            <a:r>
              <a:rPr lang="en-US" altLang="ko-KR" dirty="0"/>
              <a:t>,</a:t>
            </a:r>
            <a:r>
              <a:rPr lang="ko-KR" altLang="en-US" dirty="0"/>
              <a:t>서브넷</a:t>
            </a:r>
            <a:r>
              <a:rPr lang="en-US" altLang="ko-KR" dirty="0"/>
              <a:t>,</a:t>
            </a:r>
            <a:r>
              <a:rPr lang="ko-KR" altLang="en-US" dirty="0"/>
              <a:t>게이트웨이</a:t>
            </a:r>
            <a:r>
              <a:rPr lang="en-US" altLang="ko-KR" dirty="0"/>
              <a:t>) </a:t>
            </a:r>
            <a:r>
              <a:rPr lang="en-US" altLang="ko-KR" dirty="0" smtClean="0"/>
              <a:t>(</a:t>
            </a:r>
            <a:r>
              <a:rPr lang="ko-KR" altLang="en-US" dirty="0"/>
              <a:t>비상벨과 같이 </a:t>
            </a:r>
            <a:r>
              <a:rPr lang="ko-KR" altLang="en-US" dirty="0" smtClean="0"/>
              <a:t>아이피가 있는경우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- </a:t>
            </a:r>
            <a:r>
              <a:rPr lang="ko-KR" altLang="en-US" dirty="0"/>
              <a:t>외부장치 연결 </a:t>
            </a:r>
            <a:r>
              <a:rPr lang="en-US" altLang="ko-KR" dirty="0"/>
              <a:t>RTSP </a:t>
            </a:r>
            <a:r>
              <a:rPr lang="ko-KR" altLang="en-US" dirty="0"/>
              <a:t>주소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,</a:t>
            </a:r>
            <a:r>
              <a:rPr lang="ko-KR" altLang="en-US" dirty="0"/>
              <a:t>세컨스트림</a:t>
            </a:r>
            <a:r>
              <a:rPr lang="en-US" altLang="ko-KR" dirty="0"/>
              <a:t>)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비상벨과 같이 </a:t>
            </a:r>
            <a:r>
              <a:rPr lang="en-US" altLang="ko-KR" dirty="0" smtClean="0"/>
              <a:t>RTSP </a:t>
            </a:r>
            <a:r>
              <a:rPr lang="ko-KR" altLang="en-US" dirty="0" smtClean="0"/>
              <a:t>연결이 가능한 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/>
              <a:t>외부장치 설치위치정보 </a:t>
            </a:r>
            <a:r>
              <a:rPr lang="en-US" altLang="ko-KR" dirty="0"/>
              <a:t>(</a:t>
            </a:r>
            <a:r>
              <a:rPr lang="ko-KR" altLang="en-US" dirty="0"/>
              <a:t>주소혹은 </a:t>
            </a:r>
            <a:r>
              <a:rPr lang="en-US" altLang="ko-KR" dirty="0"/>
              <a:t>GPS</a:t>
            </a:r>
            <a:r>
              <a:rPr lang="ko-KR" altLang="en-US" dirty="0"/>
              <a:t>좌표</a:t>
            </a:r>
            <a:r>
              <a:rPr lang="en-US" altLang="ko-KR" dirty="0"/>
              <a:t>) -&gt; VMS </a:t>
            </a:r>
            <a:r>
              <a:rPr lang="ko-KR" altLang="en-US" dirty="0"/>
              <a:t>설정 항목이 없으면 </a:t>
            </a:r>
            <a:r>
              <a:rPr lang="ko-KR" altLang="en-US" dirty="0" smtClean="0"/>
              <a:t>웹 설정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/>
              <a:t>외부장치 설치용도 정보 </a:t>
            </a:r>
            <a:r>
              <a:rPr lang="en-US" altLang="ko-KR" dirty="0"/>
              <a:t>-&gt; VMS </a:t>
            </a:r>
            <a:r>
              <a:rPr lang="ko-KR" altLang="en-US" dirty="0"/>
              <a:t>설정 항목이 없으면 </a:t>
            </a:r>
            <a:r>
              <a:rPr lang="ko-KR" altLang="en-US" dirty="0" smtClean="0"/>
              <a:t>웹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VMS </a:t>
            </a:r>
            <a:r>
              <a:rPr lang="ko-KR" altLang="en-US" dirty="0" smtClean="0"/>
              <a:t>이벤트 정보 표출 기능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연동 구현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     -  </a:t>
            </a:r>
            <a:r>
              <a:rPr lang="en-US" altLang="ko-KR" dirty="0"/>
              <a:t>VMS</a:t>
            </a:r>
            <a:r>
              <a:rPr lang="ko-KR" altLang="en-US" dirty="0"/>
              <a:t>에서 받아올 </a:t>
            </a:r>
            <a:r>
              <a:rPr lang="ko-KR" altLang="en-US" dirty="0" err="1"/>
              <a:t>카메라별</a:t>
            </a:r>
            <a:r>
              <a:rPr lang="ko-KR" altLang="en-US" dirty="0"/>
              <a:t> 이벤트 정보</a:t>
            </a:r>
            <a:r>
              <a:rPr lang="en-US" altLang="ko-KR" dirty="0"/>
              <a:t>-&gt; 2</a:t>
            </a:r>
            <a:r>
              <a:rPr lang="ko-KR" altLang="en-US" dirty="0"/>
              <a:t>번에서 연결된 </a:t>
            </a:r>
            <a:r>
              <a:rPr lang="ko-KR" altLang="en-US" dirty="0" err="1"/>
              <a:t>웹서버로</a:t>
            </a:r>
            <a:r>
              <a:rPr lang="ko-KR" altLang="en-US" dirty="0"/>
              <a:t> 응답</a:t>
            </a:r>
            <a:r>
              <a:rPr lang="en-US" altLang="ko-KR" dirty="0"/>
              <a:t>(</a:t>
            </a:r>
            <a:r>
              <a:rPr lang="ko-KR" altLang="en-US" dirty="0"/>
              <a:t>전체 등록된 카메라 리스트 한꺼번에 전달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/>
              <a:t>모션</a:t>
            </a:r>
            <a:r>
              <a:rPr lang="en-US" altLang="ko-KR" dirty="0"/>
              <a:t>,</a:t>
            </a:r>
            <a:r>
              <a:rPr lang="ko-KR" altLang="en-US" dirty="0" err="1"/>
              <a:t>알람</a:t>
            </a:r>
            <a:r>
              <a:rPr lang="en-US" altLang="ko-KR" dirty="0"/>
              <a:t>,</a:t>
            </a:r>
            <a:r>
              <a:rPr lang="ko-KR" altLang="en-US" dirty="0"/>
              <a:t>센서</a:t>
            </a:r>
            <a:r>
              <a:rPr lang="en-US" altLang="ko-KR" dirty="0"/>
              <a:t>,</a:t>
            </a:r>
            <a:r>
              <a:rPr lang="ko-KR" altLang="en-US" dirty="0"/>
              <a:t>릴레이</a:t>
            </a:r>
            <a:r>
              <a:rPr lang="en-US" altLang="ko-KR" dirty="0"/>
              <a:t>,</a:t>
            </a:r>
            <a:r>
              <a:rPr lang="ko-KR" altLang="en-US" dirty="0"/>
              <a:t>녹화시작</a:t>
            </a:r>
            <a:r>
              <a:rPr lang="en-US" altLang="ko-KR" dirty="0"/>
              <a:t>,</a:t>
            </a:r>
            <a:r>
              <a:rPr lang="ko-KR" altLang="en-US" dirty="0"/>
              <a:t>녹화종료 등 </a:t>
            </a:r>
            <a:r>
              <a:rPr lang="en-US" altLang="ko-KR" dirty="0"/>
              <a:t>VMS </a:t>
            </a:r>
            <a:r>
              <a:rPr lang="ko-KR" altLang="en-US" dirty="0"/>
              <a:t>이벤트로 등록된 관련 내용</a:t>
            </a:r>
          </a:p>
          <a:p>
            <a:pPr marL="0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출입관제 등 외부 장치 제어 시 연동 구현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  </a:t>
            </a:r>
            <a:r>
              <a:rPr lang="ko-KR" altLang="en-US" dirty="0"/>
              <a:t>외부장치 </a:t>
            </a:r>
            <a:r>
              <a:rPr lang="ko-KR" altLang="en-US" dirty="0" err="1"/>
              <a:t>트리거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동작 및 응답</a:t>
            </a:r>
            <a:r>
              <a:rPr lang="en-US" altLang="ko-KR" dirty="0"/>
              <a:t>(ID/PW</a:t>
            </a:r>
            <a:r>
              <a:rPr lang="ko-KR" altLang="en-US" dirty="0"/>
              <a:t>와 함께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- </a:t>
            </a:r>
            <a:r>
              <a:rPr lang="ko-KR" altLang="en-US" dirty="0" err="1"/>
              <a:t>알람</a:t>
            </a:r>
            <a:r>
              <a:rPr lang="en-US" altLang="ko-KR" dirty="0"/>
              <a:t>,</a:t>
            </a:r>
            <a:r>
              <a:rPr lang="ko-KR" altLang="en-US" dirty="0"/>
              <a:t>릴레이</a:t>
            </a:r>
            <a:r>
              <a:rPr lang="en-US" altLang="ko-KR" dirty="0"/>
              <a:t>,</a:t>
            </a:r>
            <a:r>
              <a:rPr lang="ko-KR" altLang="en-US" dirty="0"/>
              <a:t>비상벨</a:t>
            </a:r>
            <a:r>
              <a:rPr lang="en-US" altLang="ko-KR" dirty="0"/>
              <a:t>,</a:t>
            </a:r>
            <a:r>
              <a:rPr lang="ko-KR" altLang="en-US" dirty="0"/>
              <a:t>녹화시작</a:t>
            </a:r>
            <a:r>
              <a:rPr lang="en-US" altLang="ko-KR" dirty="0"/>
              <a:t>,</a:t>
            </a:r>
            <a:r>
              <a:rPr lang="ko-KR" altLang="en-US" dirty="0"/>
              <a:t>녹화종료 등 수동 이벤트 </a:t>
            </a:r>
            <a:r>
              <a:rPr lang="ko-KR" altLang="en-US" dirty="0" err="1" smtClean="0"/>
              <a:t>트리거시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GIS </a:t>
            </a:r>
            <a:r>
              <a:rPr lang="ko-KR" altLang="en-US" dirty="0" smtClean="0"/>
              <a:t>카메라 표시 기능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VMS </a:t>
            </a:r>
            <a:r>
              <a:rPr lang="ko-KR" altLang="en-US" dirty="0" smtClean="0"/>
              <a:t>연동 구현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en-US" altLang="ko-KR" dirty="0"/>
              <a:t>VMS </a:t>
            </a:r>
            <a:r>
              <a:rPr lang="ko-KR" altLang="en-US" dirty="0"/>
              <a:t>각 요청 카메라 </a:t>
            </a:r>
            <a:r>
              <a:rPr lang="ko-KR" altLang="en-US" dirty="0" err="1"/>
              <a:t>채널별</a:t>
            </a:r>
            <a:r>
              <a:rPr lang="ko-KR" altLang="en-US" dirty="0"/>
              <a:t> </a:t>
            </a:r>
            <a:r>
              <a:rPr lang="en-US" altLang="ko-KR" dirty="0"/>
              <a:t>RTSP </a:t>
            </a:r>
            <a:r>
              <a:rPr lang="ko-KR" altLang="en-US" dirty="0"/>
              <a:t>전송 </a:t>
            </a:r>
            <a:r>
              <a:rPr lang="en-US" altLang="ko-KR" dirty="0"/>
              <a:t>-&gt; RTSP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요청시</a:t>
            </a:r>
            <a:r>
              <a:rPr lang="ko-KR" altLang="en-US" dirty="0"/>
              <a:t> </a:t>
            </a:r>
            <a:r>
              <a:rPr lang="ko-KR" altLang="en-US" dirty="0" smtClean="0"/>
              <a:t>영상 전송 서비스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7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C4C"/>
      </a:accent1>
      <a:accent2>
        <a:srgbClr val="ED7D31"/>
      </a:accent2>
      <a:accent3>
        <a:srgbClr val="A5A5A5"/>
      </a:accent3>
      <a:accent4>
        <a:srgbClr val="FFC000"/>
      </a:accent4>
      <a:accent5>
        <a:srgbClr val="375623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Calibri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escjin_guide</Template>
  <TotalTime>4894</TotalTime>
  <Words>1553</Words>
  <Application>Microsoft Office PowerPoint</Application>
  <PresentationFormat>A4 용지(210x297mm)</PresentationFormat>
  <Paragraphs>327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Helvetica Neue</vt:lpstr>
      <vt:lpstr>나눔바른고딕 Light</vt:lpstr>
      <vt:lpstr>나눔스퀘어 Bold</vt:lpstr>
      <vt:lpstr>맑은 고딕</vt:lpstr>
      <vt:lpstr>Arial</vt:lpstr>
      <vt:lpstr>Calibri</vt:lpstr>
      <vt:lpstr>Office 테마</vt:lpstr>
      <vt:lpstr>FODICS NMS 통합 솔루션 개발 계획-포천</vt:lpstr>
      <vt:lpstr>목차</vt:lpstr>
      <vt:lpstr>기능구현 내용</vt:lpstr>
      <vt:lpstr>기능구현 내용</vt:lpstr>
      <vt:lpstr>기능구현 내용</vt:lpstr>
      <vt:lpstr>기능구현 내용</vt:lpstr>
      <vt:lpstr>기능구현 내용</vt:lpstr>
      <vt:lpstr>기능구현 내용</vt:lpstr>
      <vt:lpstr>기능구현 내용</vt:lpstr>
      <vt:lpstr>업무 할당</vt:lpstr>
      <vt:lpstr>개발 관련 항목 준비</vt:lpstr>
      <vt:lpstr>개발 관련 항목 준비</vt:lpstr>
      <vt:lpstr>업무일정 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fodics</dc:creator>
  <cp:lastModifiedBy>ddd</cp:lastModifiedBy>
  <cp:revision>2725</cp:revision>
  <dcterms:created xsi:type="dcterms:W3CDTF">2021-05-06T07:33:54Z</dcterms:created>
  <dcterms:modified xsi:type="dcterms:W3CDTF">2024-05-28T06:53:47Z</dcterms:modified>
</cp:coreProperties>
</file>