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8"/>
  </p:notesMasterIdLst>
  <p:handoutMasterIdLst>
    <p:handoutMasterId r:id="rId9"/>
  </p:handoutMasterIdLst>
  <p:sldIdLst>
    <p:sldId id="256" r:id="rId2"/>
    <p:sldId id="267" r:id="rId3"/>
    <p:sldId id="294" r:id="rId4"/>
    <p:sldId id="295" r:id="rId5"/>
    <p:sldId id="296" r:id="rId6"/>
    <p:sldId id="293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4ACB6"/>
    <a:srgbClr val="1929FF"/>
    <a:srgbClr val="456972"/>
    <a:srgbClr val="42BA97"/>
    <a:srgbClr val="8FC31E"/>
    <a:srgbClr val="FFC000"/>
    <a:srgbClr val="FFFFCC"/>
    <a:srgbClr val="91C53F"/>
    <a:srgbClr val="487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10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40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E6B5C-7941-4A6A-BB59-079CADD97706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665A8-3B73-4E83-A8A4-808D045FE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99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F020-FC2A-4069-9EFB-434CE3477FEF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D5785-F9E7-43EF-A173-19630288C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134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79089BF-673A-4BA4-A90E-341D06D2F838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00" y="1440000"/>
            <a:ext cx="9360000" cy="26902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273000" y="3372691"/>
            <a:ext cx="9360000" cy="473825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99" y="1624246"/>
            <a:ext cx="9216001" cy="144829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3435035"/>
            <a:ext cx="9216000" cy="7537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B9B0980-2D4B-4AED-9FD1-C8006BABE1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873209"/>
            <a:ext cx="1538800" cy="41671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xmlns="" id="{C19540A6-46D3-46F0-9A99-6F9C26FC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5B20-FDD9-473A-86AD-A90D5EB360C6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xmlns="" id="{042CB539-2B14-47F4-B4B1-919D39526C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103" y="3185000"/>
            <a:ext cx="4105896" cy="238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5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5">
            <a:extLst>
              <a:ext uri="{FF2B5EF4-FFF2-40B4-BE49-F238E27FC236}">
                <a16:creationId xmlns:a16="http://schemas.microsoft.com/office/drawing/2014/main" xmlns="" id="{BF1CF3A9-86CB-487F-B259-39ECB02C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E87E-9B2A-4361-ACAD-34A8C6D9CEEF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0BAC3D9-06A2-4247-9BF3-AB4E6801D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22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4749"/>
            <a:ext cx="9906000" cy="34832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2FFA710-5973-46A2-8447-4C836047D6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65" y="6554237"/>
            <a:ext cx="771032" cy="2088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7AA3C64-4852-4FCC-A213-DEBA10BBBA90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08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6F9D90F-B6A0-4393-B037-7C98C10B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2A5B-BF90-4028-A819-A92C9B3C5188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BE9FD44-DD96-48CE-A8C2-6ED948867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09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DD35B82-E055-4E02-9A09-018DCF8C23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905998" cy="4813022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6F9D90F-B6A0-4393-B037-7C98C10B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24BF-979F-4AA6-A911-9AB5FDA70902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BE9FD44-DD96-48CE-A8C2-6ED948867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626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000" y="1080000"/>
            <a:ext cx="5014913" cy="52080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1079999"/>
            <a:ext cx="3194943" cy="511544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xmlns="" id="{F0E51036-D733-445B-B31D-70CC6B25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62FD-E745-4090-9445-6C90B2E8BF7F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EB3E5FD-DD8E-4E09-977D-F69393F82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664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xmlns="" id="{7F1C43F4-18ED-469D-B0D2-8282E0D4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44E1-A7BF-45D3-86F1-462CAAB98510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6EB29F6-B885-4F5B-93A8-13E9B5BA93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06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923575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62824"/>
            <a:ext cx="1756635" cy="733206"/>
          </a:xfrm>
          <a:prstGeom prst="rect">
            <a:avLst/>
          </a:prstGeom>
        </p:spPr>
        <p:txBody>
          <a:bodyPr anchor="t"/>
          <a:lstStyle>
            <a:lvl1pPr algn="r">
              <a:defRPr sz="36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969150" y="2262824"/>
            <a:ext cx="6668587" cy="38292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xmlns="" id="{C80DB5BE-1D6D-41FA-854D-82B87B8A68E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9978D4D-9DEE-461F-B2F9-7D242824566D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0EE9ACE-9D5E-4A0B-B4FF-619A1DA355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809702" y="2262824"/>
            <a:ext cx="0" cy="3829217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88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07" y="2844805"/>
            <a:ext cx="4519247" cy="2014780"/>
          </a:xfrm>
        </p:spPr>
        <p:txBody>
          <a:bodyPr anchor="t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5769" y="2844805"/>
            <a:ext cx="4860543" cy="201478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3C64-4852-4FCC-A213-DEBA10BBBA90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2FFA710-5973-46A2-8447-4C836047D6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65" y="6554237"/>
            <a:ext cx="771032" cy="2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6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C7B5425-F1A9-48AC-A62A-6EBF235A6BDB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4A06F84-FBE8-4024-9D34-5EC368E6AE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27" y="24248"/>
            <a:ext cx="6828098" cy="682809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908021" cy="2847814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xmlns="" id="{779C0B41-8552-4A38-95CD-ACD30C3022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xmlns="" id="{681F209C-2907-4E66-8464-3642C978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DBEC-1A3F-48F7-BE36-4B5A2DFB1DD1}" type="datetime1">
              <a:rPr lang="ko-KR" altLang="en-US" smtClean="0"/>
              <a:t>2024-04-30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79" y="5484876"/>
            <a:ext cx="1478842" cy="400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092" y="3316637"/>
            <a:ext cx="9301908" cy="1504106"/>
          </a:xfrm>
        </p:spPr>
        <p:txBody>
          <a:bodyPr anchor="t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092" y="1690608"/>
            <a:ext cx="9301908" cy="845645"/>
          </a:xfrm>
        </p:spPr>
        <p:txBody>
          <a:bodyPr anchor="b">
            <a:noAutofit/>
          </a:bodyPr>
          <a:lstStyle>
            <a:lvl1pPr marL="0" indent="0" algn="ctr">
              <a:buNone/>
              <a:defRPr sz="6000" spc="-300">
                <a:solidFill>
                  <a:schemeClr val="bg1"/>
                </a:solidFill>
                <a:latin typeface="+mn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1713000" y="2634535"/>
            <a:ext cx="6480000" cy="382386"/>
          </a:xfrm>
          <a:prstGeom prst="rect">
            <a:avLst/>
          </a:prstGeom>
          <a:solidFill>
            <a:srgbClr val="42B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092" y="2628881"/>
            <a:ext cx="9301908" cy="388040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4960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0FB972D-26D3-436D-94A6-59364F7C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86AA-1984-4BDB-A107-6580512BD7A3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DCCE259C-3400-4774-8338-56EF346875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1539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99" y="1080000"/>
            <a:ext cx="4572337" cy="52818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0FB972D-26D3-436D-94A6-59364F7C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28BA-B364-484F-BDCF-ACED4621F7CC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DCCE259C-3400-4774-8338-56EF346875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21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-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E4100F4-8E33-466E-B876-05B62C3EF5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906368"/>
            <a:ext cx="9906000" cy="395163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7AA3C64-4852-4FCC-A213-DEBA10BBBA90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2FFA710-5973-46A2-8447-4C836047D6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65" y="6554237"/>
            <a:ext cx="771032" cy="208800"/>
          </a:xfrm>
          <a:prstGeom prst="rect">
            <a:avLst/>
          </a:prstGeom>
        </p:spPr>
      </p:pic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60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080000"/>
            <a:ext cx="4320000" cy="52549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7491" y="1080000"/>
            <a:ext cx="4320000" cy="52549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xmlns="" id="{3AFFB806-4DCA-4E7D-A8FC-EC747C54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C1A7-2F03-4BB4-AC54-9444DB5FD53C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AB17CAE-4329-4D40-9143-F7662A7D2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95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432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1998274"/>
            <a:ext cx="4320000" cy="42436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5999" y="1080000"/>
            <a:ext cx="432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5999" y="1998274"/>
            <a:ext cx="4320000" cy="41913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xmlns="" id="{6105AFCB-B30A-49ED-A97C-F3941C5F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5F2-695B-4AC9-91EE-1A1962D69048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xmlns="" id="{2CA3C62C-FB30-4807-A2AC-DE484A7910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11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70425"/>
            <a:ext cx="9905993" cy="6998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349" y="242927"/>
            <a:ext cx="8237650" cy="397807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999" y="1080000"/>
            <a:ext cx="9215999" cy="5281816"/>
          </a:xfrm>
          <a:prstGeom prst="rect">
            <a:avLst/>
          </a:prstGeom>
        </p:spPr>
        <p:txBody>
          <a:bodyPr vert="horz" lIns="36000" tIns="36000" rIns="36000" bIns="3600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497908"/>
            <a:ext cx="724811" cy="265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A3C64-4852-4FCC-A213-DEBA10BBBA90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7499" y="6497908"/>
            <a:ext cx="2579888" cy="265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2FFA710-5973-46A2-8447-4C836047D6F9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65" y="6554237"/>
            <a:ext cx="771032" cy="208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658" y="0"/>
            <a:ext cx="1834342" cy="1065651"/>
          </a:xfrm>
          <a:prstGeom prst="rect">
            <a:avLst/>
          </a:prstGeom>
        </p:spPr>
      </p:pic>
      <p:cxnSp>
        <p:nvCxnSpPr>
          <p:cNvPr id="20" name="직선 연결선 19"/>
          <p:cNvCxnSpPr/>
          <p:nvPr userDrawn="1"/>
        </p:nvCxnSpPr>
        <p:spPr>
          <a:xfrm>
            <a:off x="0" y="6638440"/>
            <a:ext cx="8329353" cy="0"/>
          </a:xfrm>
          <a:prstGeom prst="line">
            <a:avLst/>
          </a:prstGeom>
          <a:ln>
            <a:solidFill>
              <a:srgbClr val="4569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2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3" r:id="rId2"/>
    <p:sldLayoutId id="2147483738" r:id="rId3"/>
    <p:sldLayoutId id="2147483723" r:id="rId4"/>
    <p:sldLayoutId id="2147483734" r:id="rId5"/>
    <p:sldLayoutId id="2147483736" r:id="rId6"/>
    <p:sldLayoutId id="2147483722" r:id="rId7"/>
    <p:sldLayoutId id="2147483724" r:id="rId8"/>
    <p:sldLayoutId id="2147483725" r:id="rId9"/>
    <p:sldLayoutId id="2147483726" r:id="rId10"/>
    <p:sldLayoutId id="2147483737" r:id="rId11"/>
    <p:sldLayoutId id="2147483735" r:id="rId12"/>
    <p:sldLayoutId id="2147483727" r:id="rId13"/>
    <p:sldLayoutId id="2147483728" r:id="rId14"/>
    <p:sldLayoutId id="2147483729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7D1BF0-4514-449D-9131-61C146352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FODICS NMS </a:t>
            </a:r>
            <a:r>
              <a:rPr lang="ko-KR" altLang="en-US" dirty="0" smtClean="0"/>
              <a:t>솔루션 세부 기능 명세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xmlns="" id="{32F9C399-BD11-4193-93E2-E776CD47F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㈜포딕스 시스템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21C501-B08D-4F66-ADD8-D2121FA8D092}"/>
              </a:ext>
            </a:extLst>
          </p:cNvPr>
          <p:cNvSpPr txBox="1"/>
          <p:nvPr/>
        </p:nvSpPr>
        <p:spPr>
          <a:xfrm>
            <a:off x="259932" y="6346065"/>
            <a:ext cx="2220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본 자료는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‘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나눔글꼴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’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 최적화 되어 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" name="텍스트 개체 틀 11"/>
          <p:cNvSpPr txBox="1">
            <a:spLocks/>
          </p:cNvSpPr>
          <p:nvPr/>
        </p:nvSpPr>
        <p:spPr>
          <a:xfrm>
            <a:off x="6307382" y="6066200"/>
            <a:ext cx="3268618" cy="4953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23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11" indent="0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914422" indent="0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371634" indent="0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7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828846" indent="0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7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63" indent="-228606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0"/>
              </a:lnSpc>
            </a:pPr>
            <a:r>
              <a:rPr lang="ko-KR" altLang="en-US" sz="800" b="1" dirty="0" err="1">
                <a:latin typeface="+mn-ea"/>
                <a:ea typeface="+mn-ea"/>
              </a:rPr>
              <a:t>포딕스</a:t>
            </a:r>
            <a:r>
              <a:rPr lang="ko-KR" altLang="en-US" sz="800" b="1" dirty="0">
                <a:latin typeface="+mn-ea"/>
                <a:ea typeface="+mn-ea"/>
              </a:rPr>
              <a:t> 시스템</a:t>
            </a:r>
            <a:endParaRPr lang="en-US" altLang="ko-KR" sz="800" b="1" dirty="0">
              <a:latin typeface="+mn-ea"/>
              <a:ea typeface="+mn-ea"/>
            </a:endParaRPr>
          </a:p>
          <a:p>
            <a:pPr algn="r">
              <a:lnSpc>
                <a:spcPct val="0"/>
              </a:lnSpc>
            </a:pPr>
            <a:r>
              <a:rPr lang="en-US" altLang="ko-KR" sz="600" dirty="0">
                <a:latin typeface="+mn-ea"/>
                <a:ea typeface="+mn-ea"/>
              </a:rPr>
              <a:t>TEL : 02-815-2333  /  FAX : 0505-813-2333</a:t>
            </a:r>
          </a:p>
          <a:p>
            <a:pPr algn="r">
              <a:lnSpc>
                <a:spcPct val="0"/>
              </a:lnSpc>
            </a:pPr>
            <a:r>
              <a:rPr lang="ko-KR" altLang="en-US" sz="600" dirty="0">
                <a:latin typeface="+mn-ea"/>
                <a:ea typeface="+mn-ea"/>
              </a:rPr>
              <a:t>서울시 구로구 디지털로 </a:t>
            </a:r>
            <a:r>
              <a:rPr lang="en-US" altLang="ko-KR" sz="600" dirty="0">
                <a:latin typeface="+mn-ea"/>
                <a:ea typeface="+mn-ea"/>
              </a:rPr>
              <a:t>31</a:t>
            </a:r>
            <a:r>
              <a:rPr lang="ko-KR" altLang="en-US" sz="600" dirty="0">
                <a:latin typeface="+mn-ea"/>
                <a:ea typeface="+mn-ea"/>
              </a:rPr>
              <a:t>길 </a:t>
            </a:r>
            <a:r>
              <a:rPr lang="en-US" altLang="ko-KR" sz="600" dirty="0">
                <a:latin typeface="+mn-ea"/>
                <a:ea typeface="+mn-ea"/>
              </a:rPr>
              <a:t>38-9 </a:t>
            </a:r>
            <a:r>
              <a:rPr lang="ko-KR" altLang="en-US" sz="600" dirty="0">
                <a:latin typeface="+mn-ea"/>
                <a:ea typeface="+mn-ea"/>
              </a:rPr>
              <a:t>에이스테크노타워 </a:t>
            </a:r>
            <a:r>
              <a:rPr lang="en-US" altLang="ko-KR" sz="600" dirty="0">
                <a:latin typeface="+mn-ea"/>
                <a:ea typeface="+mn-ea"/>
              </a:rPr>
              <a:t>1</a:t>
            </a:r>
            <a:r>
              <a:rPr lang="ko-KR" altLang="en-US" sz="600" dirty="0">
                <a:latin typeface="+mn-ea"/>
                <a:ea typeface="+mn-ea"/>
              </a:rPr>
              <a:t>차 </a:t>
            </a:r>
            <a:r>
              <a:rPr lang="en-US" altLang="ko-KR" sz="600" dirty="0">
                <a:latin typeface="+mn-ea"/>
                <a:ea typeface="+mn-ea"/>
              </a:rPr>
              <a:t>301</a:t>
            </a:r>
            <a:r>
              <a:rPr lang="ko-KR" altLang="en-US" sz="600" dirty="0">
                <a:latin typeface="+mn-ea"/>
                <a:ea typeface="+mn-ea"/>
              </a:rPr>
              <a:t>호</a:t>
            </a:r>
            <a:endParaRPr lang="en-US" altLang="ko-KR" sz="600" dirty="0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9932" y="4222053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연구소 </a:t>
            </a:r>
            <a:r>
              <a:rPr lang="en-US" altLang="ko-KR" sz="1000" dirty="0">
                <a:latin typeface="+mj-ea"/>
                <a:ea typeface="+mj-ea"/>
              </a:rPr>
              <a:t>| </a:t>
            </a:r>
            <a:r>
              <a:rPr lang="ko-KR" altLang="en-US" sz="1000" dirty="0" smtClean="0">
                <a:latin typeface="+mj-ea"/>
                <a:ea typeface="+mj-ea"/>
              </a:rPr>
              <a:t>김정현 </a:t>
            </a:r>
            <a:endParaRPr lang="en-US" altLang="ko-KR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632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세부 기능명세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자원관리 솔루션</a:t>
            </a:r>
            <a:endParaRPr lang="en-US" altLang="ko-KR" dirty="0" smtClean="0"/>
          </a:p>
          <a:p>
            <a:r>
              <a:rPr lang="ko-KR" altLang="en-US" dirty="0" smtClean="0"/>
              <a:t>세부 </a:t>
            </a:r>
            <a:r>
              <a:rPr lang="ko-KR" altLang="en-US" dirty="0"/>
              <a:t>기능명세 </a:t>
            </a:r>
            <a:r>
              <a:rPr lang="en-US" altLang="ko-KR" dirty="0" smtClean="0"/>
              <a:t>– NVR NMS </a:t>
            </a:r>
            <a:r>
              <a:rPr lang="ko-KR" altLang="en-US" dirty="0" smtClean="0"/>
              <a:t>솔루션</a:t>
            </a:r>
            <a:endParaRPr lang="en-US" altLang="ko-KR" dirty="0" smtClean="0"/>
          </a:p>
          <a:p>
            <a:r>
              <a:rPr lang="ko-KR" altLang="en-US" dirty="0" smtClean="0"/>
              <a:t>세부 기능명세 </a:t>
            </a:r>
            <a:r>
              <a:rPr lang="en-US" altLang="ko-KR" dirty="0" smtClean="0"/>
              <a:t>– FODICS  </a:t>
            </a:r>
            <a:r>
              <a:rPr lang="ko-KR" altLang="en-US" dirty="0" smtClean="0"/>
              <a:t>통합 </a:t>
            </a:r>
            <a:r>
              <a:rPr lang="en-US" altLang="ko-KR" dirty="0" smtClean="0"/>
              <a:t>NMS </a:t>
            </a:r>
            <a:r>
              <a:rPr lang="ko-KR" altLang="en-US" dirty="0" smtClean="0"/>
              <a:t>솔루션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C22F13EE-05E5-4534-97F4-E87F76F146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0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59999" y="1080000"/>
            <a:ext cx="9215999" cy="5417908"/>
          </a:xfrm>
        </p:spPr>
        <p:txBody>
          <a:bodyPr>
            <a:normAutofit fontScale="25000" lnSpcReduction="20000"/>
          </a:bodyPr>
          <a:lstStyle/>
          <a:p>
            <a:pPr marL="228600" indent="-228600">
              <a:buAutoNum type="arabicPeriod"/>
            </a:pPr>
            <a:r>
              <a:rPr lang="ko-KR" altLang="en-US" sz="4000" b="1" dirty="0" smtClean="0">
                <a:solidFill>
                  <a:srgbClr val="000000"/>
                </a:solidFill>
                <a:latin typeface="+mn-ea"/>
              </a:rPr>
              <a:t>자원관리 솔루션</a:t>
            </a:r>
            <a:endParaRPr lang="en-US" altLang="ko-KR" sz="4000" b="1" dirty="0" smtClean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4000" b="1" dirty="0" smtClean="0">
                <a:latin typeface="+mn-ea"/>
              </a:rPr>
              <a:t> - </a:t>
            </a:r>
            <a:r>
              <a:rPr lang="ko-KR" altLang="en-US" sz="4000" b="1" dirty="0" smtClean="0">
                <a:latin typeface="+mn-ea"/>
              </a:rPr>
              <a:t>포천에 기 설치되어있는 타사 </a:t>
            </a:r>
            <a:r>
              <a:rPr lang="en-US" altLang="ko-KR" sz="4000" b="1" dirty="0" smtClean="0">
                <a:latin typeface="+mn-ea"/>
              </a:rPr>
              <a:t>(</a:t>
            </a:r>
            <a:r>
              <a:rPr lang="ko-KR" altLang="en-US" sz="4000" b="1" dirty="0" err="1" smtClean="0">
                <a:latin typeface="+mn-ea"/>
              </a:rPr>
              <a:t>소프트텐</a:t>
            </a:r>
            <a:r>
              <a:rPr lang="ko-KR" altLang="en-US" sz="4000" b="1" dirty="0" smtClean="0">
                <a:latin typeface="+mn-ea"/>
              </a:rPr>
              <a:t> </a:t>
            </a:r>
            <a:r>
              <a:rPr lang="en-US" altLang="ko-KR" sz="4000" b="1" dirty="0" smtClean="0">
                <a:latin typeface="+mn-ea"/>
              </a:rPr>
              <a:t>) CCTV </a:t>
            </a:r>
            <a:r>
              <a:rPr lang="ko-KR" altLang="en-US" sz="4000" b="1" dirty="0" smtClean="0">
                <a:latin typeface="+mn-ea"/>
              </a:rPr>
              <a:t>통합관제센터 자원관리시스템 솔루션에 구현된 모든 기능을 구현 하여 타사의 솔루션을 </a:t>
            </a:r>
            <a:r>
              <a:rPr lang="ko-KR" altLang="en-US" sz="4000" b="1" dirty="0" smtClean="0">
                <a:latin typeface="+mn-ea"/>
              </a:rPr>
              <a:t>대체함이 최우선이며 </a:t>
            </a:r>
            <a:endParaRPr lang="en-US" altLang="ko-KR" sz="4000" b="1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4000" b="1" dirty="0" smtClean="0">
                <a:latin typeface="+mn-ea"/>
              </a:rPr>
              <a:t>     또한  </a:t>
            </a:r>
            <a:r>
              <a:rPr lang="en-US" altLang="ko-KR" sz="4000" b="1" dirty="0" smtClean="0">
                <a:latin typeface="+mn-ea"/>
              </a:rPr>
              <a:t>CCTV </a:t>
            </a:r>
            <a:r>
              <a:rPr lang="ko-KR" altLang="en-US" sz="4000" b="1" dirty="0" smtClean="0">
                <a:latin typeface="+mn-ea"/>
              </a:rPr>
              <a:t>관제센터의 자원관리 솔루션 </a:t>
            </a:r>
            <a:r>
              <a:rPr lang="ko-KR" altLang="en-US" sz="4000" b="1" dirty="0" err="1">
                <a:solidFill>
                  <a:srgbClr val="000000"/>
                </a:solidFill>
                <a:latin typeface="+mn-ea"/>
              </a:rPr>
              <a:t>웹서버</a:t>
            </a:r>
            <a:r>
              <a:rPr lang="ko-KR" altLang="en-US" sz="40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b="1" dirty="0">
                <a:solidFill>
                  <a:srgbClr val="000000"/>
                </a:solidFill>
                <a:latin typeface="+mn-ea"/>
              </a:rPr>
              <a:t>–</a:t>
            </a:r>
            <a:r>
              <a:rPr lang="ko-KR" altLang="en-US" sz="4000" b="1" dirty="0">
                <a:solidFill>
                  <a:srgbClr val="000000"/>
                </a:solidFill>
                <a:latin typeface="+mn-ea"/>
              </a:rPr>
              <a:t>클라이언트 </a:t>
            </a:r>
            <a:r>
              <a:rPr lang="ko-KR" altLang="en-US" sz="40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4000" b="1" dirty="0" smtClean="0">
                <a:latin typeface="+mn-ea"/>
              </a:rPr>
              <a:t>패키지로 구성하여 </a:t>
            </a:r>
            <a:r>
              <a:rPr lang="ko-KR" altLang="en-US" sz="4000" b="1" dirty="0" smtClean="0">
                <a:latin typeface="+mn-ea"/>
              </a:rPr>
              <a:t>타 </a:t>
            </a:r>
            <a:r>
              <a:rPr lang="ko-KR" altLang="en-US" sz="4000" b="1" dirty="0" smtClean="0">
                <a:latin typeface="+mn-ea"/>
              </a:rPr>
              <a:t>관제센터에도 </a:t>
            </a:r>
            <a:r>
              <a:rPr lang="ko-KR" altLang="en-US" sz="4000" b="1" dirty="0" smtClean="0">
                <a:latin typeface="+mn-ea"/>
              </a:rPr>
              <a:t>적용 할 수 있는 솔루션 제공</a:t>
            </a:r>
            <a:endParaRPr lang="en-US" altLang="ko-KR" sz="4000" b="1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>
                <a:latin typeface="+mn-ea"/>
              </a:rPr>
              <a:t>     </a:t>
            </a:r>
            <a:r>
              <a:rPr lang="en-US" altLang="ko-KR" sz="3200" dirty="0" smtClean="0">
                <a:latin typeface="+mn-ea"/>
              </a:rPr>
              <a:t>- </a:t>
            </a:r>
            <a:r>
              <a:rPr lang="ko-KR" altLang="en-US" sz="3200" dirty="0" smtClean="0">
                <a:latin typeface="+mn-ea"/>
              </a:rPr>
              <a:t>자원 관리 </a:t>
            </a:r>
            <a:r>
              <a:rPr lang="ko-KR" altLang="en-US" sz="3200" dirty="0" err="1" smtClean="0">
                <a:latin typeface="+mn-ea"/>
              </a:rPr>
              <a:t>대시보드</a:t>
            </a:r>
            <a:r>
              <a:rPr lang="ko-KR" altLang="en-US" sz="3200" dirty="0" smtClean="0">
                <a:latin typeface="+mn-ea"/>
              </a:rPr>
              <a:t/>
            </a:r>
            <a:br>
              <a:rPr lang="ko-KR" altLang="en-US" sz="3200" dirty="0" smtClean="0">
                <a:latin typeface="+mn-ea"/>
              </a:rPr>
            </a:br>
            <a:r>
              <a:rPr lang="ko-KR" altLang="en-US" sz="3200" dirty="0" smtClean="0">
                <a:latin typeface="+mn-ea"/>
              </a:rPr>
              <a:t>       </a:t>
            </a:r>
            <a:r>
              <a:rPr lang="en-US" altLang="ko-KR" sz="3200" dirty="0" smtClean="0">
                <a:latin typeface="+mn-ea"/>
              </a:rPr>
              <a:t>- </a:t>
            </a:r>
            <a:r>
              <a:rPr lang="ko-KR" altLang="en-US" sz="3200" dirty="0" smtClean="0">
                <a:latin typeface="+mn-ea"/>
              </a:rPr>
              <a:t>자원 가동 현황</a:t>
            </a:r>
            <a:br>
              <a:rPr lang="ko-KR" altLang="en-US" sz="3200" dirty="0" smtClean="0">
                <a:latin typeface="+mn-ea"/>
              </a:rPr>
            </a:br>
            <a:r>
              <a:rPr lang="ko-KR" altLang="en-US" sz="3200" dirty="0" smtClean="0">
                <a:latin typeface="+mn-ea"/>
              </a:rPr>
              <a:t>       </a:t>
            </a:r>
            <a:r>
              <a:rPr lang="en-US" altLang="ko-KR" sz="3200" dirty="0" smtClean="0">
                <a:latin typeface="+mn-ea"/>
              </a:rPr>
              <a:t>- </a:t>
            </a:r>
            <a:r>
              <a:rPr lang="ko-KR" altLang="en-US" sz="3200" dirty="0" smtClean="0">
                <a:latin typeface="+mn-ea"/>
              </a:rPr>
              <a:t>장애발생 </a:t>
            </a:r>
            <a:r>
              <a:rPr lang="en-US" altLang="ko-KR" sz="3200" dirty="0" smtClean="0">
                <a:latin typeface="+mn-ea"/>
              </a:rPr>
              <a:t>&amp; </a:t>
            </a:r>
            <a:r>
              <a:rPr lang="ko-KR" altLang="en-US" sz="3200" dirty="0" smtClean="0">
                <a:latin typeface="+mn-ea"/>
              </a:rPr>
              <a:t>처리 건수</a:t>
            </a:r>
            <a:br>
              <a:rPr lang="ko-KR" altLang="en-US" sz="3200" dirty="0" smtClean="0">
                <a:latin typeface="+mn-ea"/>
              </a:rPr>
            </a:br>
            <a:r>
              <a:rPr lang="ko-KR" altLang="en-US" sz="3200" dirty="0" smtClean="0">
                <a:latin typeface="+mn-ea"/>
              </a:rPr>
              <a:t>       </a:t>
            </a:r>
            <a:r>
              <a:rPr lang="en-US" altLang="ko-KR" sz="3200" dirty="0" smtClean="0">
                <a:latin typeface="+mn-ea"/>
              </a:rPr>
              <a:t>- </a:t>
            </a:r>
            <a:r>
              <a:rPr lang="ko-KR" altLang="en-US" sz="3200" dirty="0" smtClean="0">
                <a:latin typeface="+mn-ea"/>
              </a:rPr>
              <a:t>미처리 장애현황</a:t>
            </a:r>
            <a:br>
              <a:rPr lang="ko-KR" altLang="en-US" sz="3200" dirty="0" smtClean="0">
                <a:latin typeface="+mn-ea"/>
              </a:rPr>
            </a:br>
            <a:r>
              <a:rPr lang="ko-KR" altLang="en-US" sz="3200" dirty="0" smtClean="0">
                <a:latin typeface="+mn-ea"/>
              </a:rPr>
              <a:t>       </a:t>
            </a:r>
            <a:r>
              <a:rPr lang="en-US" altLang="ko-KR" sz="3200" dirty="0" smtClean="0">
                <a:latin typeface="+mn-ea"/>
              </a:rPr>
              <a:t>- </a:t>
            </a:r>
            <a:r>
              <a:rPr lang="ko-KR" altLang="en-US" sz="3200" dirty="0" smtClean="0">
                <a:latin typeface="+mn-ea"/>
              </a:rPr>
              <a:t>관제일지 등록 현황</a:t>
            </a:r>
            <a:br>
              <a:rPr lang="ko-KR" altLang="en-US" sz="3200" dirty="0" smtClean="0">
                <a:latin typeface="+mn-ea"/>
              </a:rPr>
            </a:br>
            <a:r>
              <a:rPr lang="ko-KR" altLang="en-US" sz="3200" dirty="0" smtClean="0">
                <a:latin typeface="+mn-ea"/>
              </a:rPr>
              <a:t>       </a:t>
            </a:r>
            <a:r>
              <a:rPr lang="en-US" altLang="ko-KR" sz="3200" dirty="0" smtClean="0">
                <a:latin typeface="+mn-ea"/>
              </a:rPr>
              <a:t>- </a:t>
            </a:r>
            <a:r>
              <a:rPr lang="ko-KR" altLang="en-US" sz="3200" dirty="0" smtClean="0">
                <a:latin typeface="+mn-ea"/>
              </a:rPr>
              <a:t>근무 현황</a:t>
            </a:r>
            <a:br>
              <a:rPr lang="ko-KR" altLang="en-US" sz="3200" dirty="0" smtClean="0">
                <a:latin typeface="+mn-ea"/>
              </a:rPr>
            </a:br>
            <a:r>
              <a:rPr lang="ko-KR" altLang="en-US" sz="3200" dirty="0" smtClean="0">
                <a:latin typeface="+mn-ea"/>
              </a:rPr>
              <a:t>        </a:t>
            </a:r>
            <a:r>
              <a:rPr lang="en-US" altLang="ko-KR" sz="3200" dirty="0" smtClean="0">
                <a:latin typeface="+mn-ea"/>
              </a:rPr>
              <a:t>- </a:t>
            </a:r>
            <a:r>
              <a:rPr lang="ko-KR" altLang="en-US" sz="3200" dirty="0" smtClean="0">
                <a:latin typeface="+mn-ea"/>
              </a:rPr>
              <a:t>공지사항</a:t>
            </a:r>
            <a:endParaRPr lang="en-US" altLang="ko-KR" sz="3200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200" dirty="0" smtClean="0">
                <a:latin typeface="+mn-ea"/>
              </a:rPr>
              <a:t>   </a:t>
            </a:r>
            <a:r>
              <a:rPr lang="en-US" altLang="ko-KR" sz="3200" dirty="0">
                <a:latin typeface="+mn-ea"/>
              </a:rPr>
              <a:t>- </a:t>
            </a:r>
            <a:r>
              <a:rPr lang="ko-KR" altLang="en-US" sz="3200" dirty="0">
                <a:latin typeface="+mn-ea"/>
              </a:rPr>
              <a:t>관제 일지 목록 </a:t>
            </a:r>
            <a:r>
              <a:rPr lang="en-US" altLang="ko-KR" sz="3200" dirty="0">
                <a:latin typeface="+mn-ea"/>
              </a:rPr>
              <a:t>/ </a:t>
            </a:r>
            <a:r>
              <a:rPr lang="ko-KR" altLang="en-US" sz="3200" dirty="0">
                <a:latin typeface="+mn-ea"/>
              </a:rPr>
              <a:t>통계</a:t>
            </a:r>
            <a:br>
              <a:rPr lang="ko-KR" altLang="en-US" sz="3200" dirty="0">
                <a:latin typeface="+mn-ea"/>
              </a:rPr>
            </a:br>
            <a:r>
              <a:rPr lang="ko-KR" altLang="en-US" sz="3200" dirty="0">
                <a:latin typeface="+mn-ea"/>
              </a:rPr>
              <a:t>     </a:t>
            </a:r>
            <a:r>
              <a:rPr lang="en-US" altLang="ko-KR" sz="3200" dirty="0">
                <a:latin typeface="+mn-ea"/>
              </a:rPr>
              <a:t>- </a:t>
            </a:r>
            <a:r>
              <a:rPr lang="ko-KR" altLang="en-US" sz="3200" dirty="0">
                <a:latin typeface="+mn-ea"/>
              </a:rPr>
              <a:t>관제 일지 작성</a:t>
            </a:r>
            <a:br>
              <a:rPr lang="ko-KR" altLang="en-US" sz="3200" dirty="0">
                <a:latin typeface="+mn-ea"/>
              </a:rPr>
            </a:br>
            <a:r>
              <a:rPr lang="ko-KR" altLang="en-US" sz="3200" dirty="0">
                <a:latin typeface="+mn-ea"/>
              </a:rPr>
              <a:t>     </a:t>
            </a:r>
            <a:r>
              <a:rPr lang="en-US" altLang="ko-KR" sz="3200" dirty="0">
                <a:latin typeface="+mn-ea"/>
              </a:rPr>
              <a:t>- </a:t>
            </a:r>
            <a:r>
              <a:rPr lang="ko-KR" altLang="en-US" sz="3200" dirty="0">
                <a:latin typeface="+mn-ea"/>
              </a:rPr>
              <a:t>관제 일지 상세</a:t>
            </a:r>
            <a:br>
              <a:rPr lang="ko-KR" altLang="en-US" sz="3200" dirty="0">
                <a:latin typeface="+mn-ea"/>
              </a:rPr>
            </a:br>
            <a:r>
              <a:rPr lang="ko-KR" altLang="en-US" sz="3200" dirty="0">
                <a:latin typeface="+mn-ea"/>
              </a:rPr>
              <a:t>     </a:t>
            </a:r>
            <a:r>
              <a:rPr lang="en-US" altLang="ko-KR" sz="3200" dirty="0">
                <a:latin typeface="+mn-ea"/>
              </a:rPr>
              <a:t>- </a:t>
            </a:r>
            <a:r>
              <a:rPr lang="ko-KR" altLang="en-US" sz="3200" dirty="0">
                <a:latin typeface="+mn-ea"/>
              </a:rPr>
              <a:t>관제 일지 조회</a:t>
            </a:r>
            <a:br>
              <a:rPr lang="ko-KR" altLang="en-US" sz="3200" dirty="0">
                <a:latin typeface="+mn-ea"/>
              </a:rPr>
            </a:br>
            <a:r>
              <a:rPr lang="ko-KR" altLang="en-US" sz="3200" dirty="0">
                <a:latin typeface="+mn-ea"/>
              </a:rPr>
              <a:t>     </a:t>
            </a:r>
            <a:r>
              <a:rPr lang="en-US" altLang="ko-KR" sz="3200" dirty="0">
                <a:latin typeface="+mn-ea"/>
              </a:rPr>
              <a:t>- </a:t>
            </a:r>
            <a:r>
              <a:rPr lang="ko-KR" altLang="en-US" sz="3200" dirty="0">
                <a:latin typeface="+mn-ea"/>
              </a:rPr>
              <a:t>관제 일지 저장</a:t>
            </a:r>
            <a:br>
              <a:rPr lang="ko-KR" altLang="en-US" sz="3200" dirty="0">
                <a:latin typeface="+mn-ea"/>
              </a:rPr>
            </a:br>
            <a:r>
              <a:rPr lang="ko-KR" altLang="en-US" sz="3200" dirty="0">
                <a:latin typeface="+mn-ea"/>
              </a:rPr>
              <a:t>     </a:t>
            </a:r>
            <a:r>
              <a:rPr lang="en-US" altLang="ko-KR" sz="3200" dirty="0">
                <a:latin typeface="+mn-ea"/>
              </a:rPr>
              <a:t>- </a:t>
            </a:r>
            <a:r>
              <a:rPr lang="ko-KR" altLang="en-US" sz="3200" dirty="0">
                <a:latin typeface="+mn-ea"/>
              </a:rPr>
              <a:t>관제 일지 통계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3200" dirty="0">
                <a:latin typeface="+mn-ea"/>
              </a:rPr>
              <a:t>   </a:t>
            </a:r>
            <a:r>
              <a:rPr lang="en-US" altLang="ko-KR" sz="3200" dirty="0">
                <a:latin typeface="+mn-ea"/>
              </a:rPr>
              <a:t>- </a:t>
            </a:r>
            <a:r>
              <a:rPr lang="ko-KR" altLang="en-US" sz="3200" dirty="0">
                <a:latin typeface="+mn-ea"/>
              </a:rPr>
              <a:t>장애 관리 목록 </a:t>
            </a:r>
            <a:r>
              <a:rPr lang="en-US" altLang="ko-KR" sz="3200" dirty="0">
                <a:latin typeface="+mn-ea"/>
              </a:rPr>
              <a:t>/ </a:t>
            </a:r>
            <a:r>
              <a:rPr lang="ko-KR" altLang="en-US" sz="3200" dirty="0">
                <a:latin typeface="+mn-ea"/>
              </a:rPr>
              <a:t>통계</a:t>
            </a:r>
            <a:br>
              <a:rPr lang="ko-KR" altLang="en-US" sz="3200" dirty="0">
                <a:latin typeface="+mn-ea"/>
              </a:rPr>
            </a:br>
            <a:r>
              <a:rPr lang="ko-KR" altLang="en-US" sz="3200" dirty="0">
                <a:latin typeface="+mn-ea"/>
              </a:rPr>
              <a:t>     </a:t>
            </a:r>
            <a:r>
              <a:rPr lang="en-US" altLang="ko-KR" sz="3200" dirty="0">
                <a:latin typeface="+mn-ea"/>
              </a:rPr>
              <a:t>- </a:t>
            </a:r>
            <a:r>
              <a:rPr lang="ko-KR" altLang="en-US" sz="3200" dirty="0">
                <a:latin typeface="+mn-ea"/>
              </a:rPr>
              <a:t>장애 관리 작성</a:t>
            </a:r>
            <a:br>
              <a:rPr lang="ko-KR" altLang="en-US" sz="3200" dirty="0">
                <a:latin typeface="+mn-ea"/>
              </a:rPr>
            </a:br>
            <a:r>
              <a:rPr lang="ko-KR" altLang="en-US" sz="3200" dirty="0">
                <a:latin typeface="+mn-ea"/>
              </a:rPr>
              <a:t>     </a:t>
            </a:r>
            <a:r>
              <a:rPr lang="en-US" altLang="ko-KR" sz="3200" dirty="0">
                <a:latin typeface="+mn-ea"/>
              </a:rPr>
              <a:t>- </a:t>
            </a:r>
            <a:r>
              <a:rPr lang="ko-KR" altLang="en-US" sz="3200" dirty="0">
                <a:latin typeface="+mn-ea"/>
              </a:rPr>
              <a:t>장애 관리 상세</a:t>
            </a:r>
            <a:br>
              <a:rPr lang="ko-KR" altLang="en-US" sz="3200" dirty="0">
                <a:latin typeface="+mn-ea"/>
              </a:rPr>
            </a:br>
            <a:r>
              <a:rPr lang="ko-KR" altLang="en-US" sz="3200" dirty="0">
                <a:latin typeface="+mn-ea"/>
              </a:rPr>
              <a:t>     </a:t>
            </a:r>
            <a:r>
              <a:rPr lang="en-US" altLang="ko-KR" sz="3200" dirty="0">
                <a:latin typeface="+mn-ea"/>
              </a:rPr>
              <a:t>- </a:t>
            </a:r>
            <a:r>
              <a:rPr lang="ko-KR" altLang="en-US" sz="3200" dirty="0">
                <a:latin typeface="+mn-ea"/>
              </a:rPr>
              <a:t>장애 관리 조회</a:t>
            </a:r>
            <a:br>
              <a:rPr lang="ko-KR" altLang="en-US" sz="3200" dirty="0">
                <a:latin typeface="+mn-ea"/>
              </a:rPr>
            </a:br>
            <a:r>
              <a:rPr lang="ko-KR" altLang="en-US" sz="3200" dirty="0">
                <a:latin typeface="+mn-ea"/>
              </a:rPr>
              <a:t>     </a:t>
            </a:r>
            <a:r>
              <a:rPr lang="en-US" altLang="ko-KR" sz="3200" dirty="0">
                <a:latin typeface="+mn-ea"/>
              </a:rPr>
              <a:t>- </a:t>
            </a:r>
            <a:r>
              <a:rPr lang="ko-KR" altLang="en-US" sz="3200" dirty="0">
                <a:latin typeface="+mn-ea"/>
              </a:rPr>
              <a:t>장애 관리 저장</a:t>
            </a:r>
            <a:br>
              <a:rPr lang="ko-KR" altLang="en-US" sz="3200" dirty="0">
                <a:latin typeface="+mn-ea"/>
              </a:rPr>
            </a:br>
            <a:r>
              <a:rPr lang="ko-KR" altLang="en-US" sz="3200" dirty="0">
                <a:latin typeface="+mn-ea"/>
              </a:rPr>
              <a:t>     </a:t>
            </a:r>
            <a:r>
              <a:rPr lang="en-US" altLang="ko-KR" sz="3200" dirty="0">
                <a:latin typeface="+mn-ea"/>
              </a:rPr>
              <a:t>- </a:t>
            </a:r>
            <a:r>
              <a:rPr lang="ko-KR" altLang="en-US" sz="3200" dirty="0">
                <a:latin typeface="+mn-ea"/>
              </a:rPr>
              <a:t>장애 관리통계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200" dirty="0">
                <a:latin typeface="+mn-ea"/>
              </a:rPr>
              <a:t>   - </a:t>
            </a:r>
            <a:r>
              <a:rPr lang="ko-KR" altLang="en-US" sz="3200" dirty="0">
                <a:latin typeface="+mn-ea"/>
              </a:rPr>
              <a:t>전자 결재</a:t>
            </a:r>
            <a:br>
              <a:rPr lang="ko-KR" altLang="en-US" sz="3200" dirty="0">
                <a:latin typeface="+mn-ea"/>
              </a:rPr>
            </a:br>
            <a:r>
              <a:rPr lang="ko-KR" altLang="en-US" sz="3200" dirty="0">
                <a:latin typeface="+mn-ea"/>
              </a:rPr>
              <a:t>    </a:t>
            </a:r>
            <a:r>
              <a:rPr lang="en-US" altLang="ko-KR" sz="3200" dirty="0">
                <a:latin typeface="+mn-ea"/>
              </a:rPr>
              <a:t>- </a:t>
            </a:r>
            <a:r>
              <a:rPr lang="ko-KR" altLang="en-US" sz="3200" dirty="0">
                <a:latin typeface="+mn-ea"/>
              </a:rPr>
              <a:t>결재 문서 </a:t>
            </a:r>
            <a:r>
              <a:rPr lang="ko-KR" altLang="en-US" sz="3200" dirty="0" smtClean="0">
                <a:latin typeface="+mn-ea"/>
              </a:rPr>
              <a:t>목록</a:t>
            </a:r>
            <a:r>
              <a:rPr lang="en-US" altLang="ko-KR" sz="3200" dirty="0" smtClean="0">
                <a:latin typeface="+mn-ea"/>
              </a:rPr>
              <a:t>, </a:t>
            </a:r>
            <a:r>
              <a:rPr lang="ko-KR" altLang="en-US" sz="3200" dirty="0" smtClean="0">
                <a:latin typeface="+mn-ea"/>
              </a:rPr>
              <a:t>전체 문서</a:t>
            </a:r>
            <a:r>
              <a:rPr lang="en-US" altLang="ko-KR" sz="3200" dirty="0" smtClean="0">
                <a:latin typeface="+mn-ea"/>
              </a:rPr>
              <a:t>, </a:t>
            </a:r>
            <a:r>
              <a:rPr lang="ko-KR" altLang="en-US" sz="3200" dirty="0">
                <a:latin typeface="+mn-ea"/>
              </a:rPr>
              <a:t>내가 등록한 </a:t>
            </a:r>
            <a:r>
              <a:rPr lang="ko-KR" altLang="en-US" sz="3200" dirty="0" smtClean="0">
                <a:latin typeface="+mn-ea"/>
              </a:rPr>
              <a:t>문서</a:t>
            </a:r>
            <a:endParaRPr lang="ko-KR" altLang="en-US" sz="3200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3200" dirty="0">
                <a:latin typeface="+mn-ea"/>
              </a:rPr>
              <a:t>  </a:t>
            </a:r>
            <a:r>
              <a:rPr lang="en-US" altLang="ko-KR" sz="3200" dirty="0">
                <a:latin typeface="+mn-ea"/>
              </a:rPr>
              <a:t>- </a:t>
            </a:r>
            <a:r>
              <a:rPr lang="ko-KR" altLang="en-US" sz="3200" dirty="0">
                <a:latin typeface="+mn-ea"/>
              </a:rPr>
              <a:t>공지사항</a:t>
            </a:r>
            <a:br>
              <a:rPr lang="ko-KR" altLang="en-US" sz="3200" dirty="0">
                <a:latin typeface="+mn-ea"/>
              </a:rPr>
            </a:br>
            <a:r>
              <a:rPr lang="ko-KR" altLang="en-US" sz="3200" dirty="0">
                <a:latin typeface="+mn-ea"/>
              </a:rPr>
              <a:t>    </a:t>
            </a:r>
            <a:r>
              <a:rPr lang="en-US" altLang="ko-KR" sz="3200" dirty="0">
                <a:latin typeface="+mn-ea"/>
              </a:rPr>
              <a:t>- </a:t>
            </a:r>
            <a:r>
              <a:rPr lang="ko-KR" altLang="en-US" sz="3200" dirty="0">
                <a:latin typeface="+mn-ea"/>
              </a:rPr>
              <a:t>공지사항 작성 및 수정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3200" dirty="0">
                <a:latin typeface="+mn-ea"/>
              </a:rPr>
              <a:t>   </a:t>
            </a:r>
            <a:r>
              <a:rPr lang="en-US" altLang="ko-KR" sz="3200" dirty="0">
                <a:latin typeface="+mn-ea"/>
              </a:rPr>
              <a:t>- </a:t>
            </a:r>
            <a:r>
              <a:rPr lang="ko-KR" altLang="en-US" sz="3200" dirty="0">
                <a:latin typeface="+mn-ea"/>
              </a:rPr>
              <a:t>커뮤니티</a:t>
            </a:r>
            <a:br>
              <a:rPr lang="ko-KR" altLang="en-US" sz="3200" dirty="0">
                <a:latin typeface="+mn-ea"/>
              </a:rPr>
            </a:br>
            <a:r>
              <a:rPr lang="ko-KR" altLang="en-US" sz="3200" dirty="0">
                <a:latin typeface="+mn-ea"/>
              </a:rPr>
              <a:t>     </a:t>
            </a:r>
            <a:r>
              <a:rPr lang="en-US" altLang="ko-KR" sz="3200" dirty="0">
                <a:latin typeface="+mn-ea"/>
              </a:rPr>
              <a:t>- </a:t>
            </a:r>
            <a:r>
              <a:rPr lang="ko-KR" altLang="en-US" sz="3200" dirty="0">
                <a:latin typeface="+mn-ea"/>
              </a:rPr>
              <a:t>게시판 기능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3200" dirty="0">
                <a:latin typeface="+mn-ea"/>
              </a:rPr>
              <a:t>   </a:t>
            </a:r>
            <a:r>
              <a:rPr lang="en-US" altLang="ko-KR" sz="3200" dirty="0">
                <a:latin typeface="+mn-ea"/>
              </a:rPr>
              <a:t>- </a:t>
            </a:r>
            <a:r>
              <a:rPr lang="ko-KR" altLang="en-US" sz="3200" dirty="0">
                <a:latin typeface="+mn-ea"/>
              </a:rPr>
              <a:t>자원 관리</a:t>
            </a:r>
            <a:br>
              <a:rPr lang="ko-KR" altLang="en-US" sz="3200" dirty="0">
                <a:latin typeface="+mn-ea"/>
              </a:rPr>
            </a:br>
            <a:r>
              <a:rPr lang="ko-KR" altLang="en-US" sz="3200" dirty="0">
                <a:latin typeface="+mn-ea"/>
              </a:rPr>
              <a:t>     </a:t>
            </a:r>
            <a:r>
              <a:rPr lang="en-US" altLang="ko-KR" sz="3200" dirty="0">
                <a:latin typeface="+mn-ea"/>
              </a:rPr>
              <a:t>- CCTV, </a:t>
            </a:r>
            <a:r>
              <a:rPr lang="ko-KR" altLang="en-US" sz="3200" dirty="0">
                <a:latin typeface="+mn-ea"/>
              </a:rPr>
              <a:t>비상벨</a:t>
            </a:r>
            <a:r>
              <a:rPr lang="en-US" altLang="ko-KR" sz="3200" dirty="0">
                <a:latin typeface="+mn-ea"/>
              </a:rPr>
              <a:t>, </a:t>
            </a:r>
            <a:r>
              <a:rPr lang="ko-KR" altLang="en-US" sz="3200" dirty="0" err="1">
                <a:latin typeface="+mn-ea"/>
              </a:rPr>
              <a:t>함체</a:t>
            </a:r>
            <a:r>
              <a:rPr lang="en-US" altLang="ko-KR" sz="3200" dirty="0">
                <a:latin typeface="+mn-ea"/>
              </a:rPr>
              <a:t>, </a:t>
            </a:r>
            <a:r>
              <a:rPr lang="ko-KR" altLang="en-US" sz="3200" dirty="0">
                <a:latin typeface="+mn-ea"/>
              </a:rPr>
              <a:t>개소</a:t>
            </a:r>
            <a:r>
              <a:rPr lang="en-US" altLang="ko-KR" sz="3200" dirty="0">
                <a:latin typeface="+mn-ea"/>
              </a:rPr>
              <a:t>, </a:t>
            </a:r>
            <a:r>
              <a:rPr lang="ko-KR" altLang="en-US" sz="3200" dirty="0">
                <a:latin typeface="+mn-ea"/>
              </a:rPr>
              <a:t>스위치허브</a:t>
            </a:r>
            <a:r>
              <a:rPr lang="en-US" altLang="ko-KR" sz="3200" dirty="0">
                <a:latin typeface="+mn-ea"/>
              </a:rPr>
              <a:t>, </a:t>
            </a:r>
            <a:r>
              <a:rPr lang="ko-KR" altLang="en-US" sz="3200" dirty="0" err="1">
                <a:latin typeface="+mn-ea"/>
              </a:rPr>
              <a:t>무선브릿지</a:t>
            </a:r>
            <a:r>
              <a:rPr lang="en-US" altLang="ko-KR" sz="3200" dirty="0">
                <a:latin typeface="+mn-ea"/>
              </a:rPr>
              <a:t>, </a:t>
            </a:r>
            <a:r>
              <a:rPr lang="ko-KR" altLang="en-US" sz="3200" dirty="0">
                <a:latin typeface="+mn-ea"/>
              </a:rPr>
              <a:t>전원제어기 항목 별 등록 및 조회 </a:t>
            </a:r>
            <a:r>
              <a:rPr lang="en-US" altLang="ko-KR" sz="3200" dirty="0">
                <a:latin typeface="+mn-ea"/>
              </a:rPr>
              <a:t>/ </a:t>
            </a:r>
            <a:r>
              <a:rPr lang="ko-KR" altLang="en-US" sz="3200" dirty="0">
                <a:latin typeface="+mn-ea"/>
              </a:rPr>
              <a:t>관리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3200" dirty="0">
                <a:latin typeface="+mn-ea"/>
              </a:rPr>
              <a:t>   </a:t>
            </a:r>
            <a:r>
              <a:rPr lang="en-US" altLang="ko-KR" sz="3200" dirty="0">
                <a:latin typeface="+mn-ea"/>
              </a:rPr>
              <a:t>- </a:t>
            </a:r>
            <a:r>
              <a:rPr lang="ko-KR" altLang="en-US" sz="3200" dirty="0">
                <a:latin typeface="+mn-ea"/>
              </a:rPr>
              <a:t>시스템 관리</a:t>
            </a:r>
            <a:br>
              <a:rPr lang="ko-KR" altLang="en-US" sz="3200" dirty="0">
                <a:latin typeface="+mn-ea"/>
              </a:rPr>
            </a:br>
            <a:r>
              <a:rPr lang="ko-KR" altLang="en-US" sz="3200" dirty="0">
                <a:latin typeface="+mn-ea"/>
              </a:rPr>
              <a:t>     </a:t>
            </a:r>
            <a:r>
              <a:rPr lang="en-US" altLang="ko-KR" sz="3200" dirty="0">
                <a:latin typeface="+mn-ea"/>
              </a:rPr>
              <a:t>- </a:t>
            </a:r>
            <a:r>
              <a:rPr lang="ko-KR" altLang="en-US" sz="3200" dirty="0">
                <a:latin typeface="+mn-ea"/>
              </a:rPr>
              <a:t>사용자 </a:t>
            </a:r>
            <a:r>
              <a:rPr lang="ko-KR" altLang="en-US" sz="3200" dirty="0" smtClean="0">
                <a:latin typeface="+mn-ea"/>
              </a:rPr>
              <a:t>관리</a:t>
            </a:r>
            <a:r>
              <a:rPr lang="en-US" altLang="ko-KR" sz="3200" dirty="0" smtClean="0">
                <a:latin typeface="+mn-ea"/>
              </a:rPr>
              <a:t>, </a:t>
            </a:r>
            <a:r>
              <a:rPr lang="ko-KR" altLang="en-US" sz="3200" dirty="0">
                <a:latin typeface="+mn-ea"/>
              </a:rPr>
              <a:t>근태 </a:t>
            </a:r>
            <a:r>
              <a:rPr lang="ko-KR" altLang="en-US" sz="3200" dirty="0" smtClean="0">
                <a:latin typeface="+mn-ea"/>
              </a:rPr>
              <a:t>현황</a:t>
            </a:r>
            <a:r>
              <a:rPr lang="en-US" altLang="ko-KR" sz="3200" dirty="0" smtClean="0">
                <a:latin typeface="+mn-ea"/>
              </a:rPr>
              <a:t>, </a:t>
            </a:r>
            <a:r>
              <a:rPr lang="ko-KR" altLang="en-US" sz="3200" dirty="0" err="1">
                <a:latin typeface="+mn-ea"/>
              </a:rPr>
              <a:t>근무조</a:t>
            </a:r>
            <a:r>
              <a:rPr lang="ko-KR" altLang="en-US" sz="3200" dirty="0">
                <a:latin typeface="+mn-ea"/>
              </a:rPr>
              <a:t> </a:t>
            </a:r>
            <a:r>
              <a:rPr lang="ko-KR" altLang="en-US" sz="3200" dirty="0" smtClean="0">
                <a:latin typeface="+mn-ea"/>
              </a:rPr>
              <a:t>관리</a:t>
            </a:r>
            <a:r>
              <a:rPr lang="en-US" altLang="ko-KR" sz="3200" dirty="0" smtClean="0">
                <a:latin typeface="+mn-ea"/>
              </a:rPr>
              <a:t>,</a:t>
            </a:r>
            <a:r>
              <a:rPr lang="ko-KR" altLang="en-US" sz="3200" dirty="0" smtClean="0">
                <a:latin typeface="+mn-ea"/>
              </a:rPr>
              <a:t>유지보수 </a:t>
            </a:r>
            <a:r>
              <a:rPr lang="ko-KR" altLang="en-US" sz="3200" dirty="0">
                <a:latin typeface="+mn-ea"/>
              </a:rPr>
              <a:t>업체 </a:t>
            </a:r>
            <a:r>
              <a:rPr lang="ko-KR" altLang="en-US" sz="3200" dirty="0" smtClean="0">
                <a:latin typeface="+mn-ea"/>
              </a:rPr>
              <a:t>관리</a:t>
            </a:r>
            <a:r>
              <a:rPr lang="en-US" altLang="ko-KR" sz="3200" dirty="0" smtClean="0">
                <a:latin typeface="+mn-ea"/>
              </a:rPr>
              <a:t>,</a:t>
            </a:r>
            <a:r>
              <a:rPr lang="ko-KR" altLang="en-US" sz="3200" dirty="0" smtClean="0">
                <a:latin typeface="+mn-ea"/>
              </a:rPr>
              <a:t>결재 </a:t>
            </a:r>
            <a:r>
              <a:rPr lang="ko-KR" altLang="en-US" sz="3200" dirty="0">
                <a:latin typeface="+mn-ea"/>
              </a:rPr>
              <a:t>문서 </a:t>
            </a:r>
            <a:r>
              <a:rPr lang="ko-KR" altLang="en-US" sz="3200" dirty="0" smtClean="0">
                <a:latin typeface="+mn-ea"/>
              </a:rPr>
              <a:t>관리</a:t>
            </a:r>
            <a:r>
              <a:rPr lang="en-US" altLang="ko-KR" sz="3200" dirty="0" smtClean="0">
                <a:latin typeface="+mn-ea"/>
              </a:rPr>
              <a:t>, </a:t>
            </a:r>
            <a:r>
              <a:rPr lang="ko-KR" altLang="en-US" sz="3200" dirty="0">
                <a:latin typeface="+mn-ea"/>
              </a:rPr>
              <a:t>코드 관리</a:t>
            </a:r>
            <a:r>
              <a:rPr lang="en-US" altLang="ko-KR" sz="3200" dirty="0" smtClean="0">
                <a:solidFill>
                  <a:srgbClr val="000000"/>
                </a:solidFill>
                <a:latin typeface="+mn-ea"/>
              </a:rPr>
              <a:t>    </a:t>
            </a:r>
          </a:p>
          <a:p>
            <a:pPr marL="90488" indent="-90488"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+mn-ea"/>
              </a:rPr>
              <a:t>    </a:t>
            </a:r>
            <a:endParaRPr lang="en-US" altLang="ko-KR" sz="32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 기능 명세 </a:t>
            </a:r>
            <a:r>
              <a:rPr lang="en-US" altLang="ko-KR" dirty="0" smtClean="0"/>
              <a:t>– </a:t>
            </a:r>
            <a:r>
              <a:rPr lang="ko-KR" altLang="en-US" dirty="0"/>
              <a:t>자원관리 솔루션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077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59999" y="914399"/>
            <a:ext cx="9215999" cy="5623921"/>
          </a:xfrm>
        </p:spPr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NVR NMS 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솔루션</a:t>
            </a:r>
            <a:endParaRPr lang="en-US" altLang="ko-KR" sz="1000" b="1" dirty="0" smtClean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  - CCTV 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장치 상태 정보 표시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 장치 장애관련 정보 표시 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장치 이벤트 통지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장애 이력관리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출입통제 관리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원격제어 관리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실시간 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CCTV GIS  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위치 표시 등 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CCTV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관제 시</a:t>
            </a:r>
            <a:endParaRPr lang="en-US" altLang="ko-KR" sz="1000" b="1" dirty="0" smtClean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실시간 장치 현황파악과 장애발생시 유지보수에 용이 하도록 </a:t>
            </a:r>
            <a:r>
              <a:rPr lang="ko-KR" altLang="en-US" sz="1000" b="1" dirty="0" err="1" smtClean="0">
                <a:solidFill>
                  <a:srgbClr val="000000"/>
                </a:solidFill>
                <a:latin typeface="+mn-ea"/>
              </a:rPr>
              <a:t>웹서버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–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클라이언트 패키지로 구성하여 솔루션 제공</a:t>
            </a:r>
            <a:endParaRPr lang="en-US" altLang="ko-KR" sz="1000" b="1" dirty="0" smtClean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 -  CCTV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장치 상태 정보 표시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 - NVR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장치 상태 표시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(NVR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연결상태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시스템 정보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저장상태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동작상태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설정상태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) 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목록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및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</a:rPr>
              <a:t>대시보드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 형태로 네트워크 망 내의 연결된 모든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NVR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정보 표시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 - IP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카메라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NVR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연결상태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시스템 정보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 동작상태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설정상태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프리뷰 화면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등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목록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및 </a:t>
            </a:r>
            <a:r>
              <a:rPr lang="ko-KR" altLang="en-US" sz="1000" dirty="0" err="1">
                <a:solidFill>
                  <a:srgbClr val="000000"/>
                </a:solidFill>
                <a:latin typeface="+mn-ea"/>
              </a:rPr>
              <a:t>대시보드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 형태로 네트워크 망 내의 연결된 모든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NVR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정보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표시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 -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그 밖의 네트워크로 연결된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</a:rPr>
              <a:t>포딕스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 시스템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CCTV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제품의  장치의 상태 정보 표시 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-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장치 장애관련 정보 표시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  -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장치의 장애관련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</a:rPr>
              <a:t>연결안됨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녹화이상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장애 판단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등 장치의 장애 관련된 정보를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목록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및 </a:t>
            </a:r>
            <a:r>
              <a:rPr lang="ko-KR" altLang="en-US" sz="1000" dirty="0" err="1">
                <a:solidFill>
                  <a:srgbClr val="000000"/>
                </a:solidFill>
                <a:latin typeface="+mn-ea"/>
              </a:rPr>
              <a:t>대시보드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 형태로 네트워크 망 내의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연결된 모든 장치의 장애 정보 표시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-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장치 이벤트 통지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-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장치의 검출 이벤트 및  장애 발생시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SMS,E-Mail ,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</a:rPr>
              <a:t>경광등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음성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화면 알림 등으로 장애 발생시 관리자에게 소리 및 시각적인 정보를 제공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-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장애 이력 관리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-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장치의 장애 목록을 날짜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</a:rPr>
              <a:t>시간별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항목별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등으로 조건 검색 및 화면출력 인쇄 출력 등의 기능 제공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-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출입통제 관리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-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카메라가 설치된 출입구역의 출입통제 장치와 연동해 출입을 관리자가 원격으로 통제하는 기능 제공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원격제어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관리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  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원격으로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</a:rPr>
              <a:t>제어가능한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 장치를 관리자가 해당 장치의 설정 및 제어 기능 제공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-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실시간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CCTV GIS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위치 표시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-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해당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CCTV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장치 위치를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GIS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지도와 함께 설치 위치 표시 및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CCTV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카메라 화면 등으로  표시 하는 기능 제공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90488" indent="-90488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  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 기능 명세 </a:t>
            </a:r>
            <a:r>
              <a:rPr lang="en-US" altLang="ko-KR" dirty="0" smtClean="0"/>
              <a:t>– </a:t>
            </a:r>
            <a:r>
              <a:rPr lang="en-US" altLang="ko-KR" dirty="0"/>
              <a:t>NVR NMS </a:t>
            </a:r>
            <a:r>
              <a:rPr lang="ko-KR" altLang="en-US" dirty="0"/>
              <a:t>솔루션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699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altLang="ko-KR" sz="1000" b="1" dirty="0" smtClean="0">
                <a:latin typeface="+mn-ea"/>
              </a:rPr>
              <a:t>FODICS  </a:t>
            </a:r>
            <a:r>
              <a:rPr lang="ko-KR" altLang="en-US" sz="1000" b="1" dirty="0">
                <a:latin typeface="+mn-ea"/>
              </a:rPr>
              <a:t>통합 </a:t>
            </a:r>
            <a:r>
              <a:rPr lang="en-US" altLang="ko-KR" sz="1000" b="1" dirty="0">
                <a:latin typeface="+mn-ea"/>
              </a:rPr>
              <a:t>NMS </a:t>
            </a:r>
            <a:r>
              <a:rPr lang="ko-KR" altLang="en-US" sz="1000" b="1" dirty="0" smtClean="0">
                <a:latin typeface="+mn-ea"/>
              </a:rPr>
              <a:t>솔루션</a:t>
            </a:r>
            <a:endParaRPr lang="en-US" altLang="ko-KR" sz="10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  - CCTV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의 자원관리 솔루션과 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NVR NMS 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솔루션을 통합하여 하나의 솔루션으로 구성하고 통합 운영하는 솔루션 제공</a:t>
            </a:r>
            <a:endParaRPr lang="en-US" altLang="ko-KR" sz="1000" b="1" dirty="0" smtClean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000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000" b="1" i="0" dirty="0" smtClean="0">
                <a:solidFill>
                  <a:srgbClr val="000000"/>
                </a:solidFill>
                <a:effectLst/>
                <a:latin typeface="+mn-ea"/>
              </a:rPr>
              <a:t> - </a:t>
            </a:r>
            <a:r>
              <a:rPr lang="ko-KR" altLang="en-US" sz="1000" b="1" i="0" dirty="0" smtClean="0">
                <a:solidFill>
                  <a:srgbClr val="000000"/>
                </a:solidFill>
                <a:effectLst/>
                <a:latin typeface="+mn-ea"/>
              </a:rPr>
              <a:t>자원관리 솔루션과 </a:t>
            </a:r>
            <a:r>
              <a:rPr lang="en-US" altLang="ko-KR" sz="1000" b="1" i="0" dirty="0" smtClean="0">
                <a:solidFill>
                  <a:srgbClr val="000000"/>
                </a:solidFill>
                <a:effectLst/>
                <a:latin typeface="+mn-ea"/>
              </a:rPr>
              <a:t>NVR NMS </a:t>
            </a:r>
            <a:r>
              <a:rPr lang="ko-KR" altLang="en-US" sz="1000" b="1" i="0" dirty="0" smtClean="0">
                <a:solidFill>
                  <a:srgbClr val="000000"/>
                </a:solidFill>
                <a:effectLst/>
                <a:latin typeface="+mn-ea"/>
              </a:rPr>
              <a:t>솔루션에 추가 기능 및 요청사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항 반영 </a:t>
            </a:r>
            <a:endParaRPr lang="en-US" altLang="ko-KR" sz="1000" b="1" dirty="0" smtClean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000" b="1" dirty="0" smtClean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000" b="1" i="0" dirty="0" smtClean="0">
                <a:solidFill>
                  <a:srgbClr val="000000"/>
                </a:solidFill>
                <a:effectLst/>
                <a:latin typeface="+mn-ea"/>
              </a:rPr>
              <a:t>2. NMS </a:t>
            </a:r>
            <a:r>
              <a:rPr lang="ko-KR" altLang="en-US" sz="1000" b="1" i="0" dirty="0" smtClean="0">
                <a:solidFill>
                  <a:srgbClr val="000000"/>
                </a:solidFill>
                <a:effectLst/>
                <a:latin typeface="+mn-ea"/>
              </a:rPr>
              <a:t>솔루션의 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라인업 다양화</a:t>
            </a:r>
            <a:endParaRPr lang="en-US" altLang="ko-KR" sz="1000" b="1" i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ko-KR" altLang="en-US" sz="1000" b="1" i="0" dirty="0" smtClean="0">
                <a:solidFill>
                  <a:srgbClr val="000000"/>
                </a:solidFill>
                <a:effectLst/>
                <a:latin typeface="+mn-ea"/>
              </a:rPr>
              <a:t>  </a:t>
            </a:r>
            <a:r>
              <a:rPr lang="en-US" altLang="ko-KR" sz="1000" b="1" i="0" dirty="0" smtClean="0">
                <a:solidFill>
                  <a:srgbClr val="000000"/>
                </a:solidFill>
                <a:effectLst/>
                <a:latin typeface="+mn-ea"/>
              </a:rPr>
              <a:t>- </a:t>
            </a:r>
            <a:r>
              <a:rPr lang="ko-KR" altLang="en-US" sz="1000" b="1" i="0" dirty="0" smtClean="0">
                <a:solidFill>
                  <a:srgbClr val="000000"/>
                </a:solidFill>
                <a:effectLst/>
                <a:latin typeface="+mn-ea"/>
              </a:rPr>
              <a:t>자원관리 솔루션</a:t>
            </a:r>
            <a:r>
              <a:rPr lang="en-US" altLang="ko-KR" sz="1000" b="1" i="0" dirty="0" smtClean="0">
                <a:solidFill>
                  <a:srgbClr val="000000"/>
                </a:solidFill>
                <a:effectLst/>
                <a:latin typeface="+mn-ea"/>
              </a:rPr>
              <a:t>,NVR NMS </a:t>
            </a:r>
            <a:r>
              <a:rPr lang="ko-KR" altLang="en-US" sz="1000" b="1" i="0" dirty="0" smtClean="0">
                <a:solidFill>
                  <a:srgbClr val="000000"/>
                </a:solidFill>
                <a:effectLst/>
                <a:latin typeface="+mn-ea"/>
              </a:rPr>
              <a:t>솔루션</a:t>
            </a:r>
            <a:r>
              <a:rPr lang="en-US" altLang="ko-KR" sz="1000" b="1" i="0" dirty="0" smtClean="0">
                <a:solidFill>
                  <a:srgbClr val="000000"/>
                </a:solidFill>
                <a:effectLst/>
                <a:latin typeface="+mn-ea"/>
              </a:rPr>
              <a:t>, FODICS </a:t>
            </a:r>
            <a:r>
              <a:rPr lang="ko-KR" altLang="en-US" sz="1000" b="1" i="0" dirty="0" smtClean="0">
                <a:solidFill>
                  <a:srgbClr val="000000"/>
                </a:solidFill>
                <a:effectLst/>
                <a:latin typeface="+mn-ea"/>
              </a:rPr>
              <a:t>통합 </a:t>
            </a:r>
            <a:r>
              <a:rPr lang="en-US" altLang="ko-KR" sz="1000" b="1" i="0" dirty="0" smtClean="0">
                <a:solidFill>
                  <a:srgbClr val="000000"/>
                </a:solidFill>
                <a:effectLst/>
                <a:latin typeface="+mn-ea"/>
              </a:rPr>
              <a:t>NMS </a:t>
            </a:r>
            <a:r>
              <a:rPr lang="ko-KR" altLang="en-US" sz="1000" b="1" i="0" dirty="0" smtClean="0">
                <a:solidFill>
                  <a:srgbClr val="000000"/>
                </a:solidFill>
                <a:effectLst/>
                <a:latin typeface="+mn-ea"/>
              </a:rPr>
              <a:t>솔루션 세 가지의 패키지로 따로 구성하여 해당 사용처에 따른 </a:t>
            </a:r>
            <a:endParaRPr lang="en-US" altLang="ko-KR" sz="1000" b="1" i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사용여부와 제품가격을 선정하여 고객의 사용 용도 선택을 다양화 하여 구매의욕을 높이며 패키지에 따른 서버 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H/W 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장치 구성도</a:t>
            </a:r>
            <a:endParaRPr lang="en-US" altLang="ko-KR" sz="1000" b="1" dirty="0" smtClean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000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000" b="1" i="0" dirty="0" smtClean="0">
                <a:solidFill>
                  <a:srgbClr val="000000"/>
                </a:solidFill>
                <a:effectLst/>
                <a:latin typeface="+mn-ea"/>
              </a:rPr>
              <a:t>   </a:t>
            </a:r>
            <a:r>
              <a:rPr lang="ko-KR" altLang="en-US" sz="1000" b="1" i="0" dirty="0" smtClean="0">
                <a:solidFill>
                  <a:srgbClr val="000000"/>
                </a:solidFill>
                <a:effectLst/>
                <a:latin typeface="+mn-ea"/>
              </a:rPr>
              <a:t>다양하게 구성하여 고객의  </a:t>
            </a:r>
            <a:r>
              <a:rPr lang="ko-KR" altLang="en-US" sz="1000" b="1" i="0" dirty="0" err="1" smtClean="0">
                <a:solidFill>
                  <a:srgbClr val="000000"/>
                </a:solidFill>
                <a:effectLst/>
                <a:latin typeface="+mn-ea"/>
              </a:rPr>
              <a:t>포딕스</a:t>
            </a:r>
            <a:r>
              <a:rPr lang="ko-KR" altLang="en-US" sz="1000" b="1" i="0" dirty="0" smtClean="0">
                <a:solidFill>
                  <a:srgbClr val="000000"/>
                </a:solidFill>
                <a:effectLst/>
                <a:latin typeface="+mn-ea"/>
              </a:rPr>
              <a:t> 제품의 구매 </a:t>
            </a:r>
            <a:r>
              <a:rPr lang="ko-KR" altLang="en-US" sz="1000" b="1" i="0" dirty="0" smtClean="0">
                <a:solidFill>
                  <a:srgbClr val="000000"/>
                </a:solidFill>
                <a:effectLst/>
                <a:latin typeface="+mn-ea"/>
              </a:rPr>
              <a:t>의욕을 높임</a:t>
            </a:r>
            <a:r>
              <a:rPr lang="en-US" altLang="ko-KR" sz="1000" b="1" i="0" dirty="0" smtClean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1000" b="1" i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3. </a:t>
            </a:r>
            <a:r>
              <a:rPr lang="ko-KR" altLang="en-US" sz="1000" b="1" dirty="0" err="1" smtClean="0">
                <a:solidFill>
                  <a:srgbClr val="000000"/>
                </a:solidFill>
                <a:latin typeface="+mn-ea"/>
              </a:rPr>
              <a:t>포딕스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 제품의 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NMS 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솔루션</a:t>
            </a:r>
            <a:endParaRPr lang="en-US" altLang="ko-KR" sz="1000" b="1" dirty="0" smtClean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000" b="1" dirty="0" err="1" smtClean="0">
                <a:solidFill>
                  <a:srgbClr val="000000"/>
                </a:solidFill>
                <a:latin typeface="+mn-ea"/>
              </a:rPr>
              <a:t>포딕스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 제품 및 </a:t>
            </a:r>
            <a:r>
              <a:rPr lang="ko-KR" altLang="en-US" sz="1000" b="1" dirty="0" err="1" smtClean="0">
                <a:solidFill>
                  <a:srgbClr val="000000"/>
                </a:solidFill>
                <a:latin typeface="+mn-ea"/>
              </a:rPr>
              <a:t>포딕스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 호환제품만 사용 가능하므로 </a:t>
            </a:r>
            <a:r>
              <a:rPr lang="ko-KR" altLang="en-US" sz="1000" b="1" dirty="0" err="1" smtClean="0">
                <a:solidFill>
                  <a:srgbClr val="000000"/>
                </a:solidFill>
                <a:latin typeface="+mn-ea"/>
              </a:rPr>
              <a:t>포딕스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 제품 판매 수익에 기여</a:t>
            </a:r>
            <a:endParaRPr lang="en-US" altLang="ko-KR" sz="1000" b="1" dirty="0" smtClean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  - 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향후 개발 및 라인업 되는 </a:t>
            </a:r>
            <a:r>
              <a:rPr lang="ko-KR" altLang="en-US" sz="1000" b="1" dirty="0" err="1" smtClean="0">
                <a:solidFill>
                  <a:srgbClr val="000000"/>
                </a:solidFill>
                <a:latin typeface="+mn-ea"/>
              </a:rPr>
              <a:t>포딕스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 네트워크 제품의 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NMS 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솔루션으로 계속 확대 가능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/>
            </a:r>
            <a:br>
              <a:rPr lang="en-US" altLang="ko-KR" sz="1000" b="1" dirty="0" smtClean="0">
                <a:solidFill>
                  <a:srgbClr val="000000"/>
                </a:solidFill>
                <a:latin typeface="+mn-ea"/>
              </a:rPr>
            </a:br>
            <a:endParaRPr lang="en-US" altLang="ko-KR" sz="1000" b="1" dirty="0" smtClean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4. </a:t>
            </a:r>
            <a:r>
              <a:rPr lang="ko-KR" altLang="en-US" sz="1000" b="1" dirty="0"/>
              <a:t>스마트시티 </a:t>
            </a:r>
            <a:r>
              <a:rPr lang="ko-KR" altLang="en-US" sz="1000" b="1" dirty="0" smtClean="0"/>
              <a:t>통합플랫폼으로의 확대 기반 마련</a:t>
            </a:r>
            <a:endParaRPr lang="en-US" altLang="ko-KR" sz="1000" b="1" dirty="0" smtClean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   - CCTV 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NMS </a:t>
            </a:r>
            <a:r>
              <a:rPr lang="ko-KR" altLang="en-US" sz="1000" b="1" dirty="0">
                <a:solidFill>
                  <a:srgbClr val="000000"/>
                </a:solidFill>
                <a:latin typeface="+mn-ea"/>
              </a:rPr>
              <a:t>솔루션의 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관제 사이트 맞춤형 </a:t>
            </a:r>
            <a:r>
              <a:rPr lang="ko-KR" altLang="en-US" sz="1000" b="1" dirty="0" err="1" smtClean="0">
                <a:solidFill>
                  <a:srgbClr val="000000"/>
                </a:solidFill>
                <a:latin typeface="+mn-ea"/>
              </a:rPr>
              <a:t>커스터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000" b="1" dirty="0" err="1" smtClean="0">
                <a:solidFill>
                  <a:srgbClr val="000000"/>
                </a:solidFill>
                <a:latin typeface="+mn-ea"/>
              </a:rPr>
              <a:t>마이징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솔루션 제공 및 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방범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방재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교통 등 스마트시티의 통합 플랫폼 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000" b="1" dirty="0">
                <a:solidFill>
                  <a:srgbClr val="000000"/>
                </a:solidFill>
                <a:latin typeface="+mn-ea"/>
              </a:rPr>
              <a:t>솔루션으로의 확대의 기반을 마련</a:t>
            </a:r>
            <a:endParaRPr lang="en-US" altLang="ko-KR" sz="1000" b="1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000" b="1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 기능 명세 </a:t>
            </a:r>
            <a:r>
              <a:rPr lang="en-US" altLang="ko-KR" dirty="0" smtClean="0"/>
              <a:t>– </a:t>
            </a:r>
            <a:r>
              <a:rPr lang="en-US" altLang="ko-KR" dirty="0"/>
              <a:t>FODICS  </a:t>
            </a:r>
            <a:r>
              <a:rPr lang="ko-KR" altLang="en-US" dirty="0"/>
              <a:t>통합 </a:t>
            </a:r>
            <a:r>
              <a:rPr lang="en-US" altLang="ko-KR" dirty="0"/>
              <a:t>NMS </a:t>
            </a:r>
            <a:r>
              <a:rPr lang="ko-KR" altLang="en-US" dirty="0" smtClean="0"/>
              <a:t>솔루션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8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56B3E4D0-B161-4F86-8BFC-92FACF51F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F613BD14-078A-40E8-B2D6-B298776A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3516153-2205-4AC3-982E-58A871BFE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FODICS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300" dirty="0"/>
              <a:t>누구나 걱정없이 안전하고 편안한 세상을 위한 한걸음</a:t>
            </a:r>
          </a:p>
        </p:txBody>
      </p:sp>
    </p:spTree>
    <p:extLst>
      <p:ext uri="{BB962C8B-B14F-4D97-AF65-F5344CB8AC3E}">
        <p14:creationId xmlns:p14="http://schemas.microsoft.com/office/powerpoint/2010/main" val="20123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C4C"/>
      </a:accent1>
      <a:accent2>
        <a:srgbClr val="ED7D31"/>
      </a:accent2>
      <a:accent3>
        <a:srgbClr val="A5A5A5"/>
      </a:accent3>
      <a:accent4>
        <a:srgbClr val="FFC000"/>
      </a:accent4>
      <a:accent5>
        <a:srgbClr val="375623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Bold"/>
        <a:ea typeface="나눔스퀘어 Bold"/>
        <a:cs typeface=""/>
      </a:majorFont>
      <a:minorFont>
        <a:latin typeface="Calibri"/>
        <a:ea typeface="나눔바른고딕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escjin_guide</Template>
  <TotalTime>5888</TotalTime>
  <Words>563</Words>
  <Application>Microsoft Office PowerPoint</Application>
  <PresentationFormat>A4 용지(210x297mm)</PresentationFormat>
  <Paragraphs>76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나눔바른고딕 Light</vt:lpstr>
      <vt:lpstr>나눔스퀘어 Bold</vt:lpstr>
      <vt:lpstr>맑은 고딕</vt:lpstr>
      <vt:lpstr>Arial</vt:lpstr>
      <vt:lpstr>Calibri</vt:lpstr>
      <vt:lpstr>Office 테마</vt:lpstr>
      <vt:lpstr>FODICS NMS 솔루션 세부 기능 명세</vt:lpstr>
      <vt:lpstr>목차</vt:lpstr>
      <vt:lpstr>세부 기능 명세 – 자원관리 솔루션</vt:lpstr>
      <vt:lpstr>세부 기능 명세 – NVR NMS 솔루션</vt:lpstr>
      <vt:lpstr>세부 기능 명세 – FODICS  통합 NMS 솔루션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fodics</dc:creator>
  <cp:lastModifiedBy>ddd</cp:lastModifiedBy>
  <cp:revision>3039</cp:revision>
  <dcterms:created xsi:type="dcterms:W3CDTF">2021-05-06T07:33:54Z</dcterms:created>
  <dcterms:modified xsi:type="dcterms:W3CDTF">2024-04-30T00:57:28Z</dcterms:modified>
</cp:coreProperties>
</file>