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308" r:id="rId3"/>
    <p:sldId id="311" r:id="rId4"/>
    <p:sldId id="261" r:id="rId5"/>
    <p:sldId id="335" r:id="rId6"/>
    <p:sldId id="336" r:id="rId7"/>
    <p:sldId id="278" r:id="rId8"/>
    <p:sldId id="280" r:id="rId9"/>
    <p:sldId id="337" r:id="rId10"/>
    <p:sldId id="291" r:id="rId11"/>
    <p:sldId id="286" r:id="rId12"/>
    <p:sldId id="312" r:id="rId13"/>
    <p:sldId id="309" r:id="rId14"/>
    <p:sldId id="310" r:id="rId15"/>
    <p:sldId id="293" r:id="rId16"/>
    <p:sldId id="294" r:id="rId17"/>
    <p:sldId id="301" r:id="rId18"/>
    <p:sldId id="302" r:id="rId19"/>
    <p:sldId id="305" r:id="rId20"/>
    <p:sldId id="287" r:id="rId21"/>
    <p:sldId id="306" r:id="rId22"/>
    <p:sldId id="297" r:id="rId23"/>
    <p:sldId id="314" r:id="rId24"/>
    <p:sldId id="298" r:id="rId25"/>
    <p:sldId id="315" r:id="rId26"/>
    <p:sldId id="316" r:id="rId27"/>
    <p:sldId id="338" r:id="rId28"/>
    <p:sldId id="317" r:id="rId29"/>
    <p:sldId id="321" r:id="rId30"/>
    <p:sldId id="319" r:id="rId31"/>
    <p:sldId id="326" r:id="rId32"/>
    <p:sldId id="320" r:id="rId33"/>
    <p:sldId id="322" r:id="rId34"/>
    <p:sldId id="323" r:id="rId35"/>
    <p:sldId id="327" r:id="rId36"/>
    <p:sldId id="329" r:id="rId37"/>
    <p:sldId id="330" r:id="rId38"/>
    <p:sldId id="332" r:id="rId39"/>
    <p:sldId id="334" r:id="rId4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FF34E-90B4-4945-AE64-A45191D9BD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2C7E187-6C8C-458B-A4FF-1347EB2E088B}">
      <dgm:prSet/>
      <dgm:spPr/>
      <dgm:t>
        <a:bodyPr/>
        <a:lstStyle/>
        <a:p>
          <a:r>
            <a:rPr lang="it-IT"/>
            <a:t>Introduzione al simplesso su reti</a:t>
          </a:r>
          <a:endParaRPr lang="en-US"/>
        </a:p>
      </dgm:t>
    </dgm:pt>
    <dgm:pt modelId="{40505E30-016D-4175-BC98-BBBBCA5A40AA}" type="parTrans" cxnId="{6CA3E057-2EF6-412E-8134-A97758A90174}">
      <dgm:prSet/>
      <dgm:spPr/>
      <dgm:t>
        <a:bodyPr/>
        <a:lstStyle/>
        <a:p>
          <a:endParaRPr lang="en-US"/>
        </a:p>
      </dgm:t>
    </dgm:pt>
    <dgm:pt modelId="{C896AE6C-EF2D-41E6-A8E4-18DC1632D7B5}" type="sibTrans" cxnId="{6CA3E057-2EF6-412E-8134-A97758A90174}">
      <dgm:prSet/>
      <dgm:spPr/>
      <dgm:t>
        <a:bodyPr/>
        <a:lstStyle/>
        <a:p>
          <a:endParaRPr lang="en-US"/>
        </a:p>
      </dgm:t>
    </dgm:pt>
    <dgm:pt modelId="{C64A8354-E8A8-489F-9023-45C2F4CCC9C0}">
      <dgm:prSet/>
      <dgm:spPr/>
      <dgm:t>
        <a:bodyPr/>
        <a:lstStyle/>
        <a:p>
          <a:r>
            <a:rPr lang="it-IT" dirty="0"/>
            <a:t>Simplesso su reti per SPT</a:t>
          </a:r>
          <a:endParaRPr lang="en-US" dirty="0"/>
        </a:p>
      </dgm:t>
    </dgm:pt>
    <dgm:pt modelId="{A8EBFB95-8DD1-4037-AAEE-E47146B2975C}" type="parTrans" cxnId="{4729413E-FF4B-45A0-97D5-8A24998967B5}">
      <dgm:prSet/>
      <dgm:spPr/>
      <dgm:t>
        <a:bodyPr/>
        <a:lstStyle/>
        <a:p>
          <a:endParaRPr lang="en-US"/>
        </a:p>
      </dgm:t>
    </dgm:pt>
    <dgm:pt modelId="{003E7364-2604-41B0-81C5-265E4D2B3FCC}" type="sibTrans" cxnId="{4729413E-FF4B-45A0-97D5-8A24998967B5}">
      <dgm:prSet/>
      <dgm:spPr/>
      <dgm:t>
        <a:bodyPr/>
        <a:lstStyle/>
        <a:p>
          <a:endParaRPr lang="en-US"/>
        </a:p>
      </dgm:t>
    </dgm:pt>
    <dgm:pt modelId="{9A59A4C0-B79B-4E59-ABC1-01AF9908EBAD}">
      <dgm:prSet/>
      <dgm:spPr/>
      <dgm:t>
        <a:bodyPr/>
        <a:lstStyle/>
        <a:p>
          <a:r>
            <a:rPr lang="it-IT"/>
            <a:t>Implementazione</a:t>
          </a:r>
          <a:endParaRPr lang="en-US"/>
        </a:p>
      </dgm:t>
    </dgm:pt>
    <dgm:pt modelId="{92D4D43F-4CA1-4CAF-8096-9A37685D2B0D}" type="parTrans" cxnId="{80B45EB9-7DA0-4355-BDBB-BD58488D2780}">
      <dgm:prSet/>
      <dgm:spPr/>
      <dgm:t>
        <a:bodyPr/>
        <a:lstStyle/>
        <a:p>
          <a:endParaRPr lang="en-US"/>
        </a:p>
      </dgm:t>
    </dgm:pt>
    <dgm:pt modelId="{71EB1133-5DAF-4606-A4F5-F46785833357}" type="sibTrans" cxnId="{80B45EB9-7DA0-4355-BDBB-BD58488D2780}">
      <dgm:prSet/>
      <dgm:spPr/>
      <dgm:t>
        <a:bodyPr/>
        <a:lstStyle/>
        <a:p>
          <a:endParaRPr lang="en-US"/>
        </a:p>
      </dgm:t>
    </dgm:pt>
    <dgm:pt modelId="{13C769AA-A497-4AE3-AE57-69439DBA0F7E}">
      <dgm:prSet/>
      <dgm:spPr/>
      <dgm:t>
        <a:bodyPr/>
        <a:lstStyle/>
        <a:p>
          <a:r>
            <a:rPr lang="en-US"/>
            <a:t>Demo</a:t>
          </a:r>
        </a:p>
      </dgm:t>
    </dgm:pt>
    <dgm:pt modelId="{B1C87DAE-25BF-4BC7-81C6-C188282E693C}" type="parTrans" cxnId="{47930533-CAF2-4844-AD30-0079548163D7}">
      <dgm:prSet/>
      <dgm:spPr/>
      <dgm:t>
        <a:bodyPr/>
        <a:lstStyle/>
        <a:p>
          <a:endParaRPr lang="en-US"/>
        </a:p>
      </dgm:t>
    </dgm:pt>
    <dgm:pt modelId="{F13DBFB5-8BCD-4671-AED1-48D5E7255F33}" type="sibTrans" cxnId="{47930533-CAF2-4844-AD30-0079548163D7}">
      <dgm:prSet/>
      <dgm:spPr/>
      <dgm:t>
        <a:bodyPr/>
        <a:lstStyle/>
        <a:p>
          <a:endParaRPr lang="en-US"/>
        </a:p>
      </dgm:t>
    </dgm:pt>
    <dgm:pt modelId="{00239851-9142-4E80-A4E6-B1E46409DA55}">
      <dgm:prSet/>
      <dgm:spPr/>
      <dgm:t>
        <a:bodyPr/>
        <a:lstStyle/>
        <a:p>
          <a:r>
            <a:rPr lang="it-IT"/>
            <a:t>Conclusioni</a:t>
          </a:r>
          <a:endParaRPr lang="en-US"/>
        </a:p>
      </dgm:t>
    </dgm:pt>
    <dgm:pt modelId="{C83CE10F-2AB9-43B0-9CF0-8FD961F01ACE}" type="parTrans" cxnId="{FA4590AB-3365-4A29-9E05-1C97FB45A625}">
      <dgm:prSet/>
      <dgm:spPr/>
      <dgm:t>
        <a:bodyPr/>
        <a:lstStyle/>
        <a:p>
          <a:endParaRPr lang="en-US"/>
        </a:p>
      </dgm:t>
    </dgm:pt>
    <dgm:pt modelId="{C656209F-B9FA-45D1-AE51-B16A18970EDE}" type="sibTrans" cxnId="{FA4590AB-3365-4A29-9E05-1C97FB45A625}">
      <dgm:prSet/>
      <dgm:spPr/>
      <dgm:t>
        <a:bodyPr/>
        <a:lstStyle/>
        <a:p>
          <a:endParaRPr lang="en-US"/>
        </a:p>
      </dgm:t>
    </dgm:pt>
    <dgm:pt modelId="{34AF18CE-A0F8-4DA6-ADC5-803F7A7C4D10}" type="pres">
      <dgm:prSet presAssocID="{8EAFF34E-90B4-4945-AE64-A45191D9BDC8}" presName="root" presStyleCnt="0">
        <dgm:presLayoutVars>
          <dgm:dir/>
          <dgm:resizeHandles val="exact"/>
        </dgm:presLayoutVars>
      </dgm:prSet>
      <dgm:spPr/>
    </dgm:pt>
    <dgm:pt modelId="{B7F555F1-ADA9-4559-AAD5-A175CBE6128B}" type="pres">
      <dgm:prSet presAssocID="{52C7E187-6C8C-458B-A4FF-1347EB2E088B}" presName="compNode" presStyleCnt="0"/>
      <dgm:spPr/>
    </dgm:pt>
    <dgm:pt modelId="{300CA44A-5C11-40A0-84EE-63CF13C5601F}" type="pres">
      <dgm:prSet presAssocID="{52C7E187-6C8C-458B-A4FF-1347EB2E088B}" presName="bgRect" presStyleLbl="bgShp" presStyleIdx="0" presStyleCnt="5"/>
      <dgm:spPr/>
    </dgm:pt>
    <dgm:pt modelId="{8B11C2CE-156C-47A6-BC9D-803A20D5087C}" type="pres">
      <dgm:prSet presAssocID="{52C7E187-6C8C-458B-A4FF-1347EB2E088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9B05490D-B8BF-4CD9-87AD-82B365B93AF3}" type="pres">
      <dgm:prSet presAssocID="{52C7E187-6C8C-458B-A4FF-1347EB2E088B}" presName="spaceRect" presStyleCnt="0"/>
      <dgm:spPr/>
    </dgm:pt>
    <dgm:pt modelId="{B5E143AA-301D-4B6E-8C32-CC58A260E724}" type="pres">
      <dgm:prSet presAssocID="{52C7E187-6C8C-458B-A4FF-1347EB2E088B}" presName="parTx" presStyleLbl="revTx" presStyleIdx="0" presStyleCnt="5">
        <dgm:presLayoutVars>
          <dgm:chMax val="0"/>
          <dgm:chPref val="0"/>
        </dgm:presLayoutVars>
      </dgm:prSet>
      <dgm:spPr/>
    </dgm:pt>
    <dgm:pt modelId="{6D167475-671D-4922-82B9-70F223567CA1}" type="pres">
      <dgm:prSet presAssocID="{C896AE6C-EF2D-41E6-A8E4-18DC1632D7B5}" presName="sibTrans" presStyleCnt="0"/>
      <dgm:spPr/>
    </dgm:pt>
    <dgm:pt modelId="{0F7AA59B-CFAA-476B-8646-6244902FF267}" type="pres">
      <dgm:prSet presAssocID="{C64A8354-E8A8-489F-9023-45C2F4CCC9C0}" presName="compNode" presStyleCnt="0"/>
      <dgm:spPr/>
    </dgm:pt>
    <dgm:pt modelId="{059DF968-19C4-4C50-A571-9C0CF4A7B993}" type="pres">
      <dgm:prSet presAssocID="{C64A8354-E8A8-489F-9023-45C2F4CCC9C0}" presName="bgRect" presStyleLbl="bgShp" presStyleIdx="1" presStyleCnt="5"/>
      <dgm:spPr/>
    </dgm:pt>
    <dgm:pt modelId="{7E97559D-9C0C-42C4-B1AB-1351F19F9D96}" type="pres">
      <dgm:prSet presAssocID="{C64A8354-E8A8-489F-9023-45C2F4CCC9C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pa con segnaposto"/>
        </a:ext>
      </dgm:extLst>
    </dgm:pt>
    <dgm:pt modelId="{F2A06ED1-F877-4082-8A1C-693FA8B551B8}" type="pres">
      <dgm:prSet presAssocID="{C64A8354-E8A8-489F-9023-45C2F4CCC9C0}" presName="spaceRect" presStyleCnt="0"/>
      <dgm:spPr/>
    </dgm:pt>
    <dgm:pt modelId="{C2BE982C-EBBC-477A-9E5C-30E3B7E4A482}" type="pres">
      <dgm:prSet presAssocID="{C64A8354-E8A8-489F-9023-45C2F4CCC9C0}" presName="parTx" presStyleLbl="revTx" presStyleIdx="1" presStyleCnt="5">
        <dgm:presLayoutVars>
          <dgm:chMax val="0"/>
          <dgm:chPref val="0"/>
        </dgm:presLayoutVars>
      </dgm:prSet>
      <dgm:spPr/>
    </dgm:pt>
    <dgm:pt modelId="{E11AE9B3-D48C-4A8C-836D-ABA39F89E844}" type="pres">
      <dgm:prSet presAssocID="{003E7364-2604-41B0-81C5-265E4D2B3FCC}" presName="sibTrans" presStyleCnt="0"/>
      <dgm:spPr/>
    </dgm:pt>
    <dgm:pt modelId="{9483848F-8E1D-4FBF-8D48-182391F6EC1E}" type="pres">
      <dgm:prSet presAssocID="{9A59A4C0-B79B-4E59-ABC1-01AF9908EBAD}" presName="compNode" presStyleCnt="0"/>
      <dgm:spPr/>
    </dgm:pt>
    <dgm:pt modelId="{A4A2B950-7B34-45A5-8FE3-C57E2A5EB34A}" type="pres">
      <dgm:prSet presAssocID="{9A59A4C0-B79B-4E59-ABC1-01AF9908EBAD}" presName="bgRect" presStyleLbl="bgShp" presStyleIdx="2" presStyleCnt="5"/>
      <dgm:spPr/>
    </dgm:pt>
    <dgm:pt modelId="{07D3492A-B52A-42AB-946D-9C1129F14001}" type="pres">
      <dgm:prSet presAssocID="{9A59A4C0-B79B-4E59-ABC1-01AF9908EBA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 portatile"/>
        </a:ext>
      </dgm:extLst>
    </dgm:pt>
    <dgm:pt modelId="{51A4FE10-C48B-4568-ADEA-77D53EC5B640}" type="pres">
      <dgm:prSet presAssocID="{9A59A4C0-B79B-4E59-ABC1-01AF9908EBAD}" presName="spaceRect" presStyleCnt="0"/>
      <dgm:spPr/>
    </dgm:pt>
    <dgm:pt modelId="{59CD8467-A656-4973-AE77-AA8E688C2259}" type="pres">
      <dgm:prSet presAssocID="{9A59A4C0-B79B-4E59-ABC1-01AF9908EBAD}" presName="parTx" presStyleLbl="revTx" presStyleIdx="2" presStyleCnt="5">
        <dgm:presLayoutVars>
          <dgm:chMax val="0"/>
          <dgm:chPref val="0"/>
        </dgm:presLayoutVars>
      </dgm:prSet>
      <dgm:spPr/>
    </dgm:pt>
    <dgm:pt modelId="{3B7C40AF-5096-4B46-89BA-73DAD21ADD9A}" type="pres">
      <dgm:prSet presAssocID="{71EB1133-5DAF-4606-A4F5-F46785833357}" presName="sibTrans" presStyleCnt="0"/>
      <dgm:spPr/>
    </dgm:pt>
    <dgm:pt modelId="{335EF4A6-4386-47F9-864E-D8A785BB903A}" type="pres">
      <dgm:prSet presAssocID="{13C769AA-A497-4AE3-AE57-69439DBA0F7E}" presName="compNode" presStyleCnt="0"/>
      <dgm:spPr/>
    </dgm:pt>
    <dgm:pt modelId="{52CBD5E0-F61A-4BFB-AAC5-F02DDE1C2632}" type="pres">
      <dgm:prSet presAssocID="{13C769AA-A497-4AE3-AE57-69439DBA0F7E}" presName="bgRect" presStyleLbl="bgShp" presStyleIdx="3" presStyleCnt="5"/>
      <dgm:spPr/>
    </dgm:pt>
    <dgm:pt modelId="{B9E9EAA1-BC89-435F-89AA-7CCAB2D9F97B}" type="pres">
      <dgm:prSet presAssocID="{13C769AA-A497-4AE3-AE57-69439DBA0F7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DE932F25-0D8B-4B17-A786-F02B00A06D73}" type="pres">
      <dgm:prSet presAssocID="{13C769AA-A497-4AE3-AE57-69439DBA0F7E}" presName="spaceRect" presStyleCnt="0"/>
      <dgm:spPr/>
    </dgm:pt>
    <dgm:pt modelId="{20B76346-55C9-4C43-95BF-24AAA705E10F}" type="pres">
      <dgm:prSet presAssocID="{13C769AA-A497-4AE3-AE57-69439DBA0F7E}" presName="parTx" presStyleLbl="revTx" presStyleIdx="3" presStyleCnt="5">
        <dgm:presLayoutVars>
          <dgm:chMax val="0"/>
          <dgm:chPref val="0"/>
        </dgm:presLayoutVars>
      </dgm:prSet>
      <dgm:spPr/>
    </dgm:pt>
    <dgm:pt modelId="{DFEB4453-E473-4EB8-BF55-ED1E9B0FEE2C}" type="pres">
      <dgm:prSet presAssocID="{F13DBFB5-8BCD-4671-AED1-48D5E7255F33}" presName="sibTrans" presStyleCnt="0"/>
      <dgm:spPr/>
    </dgm:pt>
    <dgm:pt modelId="{753DBFDB-69FE-4A68-9DB7-55649E3668A9}" type="pres">
      <dgm:prSet presAssocID="{00239851-9142-4E80-A4E6-B1E46409DA55}" presName="compNode" presStyleCnt="0"/>
      <dgm:spPr/>
    </dgm:pt>
    <dgm:pt modelId="{87CFF5B5-5646-45F3-A906-90CF17E6CBA1}" type="pres">
      <dgm:prSet presAssocID="{00239851-9142-4E80-A4E6-B1E46409DA55}" presName="bgRect" presStyleLbl="bgShp" presStyleIdx="4" presStyleCnt="5"/>
      <dgm:spPr/>
    </dgm:pt>
    <dgm:pt modelId="{2ACFA307-A1A9-4B68-BEB2-CF7811374A3E}" type="pres">
      <dgm:prSet presAssocID="{00239851-9142-4E80-A4E6-B1E46409DA5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908E5ED-2FA5-42A8-BCE7-AC39E7E3DFFA}" type="pres">
      <dgm:prSet presAssocID="{00239851-9142-4E80-A4E6-B1E46409DA55}" presName="spaceRect" presStyleCnt="0"/>
      <dgm:spPr/>
    </dgm:pt>
    <dgm:pt modelId="{57F9705A-DFF7-4A19-A854-3DFDBC8356CA}" type="pres">
      <dgm:prSet presAssocID="{00239851-9142-4E80-A4E6-B1E46409DA5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7A22D23-F5FE-4342-8C9B-CBDF051B4B9F}" type="presOf" srcId="{52C7E187-6C8C-458B-A4FF-1347EB2E088B}" destId="{B5E143AA-301D-4B6E-8C32-CC58A260E724}" srcOrd="0" destOrd="0" presId="urn:microsoft.com/office/officeart/2018/2/layout/IconVerticalSolidList"/>
    <dgm:cxn modelId="{47930533-CAF2-4844-AD30-0079548163D7}" srcId="{8EAFF34E-90B4-4945-AE64-A45191D9BDC8}" destId="{13C769AA-A497-4AE3-AE57-69439DBA0F7E}" srcOrd="3" destOrd="0" parTransId="{B1C87DAE-25BF-4BC7-81C6-C188282E693C}" sibTransId="{F13DBFB5-8BCD-4671-AED1-48D5E7255F33}"/>
    <dgm:cxn modelId="{4729413E-FF4B-45A0-97D5-8A24998967B5}" srcId="{8EAFF34E-90B4-4945-AE64-A45191D9BDC8}" destId="{C64A8354-E8A8-489F-9023-45C2F4CCC9C0}" srcOrd="1" destOrd="0" parTransId="{A8EBFB95-8DD1-4037-AAEE-E47146B2975C}" sibTransId="{003E7364-2604-41B0-81C5-265E4D2B3FCC}"/>
    <dgm:cxn modelId="{6CA3E057-2EF6-412E-8134-A97758A90174}" srcId="{8EAFF34E-90B4-4945-AE64-A45191D9BDC8}" destId="{52C7E187-6C8C-458B-A4FF-1347EB2E088B}" srcOrd="0" destOrd="0" parTransId="{40505E30-016D-4175-BC98-BBBBCA5A40AA}" sibTransId="{C896AE6C-EF2D-41E6-A8E4-18DC1632D7B5}"/>
    <dgm:cxn modelId="{04247983-F984-4E11-BC12-F13A5F49D13E}" type="presOf" srcId="{9A59A4C0-B79B-4E59-ABC1-01AF9908EBAD}" destId="{59CD8467-A656-4973-AE77-AA8E688C2259}" srcOrd="0" destOrd="0" presId="urn:microsoft.com/office/officeart/2018/2/layout/IconVerticalSolidList"/>
    <dgm:cxn modelId="{EF8967A1-F1E8-4A73-9986-BBF2E0E79BD7}" type="presOf" srcId="{13C769AA-A497-4AE3-AE57-69439DBA0F7E}" destId="{20B76346-55C9-4C43-95BF-24AAA705E10F}" srcOrd="0" destOrd="0" presId="urn:microsoft.com/office/officeart/2018/2/layout/IconVerticalSolidList"/>
    <dgm:cxn modelId="{FA4590AB-3365-4A29-9E05-1C97FB45A625}" srcId="{8EAFF34E-90B4-4945-AE64-A45191D9BDC8}" destId="{00239851-9142-4E80-A4E6-B1E46409DA55}" srcOrd="4" destOrd="0" parTransId="{C83CE10F-2AB9-43B0-9CF0-8FD961F01ACE}" sibTransId="{C656209F-B9FA-45D1-AE51-B16A18970EDE}"/>
    <dgm:cxn modelId="{D41821B3-1815-4F3E-B529-A99B3B2D6FEF}" type="presOf" srcId="{8EAFF34E-90B4-4945-AE64-A45191D9BDC8}" destId="{34AF18CE-A0F8-4DA6-ADC5-803F7A7C4D10}" srcOrd="0" destOrd="0" presId="urn:microsoft.com/office/officeart/2018/2/layout/IconVerticalSolidList"/>
    <dgm:cxn modelId="{B39EE2B5-A004-42B8-85FC-0658AC29286D}" type="presOf" srcId="{00239851-9142-4E80-A4E6-B1E46409DA55}" destId="{57F9705A-DFF7-4A19-A854-3DFDBC8356CA}" srcOrd="0" destOrd="0" presId="urn:microsoft.com/office/officeart/2018/2/layout/IconVerticalSolidList"/>
    <dgm:cxn modelId="{80B45EB9-7DA0-4355-BDBB-BD58488D2780}" srcId="{8EAFF34E-90B4-4945-AE64-A45191D9BDC8}" destId="{9A59A4C0-B79B-4E59-ABC1-01AF9908EBAD}" srcOrd="2" destOrd="0" parTransId="{92D4D43F-4CA1-4CAF-8096-9A37685D2B0D}" sibTransId="{71EB1133-5DAF-4606-A4F5-F46785833357}"/>
    <dgm:cxn modelId="{8AB150FB-C6FC-4B7C-B8B5-845C391428FC}" type="presOf" srcId="{C64A8354-E8A8-489F-9023-45C2F4CCC9C0}" destId="{C2BE982C-EBBC-477A-9E5C-30E3B7E4A482}" srcOrd="0" destOrd="0" presId="urn:microsoft.com/office/officeart/2018/2/layout/IconVerticalSolidList"/>
    <dgm:cxn modelId="{C6CE30FC-3122-44BF-B9DF-6E32B197B899}" type="presParOf" srcId="{34AF18CE-A0F8-4DA6-ADC5-803F7A7C4D10}" destId="{B7F555F1-ADA9-4559-AAD5-A175CBE6128B}" srcOrd="0" destOrd="0" presId="urn:microsoft.com/office/officeart/2018/2/layout/IconVerticalSolidList"/>
    <dgm:cxn modelId="{CE2BC6D8-8A8F-4565-9E53-1023B7211CAA}" type="presParOf" srcId="{B7F555F1-ADA9-4559-AAD5-A175CBE6128B}" destId="{300CA44A-5C11-40A0-84EE-63CF13C5601F}" srcOrd="0" destOrd="0" presId="urn:microsoft.com/office/officeart/2018/2/layout/IconVerticalSolidList"/>
    <dgm:cxn modelId="{086D63B1-6BF9-46D5-B521-DAFFB8DDEA21}" type="presParOf" srcId="{B7F555F1-ADA9-4559-AAD5-A175CBE6128B}" destId="{8B11C2CE-156C-47A6-BC9D-803A20D5087C}" srcOrd="1" destOrd="0" presId="urn:microsoft.com/office/officeart/2018/2/layout/IconVerticalSolidList"/>
    <dgm:cxn modelId="{D54ABC46-A794-4BD8-B199-612F87F866D9}" type="presParOf" srcId="{B7F555F1-ADA9-4559-AAD5-A175CBE6128B}" destId="{9B05490D-B8BF-4CD9-87AD-82B365B93AF3}" srcOrd="2" destOrd="0" presId="urn:microsoft.com/office/officeart/2018/2/layout/IconVerticalSolidList"/>
    <dgm:cxn modelId="{887CB73C-9811-48AA-8681-30FC0559361D}" type="presParOf" srcId="{B7F555F1-ADA9-4559-AAD5-A175CBE6128B}" destId="{B5E143AA-301D-4B6E-8C32-CC58A260E724}" srcOrd="3" destOrd="0" presId="urn:microsoft.com/office/officeart/2018/2/layout/IconVerticalSolidList"/>
    <dgm:cxn modelId="{33B5372D-DB43-4717-8F91-7CDCD6D6F476}" type="presParOf" srcId="{34AF18CE-A0F8-4DA6-ADC5-803F7A7C4D10}" destId="{6D167475-671D-4922-82B9-70F223567CA1}" srcOrd="1" destOrd="0" presId="urn:microsoft.com/office/officeart/2018/2/layout/IconVerticalSolidList"/>
    <dgm:cxn modelId="{7594429C-0100-4709-83F2-F5F404850605}" type="presParOf" srcId="{34AF18CE-A0F8-4DA6-ADC5-803F7A7C4D10}" destId="{0F7AA59B-CFAA-476B-8646-6244902FF267}" srcOrd="2" destOrd="0" presId="urn:microsoft.com/office/officeart/2018/2/layout/IconVerticalSolidList"/>
    <dgm:cxn modelId="{BFEF52A4-17B2-40D2-8A53-583692B147D6}" type="presParOf" srcId="{0F7AA59B-CFAA-476B-8646-6244902FF267}" destId="{059DF968-19C4-4C50-A571-9C0CF4A7B993}" srcOrd="0" destOrd="0" presId="urn:microsoft.com/office/officeart/2018/2/layout/IconVerticalSolidList"/>
    <dgm:cxn modelId="{49CCA104-670B-4F53-BB5E-12B57F918D31}" type="presParOf" srcId="{0F7AA59B-CFAA-476B-8646-6244902FF267}" destId="{7E97559D-9C0C-42C4-B1AB-1351F19F9D96}" srcOrd="1" destOrd="0" presId="urn:microsoft.com/office/officeart/2018/2/layout/IconVerticalSolidList"/>
    <dgm:cxn modelId="{63068B8E-277F-495E-8F9E-1D24A3BFA89E}" type="presParOf" srcId="{0F7AA59B-CFAA-476B-8646-6244902FF267}" destId="{F2A06ED1-F877-4082-8A1C-693FA8B551B8}" srcOrd="2" destOrd="0" presId="urn:microsoft.com/office/officeart/2018/2/layout/IconVerticalSolidList"/>
    <dgm:cxn modelId="{4B5BC136-72E8-4204-914E-B02D2E8B45EB}" type="presParOf" srcId="{0F7AA59B-CFAA-476B-8646-6244902FF267}" destId="{C2BE982C-EBBC-477A-9E5C-30E3B7E4A482}" srcOrd="3" destOrd="0" presId="urn:microsoft.com/office/officeart/2018/2/layout/IconVerticalSolidList"/>
    <dgm:cxn modelId="{B4A2006E-9E18-43F2-A895-8B23A176022E}" type="presParOf" srcId="{34AF18CE-A0F8-4DA6-ADC5-803F7A7C4D10}" destId="{E11AE9B3-D48C-4A8C-836D-ABA39F89E844}" srcOrd="3" destOrd="0" presId="urn:microsoft.com/office/officeart/2018/2/layout/IconVerticalSolidList"/>
    <dgm:cxn modelId="{2F04FA38-79D6-4604-949E-573A3D3A7EA0}" type="presParOf" srcId="{34AF18CE-A0F8-4DA6-ADC5-803F7A7C4D10}" destId="{9483848F-8E1D-4FBF-8D48-182391F6EC1E}" srcOrd="4" destOrd="0" presId="urn:microsoft.com/office/officeart/2018/2/layout/IconVerticalSolidList"/>
    <dgm:cxn modelId="{4C51B9C5-A373-471A-8484-7394D3312AD7}" type="presParOf" srcId="{9483848F-8E1D-4FBF-8D48-182391F6EC1E}" destId="{A4A2B950-7B34-45A5-8FE3-C57E2A5EB34A}" srcOrd="0" destOrd="0" presId="urn:microsoft.com/office/officeart/2018/2/layout/IconVerticalSolidList"/>
    <dgm:cxn modelId="{5A2760A6-6FE6-473F-87FF-B084C9C37C37}" type="presParOf" srcId="{9483848F-8E1D-4FBF-8D48-182391F6EC1E}" destId="{07D3492A-B52A-42AB-946D-9C1129F14001}" srcOrd="1" destOrd="0" presId="urn:microsoft.com/office/officeart/2018/2/layout/IconVerticalSolidList"/>
    <dgm:cxn modelId="{99CEAE6D-C5DD-4D6D-A80A-8FA5BCA29610}" type="presParOf" srcId="{9483848F-8E1D-4FBF-8D48-182391F6EC1E}" destId="{51A4FE10-C48B-4568-ADEA-77D53EC5B640}" srcOrd="2" destOrd="0" presId="urn:microsoft.com/office/officeart/2018/2/layout/IconVerticalSolidList"/>
    <dgm:cxn modelId="{6D99A938-F599-4CD5-9991-A3B40E42C146}" type="presParOf" srcId="{9483848F-8E1D-4FBF-8D48-182391F6EC1E}" destId="{59CD8467-A656-4973-AE77-AA8E688C2259}" srcOrd="3" destOrd="0" presId="urn:microsoft.com/office/officeart/2018/2/layout/IconVerticalSolidList"/>
    <dgm:cxn modelId="{E7B8F7DD-F090-4E3B-813F-E22304F6E18C}" type="presParOf" srcId="{34AF18CE-A0F8-4DA6-ADC5-803F7A7C4D10}" destId="{3B7C40AF-5096-4B46-89BA-73DAD21ADD9A}" srcOrd="5" destOrd="0" presId="urn:microsoft.com/office/officeart/2018/2/layout/IconVerticalSolidList"/>
    <dgm:cxn modelId="{6F15063A-2B05-4511-A27F-5122673D0284}" type="presParOf" srcId="{34AF18CE-A0F8-4DA6-ADC5-803F7A7C4D10}" destId="{335EF4A6-4386-47F9-864E-D8A785BB903A}" srcOrd="6" destOrd="0" presId="urn:microsoft.com/office/officeart/2018/2/layout/IconVerticalSolidList"/>
    <dgm:cxn modelId="{6245E71A-2F11-4EBC-85D8-818E855CF2E4}" type="presParOf" srcId="{335EF4A6-4386-47F9-864E-D8A785BB903A}" destId="{52CBD5E0-F61A-4BFB-AAC5-F02DDE1C2632}" srcOrd="0" destOrd="0" presId="urn:microsoft.com/office/officeart/2018/2/layout/IconVerticalSolidList"/>
    <dgm:cxn modelId="{AB97C51E-2191-4057-96A6-91D3BE184C71}" type="presParOf" srcId="{335EF4A6-4386-47F9-864E-D8A785BB903A}" destId="{B9E9EAA1-BC89-435F-89AA-7CCAB2D9F97B}" srcOrd="1" destOrd="0" presId="urn:microsoft.com/office/officeart/2018/2/layout/IconVerticalSolidList"/>
    <dgm:cxn modelId="{32B3912C-E81A-496B-BF06-597FCA926DF1}" type="presParOf" srcId="{335EF4A6-4386-47F9-864E-D8A785BB903A}" destId="{DE932F25-0D8B-4B17-A786-F02B00A06D73}" srcOrd="2" destOrd="0" presId="urn:microsoft.com/office/officeart/2018/2/layout/IconVerticalSolidList"/>
    <dgm:cxn modelId="{F46ADF6C-3F99-4307-82E7-B9E1E60CA48F}" type="presParOf" srcId="{335EF4A6-4386-47F9-864E-D8A785BB903A}" destId="{20B76346-55C9-4C43-95BF-24AAA705E10F}" srcOrd="3" destOrd="0" presId="urn:microsoft.com/office/officeart/2018/2/layout/IconVerticalSolidList"/>
    <dgm:cxn modelId="{C55A3D95-2D7F-48E1-921A-116E9BACA64B}" type="presParOf" srcId="{34AF18CE-A0F8-4DA6-ADC5-803F7A7C4D10}" destId="{DFEB4453-E473-4EB8-BF55-ED1E9B0FEE2C}" srcOrd="7" destOrd="0" presId="urn:microsoft.com/office/officeart/2018/2/layout/IconVerticalSolidList"/>
    <dgm:cxn modelId="{2A782DAB-04AF-435F-B020-B5FB50551BE9}" type="presParOf" srcId="{34AF18CE-A0F8-4DA6-ADC5-803F7A7C4D10}" destId="{753DBFDB-69FE-4A68-9DB7-55649E3668A9}" srcOrd="8" destOrd="0" presId="urn:microsoft.com/office/officeart/2018/2/layout/IconVerticalSolidList"/>
    <dgm:cxn modelId="{F330AE96-3AC6-44AE-BD47-97EBB58142AD}" type="presParOf" srcId="{753DBFDB-69FE-4A68-9DB7-55649E3668A9}" destId="{87CFF5B5-5646-45F3-A906-90CF17E6CBA1}" srcOrd="0" destOrd="0" presId="urn:microsoft.com/office/officeart/2018/2/layout/IconVerticalSolidList"/>
    <dgm:cxn modelId="{757E0519-1A2B-489F-9B9C-B7D82A3365F0}" type="presParOf" srcId="{753DBFDB-69FE-4A68-9DB7-55649E3668A9}" destId="{2ACFA307-A1A9-4B68-BEB2-CF7811374A3E}" srcOrd="1" destOrd="0" presId="urn:microsoft.com/office/officeart/2018/2/layout/IconVerticalSolidList"/>
    <dgm:cxn modelId="{216799C0-D8DD-4500-8ED6-6D9A28DBFC88}" type="presParOf" srcId="{753DBFDB-69FE-4A68-9DB7-55649E3668A9}" destId="{C908E5ED-2FA5-42A8-BCE7-AC39E7E3DFFA}" srcOrd="2" destOrd="0" presId="urn:microsoft.com/office/officeart/2018/2/layout/IconVerticalSolidList"/>
    <dgm:cxn modelId="{095F81D8-6DDF-4FC3-8B89-3022910F872F}" type="presParOf" srcId="{753DBFDB-69FE-4A68-9DB7-55649E3668A9}" destId="{57F9705A-DFF7-4A19-A854-3DFDBC8356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CA44A-5C11-40A0-84EE-63CF13C5601F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11C2CE-156C-47A6-BC9D-803A20D5087C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143AA-301D-4B6E-8C32-CC58A260E724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Introduzione al simplesso su reti</a:t>
          </a:r>
          <a:endParaRPr lang="en-US" sz="1900" kern="1200"/>
        </a:p>
      </dsp:txBody>
      <dsp:txXfrm>
        <a:off x="1131174" y="4597"/>
        <a:ext cx="5382429" cy="979371"/>
      </dsp:txXfrm>
    </dsp:sp>
    <dsp:sp modelId="{059DF968-19C4-4C50-A571-9C0CF4A7B993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7559D-9C0C-42C4-B1AB-1351F19F9D96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E982C-EBBC-477A-9E5C-30E3B7E4A482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Simplesso su reti per SPT</a:t>
          </a:r>
          <a:endParaRPr lang="en-US" sz="1900" kern="1200" dirty="0"/>
        </a:p>
      </dsp:txBody>
      <dsp:txXfrm>
        <a:off x="1131174" y="1228812"/>
        <a:ext cx="5382429" cy="979371"/>
      </dsp:txXfrm>
    </dsp:sp>
    <dsp:sp modelId="{A4A2B950-7B34-45A5-8FE3-C57E2A5EB34A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3492A-B52A-42AB-946D-9C1129F14001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D8467-A656-4973-AE77-AA8E688C2259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Implementazione</a:t>
          </a:r>
          <a:endParaRPr lang="en-US" sz="1900" kern="1200"/>
        </a:p>
      </dsp:txBody>
      <dsp:txXfrm>
        <a:off x="1131174" y="2453027"/>
        <a:ext cx="5382429" cy="979371"/>
      </dsp:txXfrm>
    </dsp:sp>
    <dsp:sp modelId="{52CBD5E0-F61A-4BFB-AAC5-F02DDE1C2632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E9EAA1-BC89-435F-89AA-7CCAB2D9F97B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76346-55C9-4C43-95BF-24AAA705E10F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Demo</a:t>
          </a:r>
        </a:p>
      </dsp:txBody>
      <dsp:txXfrm>
        <a:off x="1131174" y="3677241"/>
        <a:ext cx="5382429" cy="979371"/>
      </dsp:txXfrm>
    </dsp:sp>
    <dsp:sp modelId="{87CFF5B5-5646-45F3-A906-90CF17E6CBA1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FA307-A1A9-4B68-BEB2-CF7811374A3E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9705A-DFF7-4A19-A854-3DFDBC8356CA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Conclusioni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98BDB-0073-494E-A4CD-A327FFB559BE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A3C91-DD30-4222-979F-C6CF19861F7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55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A3C91-DD30-4222-979F-C6CF19861F79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32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C6E16A-0440-4CF5-935E-B4E86F052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EA37582-352E-4492-8093-B89C8DDEB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DF0B06-3AFA-472F-BD14-1EA09D3E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9E93-889F-4234-A2A3-0F394E9DFA2C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68C52E-5D5E-48AE-8C1B-ABFC7862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953E38-4E71-4AB7-ADED-6DB03F03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F623-20E6-4913-BF2D-6DFD2D3FF9C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576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28497-5B36-43CE-A639-BD52F798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9F46020-2FDC-4392-95E4-238E99D0C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9A96F6-1541-4BED-B36D-19E04455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9E93-889F-4234-A2A3-0F394E9DFA2C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FB8FCC-E946-4365-8A48-78157855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9516ED-4CF2-47C4-A0A6-066C3337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F623-20E6-4913-BF2D-6DFD2D3FF9C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1717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2EA3652-8954-4B06-9ED9-E79E3DA68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9456C07-78EA-415A-B561-0ABF8964A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B91772-0869-455E-A66A-D18B41FA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9E93-889F-4234-A2A3-0F394E9DFA2C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0FE5B1-479A-4F2D-B746-1EDF0417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A156EA-0B05-433E-8B48-60CF63BF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F623-20E6-4913-BF2D-6DFD2D3FF9C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639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545989-3B1D-4802-9201-E737B73F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B07703-28DB-498E-B5E8-DEDD1B9D8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092926-FA86-4891-99F2-FAFE935B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9E93-889F-4234-A2A3-0F394E9DFA2C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A8E6D2-E289-4BBC-ADE6-D3029988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E7CE31-603F-4706-919A-C675EDCD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F623-20E6-4913-BF2D-6DFD2D3FF9C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994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C32761-D472-4DA7-A7CF-A7E8DDBF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B3C78A-BCA1-498F-B2C8-3BF6FC833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B18032-DBA1-4829-951F-7B6D0D9A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9E93-889F-4234-A2A3-0F394E9DFA2C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616EF8-B98E-4AD6-B9EB-65D6ECBF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38F14F-A521-449B-9E75-EC8EBE56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F623-20E6-4913-BF2D-6DFD2D3FF9C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160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A7F3C1-DF4D-4C47-A0C5-2C7783D9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3107C7-837A-4BDA-8446-7CF5514BA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808A71F-FFF3-43D1-B27C-1B0400A71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EEEB31D-081B-461E-9A3C-BC5D0FF7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9E93-889F-4234-A2A3-0F394E9DFA2C}" type="datetime1">
              <a:rPr lang="en-US" smtClean="0"/>
              <a:t>7/31/2019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BB3D101-43E3-43B4-9530-0C9CCEA5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A5EBED-CC59-45DA-B001-2D483F56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F623-20E6-4913-BF2D-6DFD2D3FF9C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0161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F52F57-6E85-47CE-8EF0-50F19E670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5C2DDC-6379-4474-925F-93268B9F0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DFF5315-B1B4-4140-A8A2-8488AB92A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86429D4-2D31-4B06-BA2B-A27034A67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C10CDA8-75C6-4DF9-B705-8CB21FF7D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966074B-90B3-4FAC-B9B3-B3BADC5B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9E93-889F-4234-A2A3-0F394E9DFA2C}" type="datetime1">
              <a:rPr lang="en-US" smtClean="0"/>
              <a:t>7/31/2019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042E62C-24A1-4FEF-AEDB-56C9D9DE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FD751FA-0D17-469E-B2FA-0FF8916A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F623-20E6-4913-BF2D-6DFD2D3FF9C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890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A7111B-2C12-4115-9A11-644BFF75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44941A2-0AE6-4B6F-9682-FCB911E5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9E93-889F-4234-A2A3-0F394E9DFA2C}" type="datetime1">
              <a:rPr lang="en-US" smtClean="0"/>
              <a:t>7/31/2019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DE4096-2540-46AD-A920-9BAA86CF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21D6071-12BC-4F41-9771-18C4C6FD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F623-20E6-4913-BF2D-6DFD2D3FF9C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6592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5248A64-032D-4352-866B-74E68643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9E93-889F-4234-A2A3-0F394E9DFA2C}" type="datetime1">
              <a:rPr lang="en-US" smtClean="0"/>
              <a:t>7/31/2019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017BC15-0783-48D3-8E6B-EFF01409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D3C899-AAAA-496D-84EC-CF730CD0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F623-20E6-4913-BF2D-6DFD2D3FF9C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1228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F3621E-AF68-47EB-B037-3E3678B5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476F75-0276-4E28-A90A-1792E9C21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CACDBA-51E4-4731-89CA-1274D28B3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265A228-6CF7-4552-B7A4-F0475280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9E93-889F-4234-A2A3-0F394E9DFA2C}" type="datetime1">
              <a:rPr lang="en-US" smtClean="0"/>
              <a:t>7/31/2019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BE0C5A-BC98-4C1F-947E-832A8C97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BD6FE1-DE5D-4A27-9E80-65E7E147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F623-20E6-4913-BF2D-6DFD2D3FF9C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5443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36A931-7479-4D38-B323-62EAC4A9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B8C3DC5-0113-4AB1-A18C-759094E43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817246-87ED-48F7-8DFE-4A173BB6D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40776C-45C9-450D-93C4-18D916D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9E93-889F-4234-A2A3-0F394E9DFA2C}" type="datetime1">
              <a:rPr lang="en-US" smtClean="0"/>
              <a:t>7/31/2019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A50EB7-7135-4D21-BDD6-CEC3F112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59C6B58-1F41-4E63-B645-C834E23E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F623-20E6-4913-BF2D-6DFD2D3FF9C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8060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AAA7D17-6C49-4A6B-9694-54CAF782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8047DF-4CFA-4D5A-8029-16CCEAF31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E9BE51-6764-497E-9F6B-F17EB56BC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09E93-889F-4234-A2A3-0F394E9DFA2C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53840D-E95C-4778-A35F-C46DE6B2E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4C21E3-50BA-4983-B29C-925A8FC8B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7F623-20E6-4913-BF2D-6DFD2D3FF9C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 err="1"/>
              <a:t>Simplesso</a:t>
            </a:r>
            <a:r>
              <a:rPr lang="en-US" sz="5800" dirty="0"/>
              <a:t> </a:t>
            </a:r>
            <a:r>
              <a:rPr lang="en-US" sz="5800" dirty="0" err="1"/>
              <a:t>su</a:t>
            </a:r>
            <a:r>
              <a:rPr lang="en-US" sz="5800" dirty="0"/>
              <a:t> </a:t>
            </a:r>
            <a:r>
              <a:rPr lang="en-US" sz="5800" dirty="0" err="1"/>
              <a:t>Reti</a:t>
            </a:r>
            <a:r>
              <a:rPr lang="en-US" sz="5800" dirty="0"/>
              <a:t> per </a:t>
            </a:r>
            <a:r>
              <a:rPr lang="en-US" sz="5800" dirty="0" err="1"/>
              <a:t>il</a:t>
            </a:r>
            <a:r>
              <a:rPr lang="en-US" sz="5800" dirty="0"/>
              <a:t> </a:t>
            </a:r>
            <a:r>
              <a:rPr lang="en-US" sz="5800" dirty="0" err="1"/>
              <a:t>Problema</a:t>
            </a:r>
            <a:r>
              <a:rPr lang="en-US" sz="5800" dirty="0"/>
              <a:t> </a:t>
            </a:r>
            <a:r>
              <a:rPr lang="en-US" sz="5800" dirty="0" err="1"/>
              <a:t>dei</a:t>
            </a:r>
            <a:r>
              <a:rPr lang="en-US" sz="5800" dirty="0"/>
              <a:t> </a:t>
            </a:r>
            <a:r>
              <a:rPr lang="en-US" sz="5800" dirty="0" err="1"/>
              <a:t>Cammini</a:t>
            </a:r>
            <a:r>
              <a:rPr lang="en-US" sz="5800" dirty="0"/>
              <a:t> </a:t>
            </a:r>
            <a:r>
              <a:rPr lang="en-US" sz="5800" dirty="0" err="1"/>
              <a:t>Minimi</a:t>
            </a:r>
            <a:endParaRPr lang="en-US" sz="5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Francesco Odierna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F7F623-20E6-4913-BF2D-6DFD2D3FF9C4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86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011" y="643467"/>
            <a:ext cx="3962400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Schema </a:t>
            </a:r>
            <a:r>
              <a:rPr lang="en-US" sz="2800" b="1" dirty="0" err="1">
                <a:solidFill>
                  <a:schemeClr val="bg1"/>
                </a:solidFill>
              </a:rPr>
              <a:t>dell’algoritmo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2638044"/>
            <a:ext cx="3962399" cy="3718306"/>
          </a:xfrm>
        </p:spPr>
        <p:txBody>
          <a:bodyPr>
            <a:normAutofit lnSpcReduction="10000"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Parte</a:t>
            </a:r>
            <a:r>
              <a:rPr lang="en-US" sz="2000" dirty="0">
                <a:solidFill>
                  <a:schemeClr val="bg1"/>
                </a:solidFill>
              </a:rPr>
              <a:t> da una </a:t>
            </a:r>
            <a:r>
              <a:rPr lang="en-US" sz="2000" dirty="0" err="1">
                <a:solidFill>
                  <a:schemeClr val="bg1"/>
                </a:solidFill>
              </a:rPr>
              <a:t>struttura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ammissibile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Ad </a:t>
            </a:r>
            <a:r>
              <a:rPr lang="en-US" sz="2000" dirty="0" err="1">
                <a:solidFill>
                  <a:schemeClr val="bg1"/>
                </a:solidFill>
              </a:rPr>
              <a:t>ogni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iterazione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muove</a:t>
            </a:r>
            <a:r>
              <a:rPr lang="en-US" sz="2000" dirty="0">
                <a:solidFill>
                  <a:schemeClr val="bg1"/>
                </a:solidFill>
              </a:rPr>
              <a:t> da una </a:t>
            </a:r>
            <a:r>
              <a:rPr lang="en-US" sz="2000" dirty="0" err="1">
                <a:solidFill>
                  <a:schemeClr val="bg1"/>
                </a:solidFill>
              </a:rPr>
              <a:t>struttura</a:t>
            </a:r>
            <a:r>
              <a:rPr lang="en-US" sz="2000" dirty="0">
                <a:solidFill>
                  <a:schemeClr val="bg1"/>
                </a:solidFill>
              </a:rPr>
              <a:t> ad </a:t>
            </a:r>
            <a:r>
              <a:rPr lang="en-US" sz="2000" dirty="0" err="1">
                <a:solidFill>
                  <a:schemeClr val="bg1"/>
                </a:solidFill>
              </a:rPr>
              <a:t>un’altra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Seleziona</a:t>
            </a:r>
            <a:r>
              <a:rPr lang="en-US" sz="2000" dirty="0">
                <a:solidFill>
                  <a:schemeClr val="bg1"/>
                </a:solidFill>
              </a:rPr>
              <a:t> un </a:t>
            </a:r>
            <a:r>
              <a:rPr lang="en-US" sz="2000" dirty="0" err="1">
                <a:solidFill>
                  <a:schemeClr val="bg1"/>
                </a:solidFill>
              </a:rPr>
              <a:t>arco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entrante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E un </a:t>
            </a:r>
            <a:r>
              <a:rPr lang="en-US" sz="2000" dirty="0" err="1">
                <a:solidFill>
                  <a:schemeClr val="bg1"/>
                </a:solidFill>
              </a:rPr>
              <a:t>arco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uscente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Fino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quando</a:t>
            </a:r>
            <a:r>
              <a:rPr lang="en-US" sz="2000" dirty="0">
                <a:solidFill>
                  <a:schemeClr val="bg1"/>
                </a:solidFill>
              </a:rPr>
              <a:t> la </a:t>
            </a:r>
            <a:r>
              <a:rPr lang="en-US" sz="2000" dirty="0" err="1">
                <a:solidFill>
                  <a:schemeClr val="bg1"/>
                </a:solidFill>
              </a:rPr>
              <a:t>struttura</a:t>
            </a:r>
            <a:r>
              <a:rPr lang="en-US" sz="2000" dirty="0">
                <a:solidFill>
                  <a:schemeClr val="bg1"/>
                </a:solidFill>
              </a:rPr>
              <a:t> non </a:t>
            </a:r>
            <a:r>
              <a:rPr lang="en-US" sz="2000" dirty="0" err="1">
                <a:solidFill>
                  <a:schemeClr val="bg1"/>
                </a:solidFill>
              </a:rPr>
              <a:t>diventa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ottima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2000" i="1" dirty="0">
                <a:solidFill>
                  <a:schemeClr val="bg1"/>
                </a:solidFill>
              </a:rPr>
              <a:t>La gestione della struttura deve essere efficiente!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7" t="35096" r="13172" b="43630"/>
          <a:stretch/>
        </p:blipFill>
        <p:spPr bwMode="auto">
          <a:xfrm>
            <a:off x="5297763" y="2284757"/>
            <a:ext cx="6250769" cy="212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F7F623-20E6-4913-BF2D-6DFD2D3FF9C4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8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28" y="643467"/>
            <a:ext cx="3842851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Gestione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della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struttura</a:t>
            </a:r>
            <a:br>
              <a:rPr lang="en-US" sz="2800" b="1" i="1" dirty="0">
                <a:solidFill>
                  <a:schemeClr val="bg1"/>
                </a:solidFill>
              </a:rPr>
            </a:b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404028" y="2638044"/>
            <a:ext cx="3842852" cy="371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 err="1">
                <a:solidFill>
                  <a:schemeClr val="bg1"/>
                </a:solidFill>
              </a:rPr>
              <a:t>Memorizziamo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tre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indici</a:t>
            </a:r>
            <a:r>
              <a:rPr lang="en-US" sz="1300" dirty="0">
                <a:solidFill>
                  <a:schemeClr val="bg1"/>
                </a:solidFill>
              </a:rPr>
              <a:t>:</a:t>
            </a:r>
          </a:p>
          <a:p>
            <a:r>
              <a:rPr lang="en-US" sz="1300" b="1" dirty="0" err="1">
                <a:solidFill>
                  <a:schemeClr val="bg1"/>
                </a:solidFill>
              </a:rPr>
              <a:t>Predecessore</a:t>
            </a:r>
            <a:endParaRPr lang="en-US" sz="1300" b="1" dirty="0">
              <a:solidFill>
                <a:schemeClr val="bg1"/>
              </a:solidFill>
            </a:endParaRPr>
          </a:p>
          <a:p>
            <a:pPr lvl="1"/>
            <a:r>
              <a:rPr lang="en-US" sz="1300" dirty="0" err="1">
                <a:solidFill>
                  <a:schemeClr val="bg1"/>
                </a:solidFill>
              </a:rPr>
              <a:t>Ogni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nodo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b="1" i="1" dirty="0" err="1">
                <a:solidFill>
                  <a:schemeClr val="bg1"/>
                </a:solidFill>
              </a:rPr>
              <a:t>i</a:t>
            </a:r>
            <a:r>
              <a:rPr lang="en-US" sz="1300" dirty="0">
                <a:solidFill>
                  <a:schemeClr val="bg1"/>
                </a:solidFill>
              </a:rPr>
              <a:t> ha un </a:t>
            </a:r>
            <a:r>
              <a:rPr lang="en-US" sz="1300" dirty="0" err="1">
                <a:solidFill>
                  <a:schemeClr val="bg1"/>
                </a:solidFill>
              </a:rPr>
              <a:t>cammino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unico</a:t>
            </a:r>
            <a:r>
              <a:rPr lang="en-US" sz="1300" dirty="0">
                <a:solidFill>
                  <a:schemeClr val="bg1"/>
                </a:solidFill>
              </a:rPr>
              <a:t> verso la </a:t>
            </a:r>
            <a:r>
              <a:rPr lang="en-US" sz="1300" dirty="0" err="1">
                <a:solidFill>
                  <a:schemeClr val="bg1"/>
                </a:solidFill>
              </a:rPr>
              <a:t>radice</a:t>
            </a:r>
            <a:endParaRPr lang="en-US" sz="1300" dirty="0">
              <a:solidFill>
                <a:schemeClr val="bg1"/>
              </a:solidFill>
            </a:endParaRPr>
          </a:p>
          <a:p>
            <a:pPr lvl="1"/>
            <a:r>
              <a:rPr lang="en-US" sz="1300" b="1" i="1" dirty="0" err="1">
                <a:solidFill>
                  <a:schemeClr val="bg1"/>
                </a:solidFill>
              </a:rPr>
              <a:t>pred</a:t>
            </a:r>
            <a:r>
              <a:rPr lang="en-US" sz="1300" b="1" i="1" dirty="0">
                <a:solidFill>
                  <a:schemeClr val="bg1"/>
                </a:solidFill>
              </a:rPr>
              <a:t>(</a:t>
            </a:r>
            <a:r>
              <a:rPr lang="en-US" sz="1300" b="1" i="1" dirty="0" err="1">
                <a:solidFill>
                  <a:schemeClr val="bg1"/>
                </a:solidFill>
              </a:rPr>
              <a:t>i</a:t>
            </a:r>
            <a:r>
              <a:rPr lang="en-US" sz="1300" b="1" i="1" dirty="0">
                <a:solidFill>
                  <a:schemeClr val="bg1"/>
                </a:solidFill>
              </a:rPr>
              <a:t>)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memorizza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il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predecessore</a:t>
            </a:r>
            <a:r>
              <a:rPr lang="en-US" sz="1300" dirty="0">
                <a:solidFill>
                  <a:schemeClr val="bg1"/>
                </a:solidFill>
              </a:rPr>
              <a:t> di </a:t>
            </a:r>
            <a:r>
              <a:rPr lang="en-US" sz="1300" b="1" i="1" dirty="0" err="1">
                <a:solidFill>
                  <a:schemeClr val="bg1"/>
                </a:solidFill>
              </a:rPr>
              <a:t>i</a:t>
            </a:r>
            <a:r>
              <a:rPr lang="en-US" sz="1300" i="1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lungo</a:t>
            </a:r>
            <a:r>
              <a:rPr lang="en-US" sz="1300" dirty="0">
                <a:solidFill>
                  <a:schemeClr val="bg1"/>
                </a:solidFill>
              </a:rPr>
              <a:t> tale </a:t>
            </a:r>
            <a:r>
              <a:rPr lang="en-US" sz="1300" dirty="0" err="1">
                <a:solidFill>
                  <a:schemeClr val="bg1"/>
                </a:solidFill>
              </a:rPr>
              <a:t>cammino</a:t>
            </a:r>
            <a:endParaRPr lang="en-US" sz="1300" i="1" dirty="0">
              <a:solidFill>
                <a:schemeClr val="bg1"/>
              </a:solidFill>
            </a:endParaRPr>
          </a:p>
          <a:p>
            <a:r>
              <a:rPr lang="en-US" sz="1300" b="1" dirty="0" err="1">
                <a:solidFill>
                  <a:schemeClr val="bg1"/>
                </a:solidFill>
              </a:rPr>
              <a:t>Profondità</a:t>
            </a:r>
            <a:endParaRPr lang="en-US" sz="1300" b="1" dirty="0">
              <a:solidFill>
                <a:schemeClr val="bg1"/>
              </a:solidFill>
            </a:endParaRPr>
          </a:p>
          <a:p>
            <a:pPr lvl="1"/>
            <a:r>
              <a:rPr lang="en-US" sz="1300" b="1" i="1" dirty="0">
                <a:solidFill>
                  <a:schemeClr val="bg1"/>
                </a:solidFill>
              </a:rPr>
              <a:t>depth(</a:t>
            </a:r>
            <a:r>
              <a:rPr lang="en-US" sz="1300" b="1" i="1" dirty="0" err="1">
                <a:solidFill>
                  <a:schemeClr val="bg1"/>
                </a:solidFill>
              </a:rPr>
              <a:t>i</a:t>
            </a:r>
            <a:r>
              <a:rPr lang="en-US" sz="1300" b="1" i="1" dirty="0">
                <a:solidFill>
                  <a:schemeClr val="bg1"/>
                </a:solidFill>
              </a:rPr>
              <a:t>)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memorizza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il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numero</a:t>
            </a:r>
            <a:r>
              <a:rPr lang="en-US" sz="1300" dirty="0">
                <a:solidFill>
                  <a:schemeClr val="bg1"/>
                </a:solidFill>
              </a:rPr>
              <a:t> di </a:t>
            </a:r>
            <a:r>
              <a:rPr lang="en-US" sz="1300" dirty="0" err="1">
                <a:solidFill>
                  <a:schemeClr val="bg1"/>
                </a:solidFill>
              </a:rPr>
              <a:t>archi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sul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cammino</a:t>
            </a:r>
            <a:r>
              <a:rPr lang="en-US" sz="1300" dirty="0">
                <a:solidFill>
                  <a:schemeClr val="bg1"/>
                </a:solidFill>
              </a:rPr>
              <a:t> da </a:t>
            </a:r>
            <a:r>
              <a:rPr lang="en-US" sz="1300" b="1" i="1" dirty="0" err="1">
                <a:solidFill>
                  <a:schemeClr val="bg1"/>
                </a:solidFill>
              </a:rPr>
              <a:t>i</a:t>
            </a:r>
            <a:r>
              <a:rPr lang="en-US" sz="1300" i="1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alla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radice</a:t>
            </a:r>
            <a:endParaRPr lang="en-US" sz="1300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Thread: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sz="1300" b="1" i="1" dirty="0">
                <a:solidFill>
                  <a:schemeClr val="bg1"/>
                </a:solidFill>
              </a:rPr>
              <a:t>thread(</a:t>
            </a:r>
            <a:r>
              <a:rPr lang="en-US" sz="1300" b="1" i="1" dirty="0" err="1">
                <a:solidFill>
                  <a:schemeClr val="bg1"/>
                </a:solidFill>
              </a:rPr>
              <a:t>i</a:t>
            </a:r>
            <a:r>
              <a:rPr lang="en-US" sz="1300" b="1" i="1" dirty="0">
                <a:solidFill>
                  <a:schemeClr val="bg1"/>
                </a:solidFill>
              </a:rPr>
              <a:t>)</a:t>
            </a:r>
            <a:r>
              <a:rPr lang="en-US" sz="1300" i="1" dirty="0">
                <a:solidFill>
                  <a:schemeClr val="bg1"/>
                </a:solidFill>
              </a:rPr>
              <a:t> </a:t>
            </a:r>
            <a:r>
              <a:rPr lang="en-US" sz="1300" dirty="0">
                <a:solidFill>
                  <a:schemeClr val="bg1"/>
                </a:solidFill>
              </a:rPr>
              <a:t>è </a:t>
            </a:r>
            <a:r>
              <a:rPr lang="en-US" sz="1300" dirty="0" err="1">
                <a:solidFill>
                  <a:schemeClr val="bg1"/>
                </a:solidFill>
              </a:rPr>
              <a:t>il</a:t>
            </a:r>
            <a:r>
              <a:rPr lang="en-US" sz="1300" dirty="0">
                <a:solidFill>
                  <a:schemeClr val="bg1"/>
                </a:solidFill>
              </a:rPr>
              <a:t> primo </a:t>
            </a:r>
            <a:r>
              <a:rPr lang="en-US" sz="1300" dirty="0" err="1">
                <a:solidFill>
                  <a:schemeClr val="bg1"/>
                </a:solidFill>
              </a:rPr>
              <a:t>nodo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incontrato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dopo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b="1" i="1" dirty="0" err="1">
                <a:solidFill>
                  <a:schemeClr val="bg1"/>
                </a:solidFill>
              </a:rPr>
              <a:t>i</a:t>
            </a:r>
            <a:r>
              <a:rPr lang="en-US" sz="1300" i="1" dirty="0">
                <a:solidFill>
                  <a:schemeClr val="bg1"/>
                </a:solidFill>
              </a:rPr>
              <a:t> </a:t>
            </a:r>
            <a:r>
              <a:rPr lang="en-US" sz="1300" dirty="0">
                <a:solidFill>
                  <a:schemeClr val="bg1"/>
                </a:solidFill>
              </a:rPr>
              <a:t>in una </a:t>
            </a:r>
            <a:r>
              <a:rPr lang="en-US" sz="1300" dirty="0" err="1">
                <a:solidFill>
                  <a:schemeClr val="bg1"/>
                </a:solidFill>
              </a:rPr>
              <a:t>ricerca</a:t>
            </a:r>
            <a:r>
              <a:rPr lang="en-US" sz="1300" dirty="0">
                <a:solidFill>
                  <a:schemeClr val="bg1"/>
                </a:solidFill>
              </a:rPr>
              <a:t> DFS</a:t>
            </a:r>
            <a:endParaRPr lang="it-IT" sz="1300" dirty="0">
              <a:solidFill>
                <a:schemeClr val="bg1"/>
              </a:solidFill>
            </a:endParaRPr>
          </a:p>
          <a:p>
            <a:pPr lvl="1"/>
            <a:r>
              <a:rPr lang="it-IT" sz="1300" dirty="0">
                <a:solidFill>
                  <a:schemeClr val="bg1"/>
                </a:solidFill>
              </a:rPr>
              <a:t>Permette di visitare i discendenti di un nodo in maniera efficiente</a:t>
            </a: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31065" t="24590" r="18807" b="31436"/>
          <a:stretch>
            <a:fillRect/>
          </a:stretch>
        </p:blipFill>
        <p:spPr bwMode="auto">
          <a:xfrm>
            <a:off x="5297763" y="1806363"/>
            <a:ext cx="6250769" cy="3084407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F7F623-20E6-4913-BF2D-6DFD2D3FF9C4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83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B45158-B610-416A-9F6F-0BE83179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Simplesso su reti per SPT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F8C71D2-4BC7-4CF2-A983-276EB63F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F7F623-20E6-4913-BF2D-6DFD2D3FF9C4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22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6FCBA1-D199-4479-8652-E662ADC7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it-IT" sz="4000" dirty="0"/>
              <a:t>Problema dei Cammini Minimi - SPT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ECC1C5-CE7B-4942-9F3A-5699E7BB7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it-IT" sz="2000" b="1" dirty="0"/>
              <a:t>Problema: </a:t>
            </a:r>
            <a:r>
              <a:rPr lang="it-IT" sz="2000" dirty="0"/>
              <a:t>determinare il cammino minimo da un nodo </a:t>
            </a:r>
            <a:r>
              <a:rPr lang="it-IT" sz="2000" b="1" i="1" dirty="0"/>
              <a:t>s</a:t>
            </a:r>
            <a:r>
              <a:rPr lang="it-IT" sz="2000" i="1" dirty="0"/>
              <a:t> </a:t>
            </a:r>
            <a:r>
              <a:rPr lang="it-IT" sz="2000" dirty="0"/>
              <a:t>a tutti gli altri nodi della rete</a:t>
            </a:r>
          </a:p>
          <a:p>
            <a:r>
              <a:rPr lang="it-IT" sz="2000" dirty="0"/>
              <a:t>Equivale a inviare una unità di flusso dal nodo sorgente a tutti gli altri nodi attraverso un cammino di costo minimo</a:t>
            </a:r>
          </a:p>
          <a:p>
            <a:r>
              <a:rPr lang="it-IT" sz="2000" dirty="0"/>
              <a:t>Se la rete contiene cicli di costo negativo il problema è illimitato</a:t>
            </a:r>
          </a:p>
          <a:p>
            <a:pPr lvl="1"/>
            <a:r>
              <a:rPr lang="it-IT" sz="2000" dirty="0"/>
              <a:t>È possibile inviare una quantità infinita di flusso su tale ciclo senza violare i vincoli, in quanto l’arco non ha </a:t>
            </a:r>
            <a:r>
              <a:rPr lang="it-IT" sz="2000" dirty="0" err="1"/>
              <a:t>upperbound</a:t>
            </a:r>
            <a:endParaRPr lang="it-IT" sz="2000" dirty="0"/>
          </a:p>
          <a:p>
            <a:r>
              <a:rPr lang="it-IT" sz="2000" dirty="0"/>
              <a:t>Se la rete non contiene cicli di costo negativo, l’algoritmo termina determinando l’albero dei cammini minimi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933F77-B6C4-4E37-A5E5-D173348C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 fontScale="55000" lnSpcReduction="20000"/>
          </a:bodyPr>
          <a:lstStyle/>
          <a:p>
            <a:pPr algn="ctr">
              <a:spcAft>
                <a:spcPts val="600"/>
              </a:spcAft>
            </a:pPr>
            <a:fld id="{B8F7F623-20E6-4913-BF2D-6DFD2D3FF9C4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13</a:t>
            </a:fld>
            <a:endParaRPr lang="en-US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140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0A5DB51-6199-47F7-9974-F46A788C5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8337941" cy="1623312"/>
          </a:xfrm>
        </p:spPr>
        <p:txBody>
          <a:bodyPr anchor="b">
            <a:normAutofit/>
          </a:bodyPr>
          <a:lstStyle/>
          <a:p>
            <a:r>
              <a:rPr lang="it-IT" sz="4000" dirty="0"/>
              <a:t>Caratteristiche dell’albero dei cammini minimi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783739-1D4D-4D6A-9395-5A0651B14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9"/>
            <a:ext cx="9013052" cy="3258976"/>
          </a:xfrm>
        </p:spPr>
        <p:txBody>
          <a:bodyPr>
            <a:normAutofit/>
          </a:bodyPr>
          <a:lstStyle/>
          <a:p>
            <a:r>
              <a:rPr lang="it-IT" sz="2000" dirty="0"/>
              <a:t>Il nodo sorgente è unico, tutti gli altri nodi sono di domanda</a:t>
            </a:r>
          </a:p>
          <a:p>
            <a:pPr lvl="1"/>
            <a:r>
              <a:rPr lang="it-IT" sz="1600" dirty="0"/>
              <a:t>La richiesta di flusso è unitaria</a:t>
            </a:r>
          </a:p>
          <a:p>
            <a:r>
              <a:rPr lang="it-IT" sz="2000" dirty="0"/>
              <a:t>Ogni cammino da </a:t>
            </a:r>
            <a:r>
              <a:rPr lang="it-IT" sz="2000" b="1" i="1" dirty="0"/>
              <a:t>s</a:t>
            </a:r>
            <a:r>
              <a:rPr lang="it-IT" sz="2000" i="1" dirty="0"/>
              <a:t> </a:t>
            </a:r>
            <a:r>
              <a:rPr lang="it-IT" sz="2000" dirty="0"/>
              <a:t>a tutti gli altri nodi è diretto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it-IT" sz="2000" dirty="0"/>
              <a:t>L’albero dei cammini minimi deve essere diretto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it-IT" sz="2000" dirty="0"/>
              <a:t>Ogni nodo ha un arco entrante, ma può averne più uscenti</a:t>
            </a:r>
          </a:p>
          <a:p>
            <a:r>
              <a:rPr lang="it-IT" sz="2000" dirty="0"/>
              <a:t>Ogni albero dei cammini minimi è non degenere</a:t>
            </a:r>
          </a:p>
          <a:p>
            <a:pPr lvl="1"/>
            <a:r>
              <a:rPr lang="it-IT" sz="2000" dirty="0"/>
              <a:t>L’algoritmo non effettuerà mai pivot degeneri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777655-FF7B-478A-A942-412B2AC0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 fontScale="55000" lnSpcReduction="20000"/>
          </a:bodyPr>
          <a:lstStyle/>
          <a:p>
            <a:pPr algn="ctr">
              <a:spcAft>
                <a:spcPts val="600"/>
              </a:spcAft>
            </a:pPr>
            <a:fld id="{B8F7F623-20E6-4913-BF2D-6DFD2D3FF9C4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14</a:t>
            </a:fld>
            <a:endParaRPr lang="en-US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895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Test di </a:t>
            </a:r>
            <a:r>
              <a:rPr lang="en-US" sz="4000" dirty="0" err="1"/>
              <a:t>ottimalità</a:t>
            </a:r>
            <a:endParaRPr lang="en-US" sz="4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Per </a:t>
                </a:r>
                <a:r>
                  <a:rPr lang="en-US" sz="2000" dirty="0" err="1"/>
                  <a:t>controllare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l’ottimalità</a:t>
                </a:r>
                <a:r>
                  <a:rPr lang="en-US" sz="2000" dirty="0"/>
                  <a:t> di un </a:t>
                </a:r>
                <a:r>
                  <a:rPr lang="en-US" sz="2000" dirty="0" err="1"/>
                  <a:t>albero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verifichiamo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0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t-IT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it-IT" sz="2000" b="0" i="1">
                          <a:latin typeface="Cambria Math" panose="02040503050406030204" pitchFamily="18" charset="0"/>
                        </a:rPr>
                        <m:t>≥0 ∀</m:t>
                      </m:r>
                      <m:d>
                        <m:dPr>
                          <m:ctrlPr>
                            <a:rPr lang="it-IT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it-IT" sz="2000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Se la </a:t>
                </a:r>
                <a:r>
                  <a:rPr lang="en-US" sz="2000" dirty="0" err="1"/>
                  <a:t>struttura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soddisfa</a:t>
                </a:r>
                <a:r>
                  <a:rPr lang="en-US" sz="2000" dirty="0"/>
                  <a:t> le </a:t>
                </a:r>
                <a:r>
                  <a:rPr lang="en-US" sz="2000" dirty="0" err="1"/>
                  <a:t>condizioni</a:t>
                </a:r>
                <a:r>
                  <a:rPr lang="en-US" sz="2000" dirty="0"/>
                  <a:t> di </a:t>
                </a:r>
                <a:r>
                  <a:rPr lang="en-US" sz="2000" dirty="0" err="1"/>
                  <a:t>ottimalità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l’algoritmo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termina</a:t>
                </a:r>
                <a:endParaRPr lang="en-US" sz="2000" dirty="0">
                  <a:sym typeface="Wingdings" panose="05000000000000000000" pitchFamily="2" charset="2"/>
                </a:endParaRPr>
              </a:p>
              <a:p>
                <a:r>
                  <a:rPr lang="en-US" sz="2000" dirty="0" err="1">
                    <a:sym typeface="Wingdings" panose="05000000000000000000" pitchFamily="2" charset="2"/>
                  </a:rPr>
                  <a:t>Altrimenti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ym typeface="Wingdings" panose="05000000000000000000" pitchFamily="2" charset="2"/>
                  </a:rPr>
                  <a:t>inserisce</a:t>
                </a:r>
                <a:r>
                  <a:rPr lang="en-US" sz="2000" dirty="0">
                    <a:sym typeface="Wingdings" panose="05000000000000000000" pitchFamily="2" charset="2"/>
                  </a:rPr>
                  <a:t> in base un </a:t>
                </a:r>
                <a:r>
                  <a:rPr lang="en-US" sz="2000" dirty="0" err="1">
                    <a:sym typeface="Wingdings" panose="05000000000000000000" pitchFamily="2" charset="2"/>
                  </a:rPr>
                  <a:t>arco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ym typeface="Wingdings" panose="05000000000000000000" pitchFamily="2" charset="2"/>
                  </a:rPr>
                  <a:t>che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ym typeface="Wingdings" panose="05000000000000000000" pitchFamily="2" charset="2"/>
                  </a:rPr>
                  <a:t>vìola</a:t>
                </a:r>
                <a:r>
                  <a:rPr lang="en-US" sz="2000" dirty="0">
                    <a:sym typeface="Wingdings" panose="05000000000000000000" pitchFamily="2" charset="2"/>
                  </a:rPr>
                  <a:t> le </a:t>
                </a:r>
                <a:r>
                  <a:rPr lang="en-US" sz="2000" dirty="0" err="1">
                    <a:sym typeface="Wingdings" panose="05000000000000000000" pitchFamily="2" charset="2"/>
                  </a:rPr>
                  <a:t>condizioni</a:t>
                </a:r>
                <a:r>
                  <a:rPr lang="en-US" sz="2000" dirty="0">
                    <a:sym typeface="Wingdings" panose="05000000000000000000" pitchFamily="2" charset="2"/>
                  </a:rPr>
                  <a:t> di </a:t>
                </a:r>
                <a:r>
                  <a:rPr lang="en-US" sz="2000" dirty="0" err="1">
                    <a:sym typeface="Wingdings" panose="05000000000000000000" pitchFamily="2" charset="2"/>
                  </a:rPr>
                  <a:t>ottimalità</a:t>
                </a:r>
                <a:endParaRPr lang="en-US" sz="2000" dirty="0">
                  <a:sym typeface="Wingdings" panose="05000000000000000000" pitchFamily="2" charset="2"/>
                </a:endParaRPr>
              </a:p>
              <a:p>
                <a:endParaRPr lang="en-US" sz="2000" dirty="0">
                  <a:sym typeface="Wingdings" panose="05000000000000000000" pitchFamily="2" charset="2"/>
                </a:endParaRPr>
              </a:p>
              <a:p>
                <a:endParaRPr lang="en-US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1800" i="1" dirty="0">
                    <a:cs typeface="Arial" panose="020B0604020202020204" pitchFamily="34" charset="0"/>
                    <a:sym typeface="Wingdings" panose="05000000000000000000" pitchFamily="2" charset="2"/>
                  </a:rPr>
                  <a:t>Nota:</a:t>
                </a:r>
                <a:br>
                  <a:rPr lang="en-US" sz="2000" i="1" dirty="0">
                    <a:sym typeface="Wingdings" panose="05000000000000000000" pitchFamily="2" charset="2"/>
                  </a:rPr>
                </a:br>
                <a:r>
                  <a:rPr lang="en-US" sz="1400" i="1" dirty="0">
                    <a:sym typeface="Wingdings" panose="05000000000000000000" pitchFamily="2" charset="2"/>
                  </a:rPr>
                  <a:t>Nel </a:t>
                </a:r>
                <a:r>
                  <a:rPr lang="en-US" sz="1400" i="1" dirty="0" err="1">
                    <a:sym typeface="Wingdings" panose="05000000000000000000" pitchFamily="2" charset="2"/>
                  </a:rPr>
                  <a:t>problema</a:t>
                </a:r>
                <a:r>
                  <a:rPr lang="en-US" sz="1400" i="1" dirty="0">
                    <a:sym typeface="Wingdings" panose="05000000000000000000" pitchFamily="2" charset="2"/>
                  </a:rPr>
                  <a:t> </a:t>
                </a:r>
                <a:r>
                  <a:rPr lang="en-US" sz="1400" i="1" dirty="0" err="1">
                    <a:sym typeface="Wingdings" panose="05000000000000000000" pitchFamily="2" charset="2"/>
                  </a:rPr>
                  <a:t>dei</a:t>
                </a:r>
                <a:r>
                  <a:rPr lang="en-US" sz="1400" i="1" dirty="0">
                    <a:sym typeface="Wingdings" panose="05000000000000000000" pitchFamily="2" charset="2"/>
                  </a:rPr>
                  <a:t> </a:t>
                </a:r>
                <a:r>
                  <a:rPr lang="en-US" sz="1400" i="1" dirty="0" err="1">
                    <a:sym typeface="Wingdings" panose="05000000000000000000" pitchFamily="2" charset="2"/>
                  </a:rPr>
                  <a:t>cammini</a:t>
                </a:r>
                <a:r>
                  <a:rPr lang="en-US" sz="1400" i="1" dirty="0">
                    <a:sym typeface="Wingdings" panose="05000000000000000000" pitchFamily="2" charset="2"/>
                  </a:rPr>
                  <a:t> </a:t>
                </a:r>
                <a:r>
                  <a:rPr lang="en-US" sz="1400" i="1" dirty="0" err="1">
                    <a:sym typeface="Wingdings" panose="05000000000000000000" pitchFamily="2" charset="2"/>
                  </a:rPr>
                  <a:t>minimi</a:t>
                </a:r>
                <a:r>
                  <a:rPr lang="en-US" sz="1400" i="1" dirty="0">
                    <a:sym typeface="Wingdings" panose="05000000000000000000" pitchFamily="2" charset="2"/>
                  </a:rPr>
                  <a:t> </a:t>
                </a:r>
                <a:r>
                  <a:rPr lang="en-US" sz="1400" i="1" dirty="0" err="1">
                    <a:sym typeface="Wingdings" panose="05000000000000000000" pitchFamily="2" charset="2"/>
                  </a:rPr>
                  <a:t>gli</a:t>
                </a:r>
                <a:r>
                  <a:rPr lang="en-US" sz="1400" i="1" dirty="0">
                    <a:sym typeface="Wingdings" panose="05000000000000000000" pitchFamily="2" charset="2"/>
                  </a:rPr>
                  <a:t> </a:t>
                </a:r>
                <a:r>
                  <a:rPr lang="en-US" sz="1400" i="1" dirty="0" err="1">
                    <a:sym typeface="Wingdings" panose="05000000000000000000" pitchFamily="2" charset="2"/>
                  </a:rPr>
                  <a:t>archi</a:t>
                </a:r>
                <a:r>
                  <a:rPr lang="en-US" sz="1400" i="1" dirty="0">
                    <a:sym typeface="Wingdings" panose="05000000000000000000" pitchFamily="2" charset="2"/>
                  </a:rPr>
                  <a:t> non </a:t>
                </a:r>
                <a:r>
                  <a:rPr lang="en-US" sz="1400" i="1" dirty="0" err="1">
                    <a:sym typeface="Wingdings" panose="05000000000000000000" pitchFamily="2" charset="2"/>
                  </a:rPr>
                  <a:t>hanno</a:t>
                </a:r>
                <a:r>
                  <a:rPr lang="en-US" sz="1400" i="1" dirty="0">
                    <a:sym typeface="Wingdings" panose="05000000000000000000" pitchFamily="2" charset="2"/>
                  </a:rPr>
                  <a:t> </a:t>
                </a:r>
                <a:r>
                  <a:rPr lang="en-US" sz="1400" i="1" dirty="0" err="1">
                    <a:sym typeface="Wingdings" panose="05000000000000000000" pitchFamily="2" charset="2"/>
                  </a:rPr>
                  <a:t>upperbound</a:t>
                </a:r>
                <a:br>
                  <a:rPr lang="en-US" sz="1400" i="1" dirty="0">
                    <a:sym typeface="Wingdings" panose="05000000000000000000" pitchFamily="2" charset="2"/>
                  </a:rPr>
                </a:br>
                <a:r>
                  <a:rPr lang="en-US" sz="1400" i="1" dirty="0" err="1">
                    <a:sym typeface="Wingdings" panose="05000000000000000000" pitchFamily="2" charset="2"/>
                  </a:rPr>
                  <a:t>Tutti</a:t>
                </a:r>
                <a:r>
                  <a:rPr lang="en-US" sz="1400" i="1" dirty="0">
                    <a:sym typeface="Wingdings" panose="05000000000000000000" pitchFamily="2" charset="2"/>
                  </a:rPr>
                  <a:t> </a:t>
                </a:r>
                <a:r>
                  <a:rPr lang="en-US" sz="1400" i="1" dirty="0" err="1">
                    <a:sym typeface="Wingdings" panose="05000000000000000000" pitchFamily="2" charset="2"/>
                  </a:rPr>
                  <a:t>gli</a:t>
                </a:r>
                <a:r>
                  <a:rPr lang="en-US" sz="1400" i="1" dirty="0">
                    <a:sym typeface="Wingdings" panose="05000000000000000000" pitchFamily="2" charset="2"/>
                  </a:rPr>
                  <a:t> </a:t>
                </a:r>
                <a:r>
                  <a:rPr lang="en-US" sz="1400" i="1" dirty="0" err="1">
                    <a:sym typeface="Wingdings" panose="05000000000000000000" pitchFamily="2" charset="2"/>
                  </a:rPr>
                  <a:t>archi</a:t>
                </a:r>
                <a:r>
                  <a:rPr lang="en-US" sz="1400" i="1" dirty="0">
                    <a:sym typeface="Wingdings" panose="05000000000000000000" pitchFamily="2" charset="2"/>
                  </a:rPr>
                  <a:t> </a:t>
                </a:r>
                <a:r>
                  <a:rPr lang="en-US" sz="1400" i="1" dirty="0" err="1">
                    <a:sym typeface="Wingdings" panose="05000000000000000000" pitchFamily="2" charset="2"/>
                  </a:rPr>
                  <a:t>fuori</a:t>
                </a:r>
                <a:r>
                  <a:rPr lang="en-US" sz="1400" i="1" dirty="0">
                    <a:sym typeface="Wingdings" panose="05000000000000000000" pitchFamily="2" charset="2"/>
                  </a:rPr>
                  <a:t> base </a:t>
                </a:r>
                <a:r>
                  <a:rPr lang="en-US" sz="1400" i="1" dirty="0" err="1">
                    <a:sym typeface="Wingdings" panose="05000000000000000000" pitchFamily="2" charset="2"/>
                  </a:rPr>
                  <a:t>sono</a:t>
                </a:r>
                <a:r>
                  <a:rPr lang="en-US" sz="1400" i="1" dirty="0">
                    <a:sym typeface="Wingdings" panose="05000000000000000000" pitchFamily="2" charset="2"/>
                  </a:rPr>
                  <a:t> in 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609" t="-20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 fontScale="55000" lnSpcReduction="20000"/>
          </a:bodyPr>
          <a:lstStyle/>
          <a:p>
            <a:pPr algn="ctr">
              <a:spcAft>
                <a:spcPts val="600"/>
              </a:spcAft>
            </a:pPr>
            <a:fld id="{B8F7F623-20E6-4913-BF2D-6DFD2D3FF9C4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15</a:t>
            </a:fld>
            <a:endParaRPr lang="en-US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83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 err="1"/>
              <a:t>Scelta</a:t>
            </a:r>
            <a:r>
              <a:rPr lang="en-US" sz="4000" dirty="0"/>
              <a:t> </a:t>
            </a:r>
            <a:r>
              <a:rPr lang="en-US" sz="4000" dirty="0" err="1"/>
              <a:t>dell’arco</a:t>
            </a:r>
            <a:r>
              <a:rPr lang="en-US" sz="4000" dirty="0"/>
              <a:t> </a:t>
            </a:r>
            <a:r>
              <a:rPr lang="en-US" sz="4000" dirty="0" err="1"/>
              <a:t>entrante</a:t>
            </a:r>
            <a:endParaRPr lang="en-US" sz="4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Diverse </a:t>
            </a:r>
            <a:r>
              <a:rPr lang="en-US" sz="2000" dirty="0" err="1"/>
              <a:t>regole</a:t>
            </a:r>
            <a:r>
              <a:rPr lang="en-US" sz="2000" dirty="0"/>
              <a:t> per </a:t>
            </a:r>
            <a:r>
              <a:rPr lang="en-US" sz="2000" dirty="0" err="1"/>
              <a:t>selezionare</a:t>
            </a:r>
            <a:r>
              <a:rPr lang="en-US" sz="2000" dirty="0"/>
              <a:t> </a:t>
            </a:r>
            <a:r>
              <a:rPr lang="en-US" sz="2000" dirty="0" err="1"/>
              <a:t>l’arco</a:t>
            </a:r>
            <a:r>
              <a:rPr lang="en-US" sz="2000" dirty="0"/>
              <a:t> </a:t>
            </a:r>
            <a:r>
              <a:rPr lang="en-US" sz="2000" dirty="0" err="1"/>
              <a:t>entrante</a:t>
            </a:r>
            <a:r>
              <a:rPr lang="en-US" sz="2000" b="1" i="1" dirty="0"/>
              <a:t>:</a:t>
            </a:r>
          </a:p>
          <a:p>
            <a:r>
              <a:rPr lang="en-US" sz="2000" b="1" dirty="0" err="1"/>
              <a:t>Regola</a:t>
            </a:r>
            <a:r>
              <a:rPr lang="en-US" sz="2000" b="1" dirty="0"/>
              <a:t> di Dantzig</a:t>
            </a:r>
          </a:p>
          <a:p>
            <a:r>
              <a:rPr lang="en-US" sz="2000" b="1" dirty="0" err="1"/>
              <a:t>Regola</a:t>
            </a:r>
            <a:r>
              <a:rPr lang="en-US" sz="2000" b="1" dirty="0"/>
              <a:t> del primo </a:t>
            </a:r>
            <a:r>
              <a:rPr lang="en-US" sz="2000" b="1" dirty="0" err="1"/>
              <a:t>arco</a:t>
            </a:r>
            <a:r>
              <a:rPr lang="en-US" sz="2000" b="1" dirty="0"/>
              <a:t>  </a:t>
            </a:r>
            <a:r>
              <a:rPr lang="en-US" sz="2000" b="1" dirty="0" err="1"/>
              <a:t>ammissibile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 fontScale="55000" lnSpcReduction="20000"/>
          </a:bodyPr>
          <a:lstStyle/>
          <a:p>
            <a:pPr algn="ctr">
              <a:spcAft>
                <a:spcPts val="600"/>
              </a:spcAft>
            </a:pPr>
            <a:fld id="{B8F7F623-20E6-4913-BF2D-6DFD2D3FF9C4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16</a:t>
            </a:fld>
            <a:endParaRPr lang="en-US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83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 err="1"/>
              <a:t>Regola</a:t>
            </a:r>
            <a:r>
              <a:rPr lang="en-US" sz="4000" dirty="0"/>
              <a:t> di Dantzig</a:t>
            </a:r>
            <a:endParaRPr lang="he-IL" sz="4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 err="1"/>
              <a:t>Seleziona</a:t>
            </a:r>
            <a:r>
              <a:rPr lang="en-US" sz="2000" dirty="0"/>
              <a:t> come </a:t>
            </a:r>
            <a:r>
              <a:rPr lang="en-US" sz="2000" dirty="0" err="1"/>
              <a:t>arco</a:t>
            </a:r>
            <a:r>
              <a:rPr lang="en-US" sz="2000" dirty="0"/>
              <a:t> </a:t>
            </a:r>
            <a:r>
              <a:rPr lang="en-US" sz="2000" dirty="0" err="1"/>
              <a:t>entrante</a:t>
            </a:r>
            <a:r>
              <a:rPr lang="en-US" sz="2000" dirty="0"/>
              <a:t> </a:t>
            </a:r>
            <a:r>
              <a:rPr lang="en-US" sz="2000" dirty="0" err="1"/>
              <a:t>quello</a:t>
            </a:r>
            <a:r>
              <a:rPr lang="en-US" sz="2000" dirty="0"/>
              <a:t> con la </a:t>
            </a:r>
            <a:r>
              <a:rPr lang="en-US" sz="2000" dirty="0" err="1"/>
              <a:t>massima</a:t>
            </a:r>
            <a:r>
              <a:rPr lang="en-US" sz="2000" dirty="0"/>
              <a:t> </a:t>
            </a:r>
            <a:r>
              <a:rPr lang="en-US" sz="2000" dirty="0" err="1"/>
              <a:t>violazione</a:t>
            </a:r>
            <a:endParaRPr lang="en-US" sz="2000" dirty="0"/>
          </a:p>
          <a:p>
            <a:r>
              <a:rPr lang="en-US" sz="2000" b="1" dirty="0" err="1"/>
              <a:t>Motivazione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l’arco</a:t>
            </a:r>
            <a:r>
              <a:rPr lang="en-US" sz="2000" dirty="0"/>
              <a:t> con la </a:t>
            </a:r>
            <a:r>
              <a:rPr lang="en-US" sz="2000" dirty="0" err="1"/>
              <a:t>massima</a:t>
            </a:r>
            <a:r>
              <a:rPr lang="en-US" sz="2000" dirty="0"/>
              <a:t> </a:t>
            </a:r>
            <a:r>
              <a:rPr lang="en-US" sz="2000" dirty="0" err="1"/>
              <a:t>violazione</a:t>
            </a:r>
            <a:r>
              <a:rPr lang="en-US" sz="2000" dirty="0"/>
              <a:t> causa la </a:t>
            </a:r>
            <a:r>
              <a:rPr lang="en-US" sz="2000" dirty="0" err="1"/>
              <a:t>massima</a:t>
            </a:r>
            <a:r>
              <a:rPr lang="en-US" sz="2000" dirty="0"/>
              <a:t> </a:t>
            </a:r>
            <a:r>
              <a:rPr lang="en-US" sz="2000" dirty="0" err="1"/>
              <a:t>decrescita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funzione</a:t>
            </a:r>
            <a:r>
              <a:rPr lang="en-US" sz="2000" dirty="0"/>
              <a:t> </a:t>
            </a:r>
            <a:r>
              <a:rPr lang="en-US" sz="2000" dirty="0" err="1"/>
              <a:t>obiettivo</a:t>
            </a:r>
            <a:endParaRPr lang="en-US" sz="2000" dirty="0"/>
          </a:p>
          <a:p>
            <a:r>
              <a:rPr lang="en-US" sz="2000" dirty="0" err="1">
                <a:solidFill>
                  <a:srgbClr val="00B050"/>
                </a:solidFill>
              </a:rPr>
              <a:t>L’algoritmo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effettua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meno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iterazioni</a:t>
            </a:r>
            <a:r>
              <a:rPr lang="en-US" sz="2000" dirty="0">
                <a:solidFill>
                  <a:srgbClr val="00B050"/>
                </a:solidFill>
              </a:rPr>
              <a:t> rispetto </a:t>
            </a:r>
            <a:r>
              <a:rPr lang="en-US" sz="2000" dirty="0" err="1">
                <a:solidFill>
                  <a:srgbClr val="00B050"/>
                </a:solidFill>
              </a:rPr>
              <a:t>alle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altre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regole</a:t>
            </a:r>
            <a:r>
              <a:rPr lang="en-US" sz="2000" dirty="0">
                <a:solidFill>
                  <a:srgbClr val="00B050"/>
                </a:solidFill>
              </a:rPr>
              <a:t> di pivot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Deve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considerare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tutti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possibili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archi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fuori</a:t>
            </a:r>
            <a:r>
              <a:rPr lang="en-US" sz="2000" dirty="0">
                <a:solidFill>
                  <a:srgbClr val="FF0000"/>
                </a:solidFill>
              </a:rPr>
              <a:t> 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 fontScale="55000" lnSpcReduction="20000"/>
          </a:bodyPr>
          <a:lstStyle/>
          <a:p>
            <a:pPr algn="ctr">
              <a:spcAft>
                <a:spcPts val="600"/>
              </a:spcAft>
            </a:pPr>
            <a:fld id="{B8F7F623-20E6-4913-BF2D-6DFD2D3FF9C4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17</a:t>
            </a:fld>
            <a:endParaRPr lang="en-US" sz="105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 err="1"/>
              <a:t>Regola</a:t>
            </a:r>
            <a:r>
              <a:rPr lang="en-US" sz="4000" dirty="0"/>
              <a:t> del primo </a:t>
            </a:r>
            <a:r>
              <a:rPr lang="en-US" sz="4000" dirty="0" err="1"/>
              <a:t>arco</a:t>
            </a:r>
            <a:r>
              <a:rPr lang="en-US" sz="4000" dirty="0"/>
              <a:t>  </a:t>
            </a:r>
            <a:r>
              <a:rPr lang="en-US" sz="4000" dirty="0" err="1"/>
              <a:t>ammissibile</a:t>
            </a:r>
            <a:endParaRPr lang="en-US" sz="4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 err="1"/>
              <a:t>Seleziona</a:t>
            </a:r>
            <a:r>
              <a:rPr lang="en-US" sz="2000" dirty="0"/>
              <a:t> come </a:t>
            </a:r>
            <a:r>
              <a:rPr lang="en-US" sz="2000" dirty="0" err="1"/>
              <a:t>arco</a:t>
            </a:r>
            <a:r>
              <a:rPr lang="en-US" sz="2000" dirty="0"/>
              <a:t> </a:t>
            </a:r>
            <a:r>
              <a:rPr lang="en-US" sz="2000" dirty="0" err="1"/>
              <a:t>entrante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primo </a:t>
            </a:r>
            <a:r>
              <a:rPr lang="en-US" sz="2000" dirty="0" err="1"/>
              <a:t>arco</a:t>
            </a:r>
            <a:r>
              <a:rPr lang="en-US" sz="2000" dirty="0"/>
              <a:t> </a:t>
            </a:r>
            <a:r>
              <a:rPr lang="en-US" sz="2000" dirty="0" err="1"/>
              <a:t>candidato</a:t>
            </a:r>
            <a:r>
              <a:rPr lang="en-US" sz="2000" dirty="0"/>
              <a:t> 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Più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efficiente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 err="1">
                <a:solidFill>
                  <a:srgbClr val="FF0000"/>
                </a:solidFill>
              </a:rPr>
              <a:t>Effettua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più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iterazioni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La </a:t>
            </a:r>
            <a:r>
              <a:rPr lang="en-US" sz="2000" dirty="0" err="1">
                <a:solidFill>
                  <a:srgbClr val="FF0000"/>
                </a:solidFill>
              </a:rPr>
              <a:t>funzione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obiettivo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decresce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più</a:t>
            </a:r>
            <a:r>
              <a:rPr lang="en-US" sz="2000" dirty="0">
                <a:solidFill>
                  <a:srgbClr val="FF0000"/>
                </a:solidFill>
              </a:rPr>
              <a:t> lentamente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 fontScale="55000" lnSpcReduction="20000"/>
          </a:bodyPr>
          <a:lstStyle/>
          <a:p>
            <a:pPr algn="ctr">
              <a:spcAft>
                <a:spcPts val="600"/>
              </a:spcAft>
            </a:pPr>
            <a:fld id="{B8F7F623-20E6-4913-BF2D-6DFD2D3FF9C4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18</a:t>
            </a:fld>
            <a:endParaRPr lang="en-US" sz="105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 err="1"/>
              <a:t>Scelta</a:t>
            </a:r>
            <a:r>
              <a:rPr lang="en-US" sz="4000" dirty="0"/>
              <a:t> </a:t>
            </a:r>
            <a:r>
              <a:rPr lang="en-US" sz="4000" dirty="0" err="1"/>
              <a:t>dell’arco</a:t>
            </a:r>
            <a:r>
              <a:rPr lang="en-US" sz="4000" dirty="0"/>
              <a:t> </a:t>
            </a:r>
            <a:r>
              <a:rPr lang="en-US" sz="4000" dirty="0" err="1"/>
              <a:t>uscente</a:t>
            </a:r>
            <a:endParaRPr lang="en-GB" sz="4000" dirty="0"/>
          </a:p>
        </p:txBody>
      </p:sp>
      <p:cxnSp>
        <p:nvCxnSpPr>
          <p:cNvPr id="16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GB" sz="2000" dirty="0"/>
              <a:t>Sia </a:t>
            </a:r>
            <a:r>
              <a:rPr lang="en-GB" sz="2000" i="1" dirty="0"/>
              <a:t>(</a:t>
            </a:r>
            <a:r>
              <a:rPr lang="en-GB" sz="2000" i="1" dirty="0" err="1"/>
              <a:t>k,l</a:t>
            </a:r>
            <a:r>
              <a:rPr lang="en-GB" sz="2000" i="1" dirty="0"/>
              <a:t>) </a:t>
            </a:r>
            <a:r>
              <a:rPr lang="en-GB" sz="2000" dirty="0" err="1"/>
              <a:t>l’arco</a:t>
            </a:r>
            <a:r>
              <a:rPr lang="en-GB" sz="2000" dirty="0"/>
              <a:t> </a:t>
            </a:r>
            <a:r>
              <a:rPr lang="en-GB" sz="2000" dirty="0" err="1"/>
              <a:t>entrante</a:t>
            </a:r>
            <a:endParaRPr lang="en-GB" sz="2000" dirty="0"/>
          </a:p>
          <a:p>
            <a:r>
              <a:rPr lang="it-IT" sz="2000" dirty="0"/>
              <a:t>L’arco uscente è l’arco </a:t>
            </a:r>
            <a:r>
              <a:rPr lang="it-IT" sz="2000" i="1" dirty="0"/>
              <a:t>(</a:t>
            </a:r>
            <a:r>
              <a:rPr lang="it-IT" sz="2000" i="1" dirty="0" err="1"/>
              <a:t>pred</a:t>
            </a:r>
            <a:r>
              <a:rPr lang="it-IT" sz="2000" i="1" dirty="0"/>
              <a:t>(l), l)</a:t>
            </a:r>
          </a:p>
          <a:p>
            <a:r>
              <a:rPr lang="it-IT" sz="2000" dirty="0"/>
              <a:t>Semplice utilizzando gli indici  </a:t>
            </a:r>
            <a:endParaRPr lang="en-US" sz="2000" dirty="0"/>
          </a:p>
          <a:p>
            <a:pPr marL="0" indent="0">
              <a:buNone/>
            </a:pPr>
            <a:endParaRPr lang="en-GB" sz="2000" i="1" dirty="0"/>
          </a:p>
          <a:p>
            <a:endParaRPr lang="en-US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 fontScale="55000" lnSpcReduction="20000"/>
          </a:bodyPr>
          <a:lstStyle/>
          <a:p>
            <a:pPr algn="ctr">
              <a:spcAft>
                <a:spcPts val="600"/>
              </a:spcAft>
            </a:pPr>
            <a:fld id="{B8F7F623-20E6-4913-BF2D-6DFD2D3FF9C4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19</a:t>
            </a:fld>
            <a:endParaRPr lang="en-US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889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62FBC11-1510-4996-A184-BF972433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DF3A95-A4F8-4169-B435-ADB6DDC1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F7F623-20E6-4913-BF2D-6DFD2D3FF9C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62610018-9898-4AF7-A0BF-B5EECED0B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11279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866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 err="1"/>
              <a:t>Calcolo</a:t>
            </a:r>
            <a:r>
              <a:rPr lang="en-US" sz="4000" dirty="0"/>
              <a:t> </a:t>
            </a:r>
            <a:r>
              <a:rPr lang="en-US" sz="4000" dirty="0" err="1"/>
              <a:t>dei</a:t>
            </a:r>
            <a:r>
              <a:rPr lang="en-US" sz="4000" dirty="0"/>
              <a:t> </a:t>
            </a:r>
            <a:r>
              <a:rPr lang="en-US" sz="4000" dirty="0" err="1"/>
              <a:t>potenziali</a:t>
            </a:r>
            <a:endParaRPr lang="en-US" sz="4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 err="1"/>
                  <a:t>Proprietà</a:t>
                </a:r>
                <a:r>
                  <a:rPr lang="en-US" sz="2000" b="1" dirty="0"/>
                  <a:t>: </a:t>
                </a:r>
                <a:r>
                  <a:rPr lang="en-US" sz="2000" dirty="0" err="1"/>
                  <a:t>ogni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albero</a:t>
                </a:r>
                <a:r>
                  <a:rPr lang="en-US" sz="2000" dirty="0"/>
                  <a:t> di </a:t>
                </a:r>
                <a:r>
                  <a:rPr lang="en-US" sz="2000" dirty="0" err="1"/>
                  <a:t>copertura</a:t>
                </a:r>
                <a:r>
                  <a:rPr lang="en-US" sz="2000" dirty="0"/>
                  <a:t> per </a:t>
                </a:r>
                <a:r>
                  <a:rPr lang="en-US" sz="2000" dirty="0" err="1"/>
                  <a:t>il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problema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cammini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minimi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contiene</a:t>
                </a:r>
                <a:r>
                  <a:rPr lang="en-US" sz="2000" dirty="0"/>
                  <a:t> un </a:t>
                </a:r>
                <a:r>
                  <a:rPr lang="en-US" sz="2000" dirty="0" err="1"/>
                  <a:t>unico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cammino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diretto</a:t>
                </a:r>
                <a:r>
                  <a:rPr lang="en-US" sz="2000" dirty="0"/>
                  <a:t> da </a:t>
                </a:r>
                <a:r>
                  <a:rPr lang="en-US" sz="2000" b="1" i="1" dirty="0"/>
                  <a:t>s</a:t>
                </a:r>
                <a:r>
                  <a:rPr lang="en-US" sz="2000" i="1" dirty="0"/>
                  <a:t> </a:t>
                </a:r>
                <a:r>
                  <a:rPr lang="en-US" sz="2000" dirty="0"/>
                  <a:t> a </a:t>
                </a:r>
                <a:r>
                  <a:rPr lang="en-US" sz="2000" dirty="0" err="1"/>
                  <a:t>qualsiasi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altro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nodo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I </a:t>
                </a:r>
                <a:r>
                  <a:rPr lang="en-US" sz="2000" dirty="0" err="1"/>
                  <a:t>potenziali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sono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ottenuti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settando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it-IT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it-IT" sz="20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sz="2000" b="0" dirty="0"/>
                  <a:t> e utilizzando l’equazione </a:t>
                </a:r>
              </a:p>
              <a:p>
                <a:pPr marL="0" indent="0" algn="ctr">
                  <a:buNone/>
                </a:pPr>
                <a:r>
                  <a:rPr lang="it-IT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0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sz="20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000" b="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it-IT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sz="20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000" b="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it-IT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2000" b="0" i="1">
                        <a:latin typeface="Cambria Math" panose="02040503050406030204" pitchFamily="18" charset="0"/>
                      </a:rPr>
                      <m:t>=0 ∀</m:t>
                    </m:r>
                    <m:d>
                      <m:dPr>
                        <m:ctrlPr>
                          <a:rPr lang="it-IT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it-IT" sz="2000" b="0" dirty="0"/>
              </a:p>
              <a:p>
                <a:r>
                  <a:rPr lang="it-IT" sz="2000" dirty="0"/>
                  <a:t>I potenziali sono calcolati con la seguente equazione:</a:t>
                </a:r>
                <a:endParaRPr lang="it-IT" sz="2000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it-IT" sz="2000" b="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it-IT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sz="2000" b="0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it-IT" sz="20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it-IT" sz="20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it-IT" sz="20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it-IT" sz="2000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20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it-IT" sz="2000" b="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it-IT" sz="20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it-IT" sz="20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it-IT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sz="2000" b="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it-IT" sz="20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b="0" dirty="0"/>
                  <a:t> 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609" t="-20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 fontScale="55000" lnSpcReduction="20000"/>
          </a:bodyPr>
          <a:lstStyle/>
          <a:p>
            <a:pPr algn="ctr">
              <a:spcAft>
                <a:spcPts val="600"/>
              </a:spcAft>
            </a:pPr>
            <a:fld id="{B8F7F623-20E6-4913-BF2D-6DFD2D3FF9C4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20</a:t>
            </a:fld>
            <a:endParaRPr lang="en-US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83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Aggiornamento </a:t>
            </a:r>
            <a:r>
              <a:rPr lang="en-US" sz="2800" dirty="0" err="1">
                <a:solidFill>
                  <a:schemeClr val="bg1"/>
                </a:solidFill>
              </a:rPr>
              <a:t>dei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potenziali</a:t>
            </a:r>
            <a:endParaRPr lang="en-GB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:r>
                  <a:rPr lang="en-GB" sz="1100" dirty="0">
                    <a:solidFill>
                      <a:schemeClr val="bg1"/>
                    </a:solidFill>
                  </a:rPr>
                  <a:t>Sia </a:t>
                </a:r>
                <a:r>
                  <a:rPr lang="en-GB" sz="1100" i="1" dirty="0">
                    <a:solidFill>
                      <a:schemeClr val="bg1"/>
                    </a:solidFill>
                  </a:rPr>
                  <a:t>(p, q)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l’arco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uscente</a:t>
                </a:r>
                <a:endParaRPr lang="en-GB" sz="1100" dirty="0">
                  <a:solidFill>
                    <a:schemeClr val="bg1"/>
                  </a:solidFill>
                </a:endParaRPr>
              </a:p>
              <a:p>
                <a:r>
                  <a:rPr lang="en-GB" sz="1100" dirty="0" err="1">
                    <a:solidFill>
                      <a:schemeClr val="bg1"/>
                    </a:solidFill>
                  </a:rPr>
                  <a:t>Eliminando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i="1" dirty="0">
                    <a:solidFill>
                      <a:schemeClr val="bg1"/>
                    </a:solidFill>
                  </a:rPr>
                  <a:t>(</a:t>
                </a:r>
                <a:r>
                  <a:rPr lang="en-GB" sz="1100" i="1" dirty="0" err="1">
                    <a:solidFill>
                      <a:schemeClr val="bg1"/>
                    </a:solidFill>
                  </a:rPr>
                  <a:t>p,q</a:t>
                </a:r>
                <a:r>
                  <a:rPr lang="en-GB" sz="1100" i="1" dirty="0">
                    <a:solidFill>
                      <a:schemeClr val="bg1"/>
                    </a:solidFill>
                  </a:rPr>
                  <a:t>) </a:t>
                </a:r>
                <a:r>
                  <a:rPr lang="en-GB" sz="1100" dirty="0">
                    <a:solidFill>
                      <a:schemeClr val="bg1"/>
                    </a:solidFill>
                  </a:rPr>
                  <a:t>T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viene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partizionato</a:t>
                </a:r>
                <a:r>
                  <a:rPr lang="en-GB" sz="1100" dirty="0">
                    <a:solidFill>
                      <a:schemeClr val="bg1"/>
                    </a:solidFill>
                  </a:rPr>
                  <a:t> in due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sottoalberi</a:t>
                </a:r>
                <a:endParaRPr lang="en-GB" sz="11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GB" sz="1100" dirty="0">
                    <a:solidFill>
                      <a:schemeClr val="bg1"/>
                    </a:solidFill>
                  </a:rPr>
                  <a:t>T</a:t>
                </a:r>
                <a:r>
                  <a:rPr lang="en-GB" sz="1100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GB" sz="1100" dirty="0">
                    <a:solidFill>
                      <a:schemeClr val="bg1"/>
                    </a:solidFill>
                  </a:rPr>
                  <a:t> –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contiene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il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nodo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radice</a:t>
                </a:r>
                <a:r>
                  <a:rPr lang="en-GB" sz="1100" dirty="0">
                    <a:solidFill>
                      <a:schemeClr val="bg1"/>
                    </a:solidFill>
                  </a:rPr>
                  <a:t> e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gli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altri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nodi</a:t>
                </a:r>
                <a:endParaRPr lang="en-GB" sz="11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GB" sz="1100" dirty="0">
                    <a:solidFill>
                      <a:schemeClr val="bg1"/>
                    </a:solidFill>
                  </a:rPr>
                  <a:t>T</a:t>
                </a:r>
                <a:r>
                  <a:rPr lang="en-GB" sz="1100" baseline="-25000" dirty="0">
                    <a:solidFill>
                      <a:schemeClr val="bg1"/>
                    </a:solidFill>
                  </a:rPr>
                  <a:t>2</a:t>
                </a:r>
                <a:r>
                  <a:rPr lang="en-GB" sz="1100" dirty="0">
                    <a:solidFill>
                      <a:schemeClr val="bg1"/>
                    </a:solidFill>
                  </a:rPr>
                  <a:t> – non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contiene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il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nodo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radice</a:t>
                </a:r>
                <a:endParaRPr lang="en-GB" sz="1100" i="1" dirty="0">
                  <a:solidFill>
                    <a:schemeClr val="bg1"/>
                  </a:solidFill>
                </a:endParaRPr>
              </a:p>
              <a:p>
                <a:r>
                  <a:rPr lang="en-GB" sz="1100" dirty="0" err="1">
                    <a:solidFill>
                      <a:schemeClr val="bg1"/>
                    </a:solidFill>
                  </a:rPr>
                  <a:t>L’arco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i="1" dirty="0">
                    <a:solidFill>
                      <a:schemeClr val="bg1"/>
                    </a:solidFill>
                  </a:rPr>
                  <a:t>(k, I) </a:t>
                </a:r>
                <a:r>
                  <a:rPr lang="en-GB" sz="1100" dirty="0">
                    <a:solidFill>
                      <a:schemeClr val="bg1"/>
                    </a:solidFill>
                  </a:rPr>
                  <a:t>ha un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estremo</a:t>
                </a:r>
                <a:r>
                  <a:rPr lang="en-GB" sz="1100" dirty="0">
                    <a:solidFill>
                      <a:schemeClr val="bg1"/>
                    </a:solidFill>
                  </a:rPr>
                  <a:t> in T</a:t>
                </a:r>
                <a:r>
                  <a:rPr lang="en-GB" sz="1100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GB" sz="1100" i="1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dirty="0">
                    <a:solidFill>
                      <a:schemeClr val="bg1"/>
                    </a:solidFill>
                  </a:rPr>
                  <a:t>e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l’altro</a:t>
                </a:r>
                <a:r>
                  <a:rPr lang="en-GB" sz="1100" dirty="0">
                    <a:solidFill>
                      <a:schemeClr val="bg1"/>
                    </a:solidFill>
                  </a:rPr>
                  <a:t> in T</a:t>
                </a:r>
                <a:r>
                  <a:rPr lang="en-GB" sz="1100" baseline="-25000" dirty="0">
                    <a:solidFill>
                      <a:schemeClr val="bg1"/>
                    </a:solidFill>
                  </a:rPr>
                  <a:t>2</a:t>
                </a:r>
              </a:p>
              <a:p>
                <a:r>
                  <a:rPr lang="en-GB" sz="1100" dirty="0">
                    <a:solidFill>
                      <a:schemeClr val="bg1"/>
                    </a:solidFill>
                  </a:rPr>
                  <a:t>Le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condizioni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l-GR" sz="1100" dirty="0">
                    <a:solidFill>
                      <a:schemeClr val="bg1"/>
                    </a:solidFill>
                  </a:rPr>
                  <a:t>π</a:t>
                </a:r>
                <a:r>
                  <a:rPr lang="en-GB" sz="1100">
                    <a:solidFill>
                      <a:schemeClr val="bg1"/>
                    </a:solidFill>
                  </a:rPr>
                  <a:t>(s) = 0 and </a:t>
                </a:r>
                <a:r>
                  <a:rPr lang="en-GB" sz="1100" i="1" dirty="0" err="1">
                    <a:solidFill>
                      <a:schemeClr val="bg1"/>
                    </a:solidFill>
                  </a:rPr>
                  <a:t>C</a:t>
                </a:r>
                <a:r>
                  <a:rPr lang="en-GB" sz="1100" i="1" baseline="-25000" dirty="0" err="1">
                    <a:solidFill>
                      <a:schemeClr val="bg1"/>
                    </a:solidFill>
                  </a:rPr>
                  <a:t>ij</a:t>
                </a:r>
                <a:r>
                  <a:rPr lang="en-GB" sz="1100" i="1" dirty="0">
                    <a:solidFill>
                      <a:schemeClr val="bg1"/>
                    </a:solidFill>
                  </a:rPr>
                  <a:t> - </a:t>
                </a:r>
                <a:r>
                  <a:rPr lang="el-GR" sz="1100" i="1" dirty="0">
                    <a:solidFill>
                      <a:schemeClr val="bg1"/>
                    </a:solidFill>
                  </a:rPr>
                  <a:t>π</a:t>
                </a:r>
                <a:r>
                  <a:rPr lang="en-GB" sz="1100" i="1" dirty="0">
                    <a:solidFill>
                      <a:schemeClr val="bg1"/>
                    </a:solidFill>
                  </a:rPr>
                  <a:t>(</a:t>
                </a:r>
                <a:r>
                  <a:rPr lang="en-GB" sz="1100" i="1" dirty="0" err="1">
                    <a:solidFill>
                      <a:schemeClr val="bg1"/>
                    </a:solidFill>
                  </a:rPr>
                  <a:t>i</a:t>
                </a:r>
                <a:r>
                  <a:rPr lang="en-GB" sz="1100" i="1" dirty="0">
                    <a:solidFill>
                      <a:schemeClr val="bg1"/>
                    </a:solidFill>
                  </a:rPr>
                  <a:t>) + </a:t>
                </a:r>
                <a:r>
                  <a:rPr lang="el-GR" sz="1100" i="1" dirty="0">
                    <a:solidFill>
                      <a:schemeClr val="bg1"/>
                    </a:solidFill>
                  </a:rPr>
                  <a:t>π</a:t>
                </a:r>
                <a:r>
                  <a:rPr lang="en-GB" sz="1100" i="1" dirty="0">
                    <a:solidFill>
                      <a:schemeClr val="bg1"/>
                    </a:solidFill>
                  </a:rPr>
                  <a:t>(j) = 0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implicano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che</a:t>
                </a:r>
                <a:r>
                  <a:rPr lang="en-GB" sz="1100" dirty="0">
                    <a:solidFill>
                      <a:schemeClr val="bg1"/>
                    </a:solidFill>
                  </a:rPr>
                  <a:t>:</a:t>
                </a:r>
              </a:p>
              <a:p>
                <a:pPr lvl="1"/>
                <a:r>
                  <a:rPr lang="en-GB" sz="1100" dirty="0">
                    <a:solidFill>
                      <a:schemeClr val="bg1"/>
                    </a:solidFill>
                  </a:rPr>
                  <a:t>I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potenziali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dei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nodi</a:t>
                </a:r>
                <a:r>
                  <a:rPr lang="en-GB" sz="1100" dirty="0">
                    <a:solidFill>
                      <a:schemeClr val="bg1"/>
                    </a:solidFill>
                  </a:rPr>
                  <a:t> in </a:t>
                </a:r>
                <a:r>
                  <a:rPr lang="en-GB" sz="1100" i="1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dirty="0">
                    <a:solidFill>
                      <a:schemeClr val="bg1"/>
                    </a:solidFill>
                  </a:rPr>
                  <a:t>T</a:t>
                </a:r>
                <a:r>
                  <a:rPr lang="en-GB" sz="1100" baseline="-25000" dirty="0">
                    <a:solidFill>
                      <a:schemeClr val="bg1"/>
                    </a:solidFill>
                  </a:rPr>
                  <a:t>1  </a:t>
                </a:r>
                <a:r>
                  <a:rPr lang="en-GB" sz="1100" dirty="0">
                    <a:solidFill>
                      <a:schemeClr val="bg1"/>
                    </a:solidFill>
                  </a:rPr>
                  <a:t>non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cambiano</a:t>
                </a:r>
                <a:endParaRPr lang="en-GB" sz="11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GB" sz="1100" dirty="0">
                    <a:solidFill>
                      <a:schemeClr val="bg1"/>
                    </a:solidFill>
                  </a:rPr>
                  <a:t>Se </a:t>
                </a:r>
                <a:r>
                  <a:rPr lang="en-GB" sz="1100" i="1" dirty="0">
                    <a:solidFill>
                      <a:schemeClr val="bg1"/>
                    </a:solidFill>
                  </a:rPr>
                  <a:t>k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chemeClr val="bg1"/>
                        </a:solidFill>
                        <a:latin typeface="Cambria Math"/>
                        <a:sym typeface="Wingdings" pitchFamily="2" charset="2"/>
                      </a:rPr>
                      <m:t>∈</m:t>
                    </m:r>
                  </m:oMath>
                </a14:m>
                <a:r>
                  <a:rPr lang="en-GB" sz="1100" dirty="0">
                    <a:solidFill>
                      <a:schemeClr val="bg1"/>
                    </a:solidFill>
                  </a:rPr>
                  <a:t> T</a:t>
                </a:r>
                <a:r>
                  <a:rPr lang="en-GB" sz="1100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i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potenziali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dei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nodi</a:t>
                </a:r>
                <a:r>
                  <a:rPr lang="en-GB" sz="1100" dirty="0">
                    <a:solidFill>
                      <a:schemeClr val="bg1"/>
                    </a:solidFill>
                  </a:rPr>
                  <a:t> in T</a:t>
                </a:r>
                <a:r>
                  <a:rPr lang="en-GB" sz="1100" baseline="-25000" dirty="0">
                    <a:solidFill>
                      <a:schemeClr val="bg1"/>
                    </a:solidFill>
                  </a:rPr>
                  <a:t>2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vengono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incrementati</a:t>
                </a:r>
                <a:r>
                  <a:rPr lang="en-GB" sz="1100" dirty="0">
                    <a:solidFill>
                      <a:schemeClr val="bg1"/>
                    </a:solidFill>
                  </a:rPr>
                  <a:t> di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100" i="1">
                            <a:solidFill>
                              <a:schemeClr val="bg1"/>
                            </a:solidFill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lang="en-US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  <m:r>
                          <a:rPr lang="en-US" sz="1100" i="1">
                            <a:solidFill>
                              <a:schemeClr val="bg1"/>
                            </a:solidFill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𝑙</m:t>
                        </m:r>
                      </m:sub>
                      <m:sup>
                        <m:r>
                          <a:rPr lang="en-US" sz="1100" i="1">
                            <a:solidFill>
                              <a:schemeClr val="bg1"/>
                            </a:solidFill>
                            <a:latin typeface="Cambria Math"/>
                            <a:sym typeface="Wingdings" pitchFamily="2" charset="2"/>
                          </a:rPr>
                          <m:t>𝜋</m:t>
                        </m:r>
                      </m:sup>
                    </m:sSubSup>
                  </m:oMath>
                </a14:m>
                <a:endParaRPr lang="en-GB" sz="11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GB" sz="1100" dirty="0">
                    <a:solidFill>
                      <a:schemeClr val="bg1"/>
                    </a:solidFill>
                  </a:rPr>
                  <a:t>Se </a:t>
                </a:r>
                <a:r>
                  <a:rPr lang="en-GB" sz="1100" i="1" dirty="0">
                    <a:solidFill>
                      <a:schemeClr val="bg1"/>
                    </a:solidFill>
                  </a:rPr>
                  <a:t>k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chemeClr val="bg1"/>
                        </a:solidFill>
                        <a:latin typeface="Cambria Math"/>
                        <a:sym typeface="Wingdings" pitchFamily="2" charset="2"/>
                      </a:rPr>
                      <m:t>∈</m:t>
                    </m:r>
                  </m:oMath>
                </a14:m>
                <a:r>
                  <a:rPr lang="en-GB" sz="1100" dirty="0">
                    <a:solidFill>
                      <a:schemeClr val="bg1"/>
                    </a:solidFill>
                  </a:rPr>
                  <a:t> T</a:t>
                </a:r>
                <a:r>
                  <a:rPr lang="en-GB" sz="1100" baseline="-25000" dirty="0">
                    <a:solidFill>
                      <a:schemeClr val="bg1"/>
                    </a:solidFill>
                  </a:rPr>
                  <a:t>2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i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potenziali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dei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nodi</a:t>
                </a:r>
                <a:r>
                  <a:rPr lang="en-GB" sz="1100" dirty="0">
                    <a:solidFill>
                      <a:schemeClr val="bg1"/>
                    </a:solidFill>
                  </a:rPr>
                  <a:t> in T</a:t>
                </a:r>
                <a:r>
                  <a:rPr lang="en-GB" sz="1100" baseline="-25000" dirty="0">
                    <a:solidFill>
                      <a:schemeClr val="bg1"/>
                    </a:solidFill>
                  </a:rPr>
                  <a:t>2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vengono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decrementati</a:t>
                </a:r>
                <a:r>
                  <a:rPr lang="en-GB" sz="1100" dirty="0">
                    <a:solidFill>
                      <a:schemeClr val="bg1"/>
                    </a:solidFill>
                  </a:rPr>
                  <a:t> di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100" i="1">
                            <a:solidFill>
                              <a:schemeClr val="bg1"/>
                            </a:solidFill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lang="en-US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  <m:r>
                          <a:rPr lang="en-US" sz="1100" i="1">
                            <a:solidFill>
                              <a:schemeClr val="bg1"/>
                            </a:solidFill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𝑙</m:t>
                        </m:r>
                      </m:sub>
                      <m:sup>
                        <m:r>
                          <a:rPr lang="en-US" sz="1100" i="1">
                            <a:solidFill>
                              <a:schemeClr val="bg1"/>
                            </a:solidFill>
                            <a:latin typeface="Cambria Math"/>
                            <a:sym typeface="Wingdings" pitchFamily="2" charset="2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n-US" sz="1100" dirty="0">
                    <a:solidFill>
                      <a:schemeClr val="bg1"/>
                    </a:solidFill>
                    <a:sym typeface="Wingdings" pitchFamily="2" charset="2"/>
                  </a:rPr>
                  <a:t> </a:t>
                </a:r>
              </a:p>
              <a:p>
                <a:r>
                  <a:rPr lang="en-GB" sz="1100" dirty="0" err="1">
                    <a:solidFill>
                      <a:schemeClr val="bg1"/>
                    </a:solidFill>
                  </a:rPr>
                  <a:t>L’update</a:t>
                </a:r>
                <a:r>
                  <a:rPr lang="en-GB" sz="1100" dirty="0">
                    <a:solidFill>
                      <a:schemeClr val="bg1"/>
                    </a:solidFill>
                  </a:rPr>
                  <a:t> è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effettuato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velocemente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grazie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agli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dirty="0" err="1">
                    <a:solidFill>
                      <a:schemeClr val="bg1"/>
                    </a:solidFill>
                  </a:rPr>
                  <a:t>indici</a:t>
                </a:r>
                <a:r>
                  <a:rPr lang="en-GB" sz="1100" dirty="0">
                    <a:solidFill>
                      <a:schemeClr val="bg1"/>
                    </a:solidFill>
                  </a:rPr>
                  <a:t> </a:t>
                </a:r>
                <a:r>
                  <a:rPr lang="en-GB" sz="1100" i="1" dirty="0">
                    <a:solidFill>
                      <a:schemeClr val="bg1"/>
                    </a:solidFill>
                  </a:rPr>
                  <a:t>thread</a:t>
                </a:r>
                <a:r>
                  <a:rPr lang="en-GB" sz="1100" dirty="0">
                    <a:solidFill>
                      <a:schemeClr val="bg1"/>
                    </a:solidFill>
                  </a:rPr>
                  <a:t> e </a:t>
                </a:r>
                <a:r>
                  <a:rPr lang="en-GB" sz="1100" i="1" dirty="0" err="1">
                    <a:solidFill>
                      <a:schemeClr val="bg1"/>
                    </a:solidFill>
                  </a:rPr>
                  <a:t>profondità</a:t>
                </a:r>
                <a:endParaRPr lang="en-GB" sz="11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t="-5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cielo&#10;&#10;Descrizione generata automaticamente">
            <a:extLst>
              <a:ext uri="{FF2B5EF4-FFF2-40B4-BE49-F238E27FC236}">
                <a16:creationId xmlns:a16="http://schemas.microsoft.com/office/drawing/2014/main" id="{8A9FE1EE-CBAA-4AAA-A1C6-ED4FD2E69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881279"/>
            <a:ext cx="6250769" cy="41723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F7F623-20E6-4913-BF2D-6DFD2D3FF9C4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611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 err="1"/>
              <a:t>Terminazione</a:t>
            </a:r>
            <a:endParaRPr lang="en-US" sz="4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GB" sz="2000" dirty="0" err="1"/>
              <a:t>L’algoritmo</a:t>
            </a:r>
            <a:r>
              <a:rPr lang="en-GB" sz="2000" dirty="0"/>
              <a:t> </a:t>
            </a:r>
            <a:r>
              <a:rPr lang="en-GB" sz="2000" dirty="0" err="1"/>
              <a:t>passa</a:t>
            </a:r>
            <a:r>
              <a:rPr lang="en-GB" sz="2000" dirty="0"/>
              <a:t> da una </a:t>
            </a:r>
            <a:r>
              <a:rPr lang="en-GB" sz="2000" dirty="0" err="1"/>
              <a:t>soluzione</a:t>
            </a:r>
            <a:r>
              <a:rPr lang="en-GB" sz="2000" dirty="0"/>
              <a:t> </a:t>
            </a:r>
            <a:r>
              <a:rPr lang="en-GB" sz="2000" dirty="0" err="1"/>
              <a:t>ammissibile</a:t>
            </a:r>
            <a:r>
              <a:rPr lang="en-GB" sz="2000" dirty="0"/>
              <a:t> ad </a:t>
            </a:r>
            <a:r>
              <a:rPr lang="en-GB" sz="2000" dirty="0" err="1"/>
              <a:t>un’altra</a:t>
            </a:r>
            <a:endParaRPr lang="en-GB" sz="2000" dirty="0"/>
          </a:p>
          <a:p>
            <a:r>
              <a:rPr lang="en-GB" sz="2000" dirty="0" err="1"/>
              <a:t>Termina</a:t>
            </a:r>
            <a:r>
              <a:rPr lang="en-GB" sz="2000" dirty="0"/>
              <a:t> </a:t>
            </a:r>
            <a:r>
              <a:rPr lang="en-GB" sz="2000" dirty="0" err="1"/>
              <a:t>quando</a:t>
            </a:r>
            <a:r>
              <a:rPr lang="en-GB" sz="2000" dirty="0"/>
              <a:t> la </a:t>
            </a:r>
            <a:r>
              <a:rPr lang="en-GB" sz="2000" dirty="0" err="1"/>
              <a:t>struttura</a:t>
            </a:r>
            <a:r>
              <a:rPr lang="en-GB" sz="2000" dirty="0"/>
              <a:t> </a:t>
            </a:r>
            <a:r>
              <a:rPr lang="en-GB" sz="2000" b="1" dirty="0"/>
              <a:t>(T, L)</a:t>
            </a:r>
            <a:r>
              <a:rPr lang="en-GB" sz="2000" dirty="0"/>
              <a:t> </a:t>
            </a:r>
            <a:r>
              <a:rPr lang="en-GB" sz="2000" dirty="0" err="1"/>
              <a:t>soddisfa</a:t>
            </a:r>
            <a:r>
              <a:rPr lang="en-GB" sz="2000" dirty="0"/>
              <a:t> le </a:t>
            </a:r>
            <a:r>
              <a:rPr lang="en-GB" sz="2000" dirty="0" err="1"/>
              <a:t>condizioni</a:t>
            </a:r>
            <a:r>
              <a:rPr lang="en-GB" sz="2000" dirty="0"/>
              <a:t> di </a:t>
            </a:r>
            <a:r>
              <a:rPr lang="en-GB" sz="2000" dirty="0" err="1"/>
              <a:t>ottimalità</a:t>
            </a:r>
            <a:endParaRPr lang="en-GB" sz="2000" dirty="0"/>
          </a:p>
          <a:p>
            <a:r>
              <a:rPr lang="en-GB" sz="2000" dirty="0" err="1"/>
              <a:t>Ogni</a:t>
            </a:r>
            <a:r>
              <a:rPr lang="en-GB" sz="2000" dirty="0"/>
              <a:t> </a:t>
            </a:r>
            <a:r>
              <a:rPr lang="en-GB" sz="2000" dirty="0" err="1"/>
              <a:t>albero</a:t>
            </a:r>
            <a:r>
              <a:rPr lang="en-GB" sz="2000" dirty="0"/>
              <a:t> </a:t>
            </a:r>
            <a:r>
              <a:rPr lang="en-GB" sz="2000" dirty="0" err="1"/>
              <a:t>dei</a:t>
            </a:r>
            <a:r>
              <a:rPr lang="en-GB" sz="2000" dirty="0"/>
              <a:t> </a:t>
            </a:r>
            <a:r>
              <a:rPr lang="en-GB" sz="2000" dirty="0" err="1"/>
              <a:t>cammini</a:t>
            </a:r>
            <a:r>
              <a:rPr lang="en-GB" sz="2000" dirty="0"/>
              <a:t> </a:t>
            </a:r>
            <a:r>
              <a:rPr lang="en-GB" sz="2000" dirty="0" err="1"/>
              <a:t>minimi</a:t>
            </a:r>
            <a:r>
              <a:rPr lang="en-GB" sz="2000" dirty="0"/>
              <a:t> è non </a:t>
            </a:r>
            <a:r>
              <a:rPr lang="en-GB" sz="2000" dirty="0" err="1"/>
              <a:t>degenere</a:t>
            </a:r>
            <a:endParaRPr lang="en-GB" sz="2000" dirty="0"/>
          </a:p>
          <a:p>
            <a:pPr lvl="1"/>
            <a:r>
              <a:rPr lang="en-GB" sz="2000" dirty="0" err="1"/>
              <a:t>L’algoritmo</a:t>
            </a:r>
            <a:r>
              <a:rPr lang="en-GB" sz="2000" dirty="0"/>
              <a:t> non </a:t>
            </a:r>
            <a:r>
              <a:rPr lang="en-GB" sz="2000" dirty="0" err="1"/>
              <a:t>effettuerà</a:t>
            </a:r>
            <a:r>
              <a:rPr lang="en-GB" sz="2000" dirty="0"/>
              <a:t> </a:t>
            </a:r>
            <a:r>
              <a:rPr lang="en-GB" sz="2000" dirty="0" err="1"/>
              <a:t>mai</a:t>
            </a:r>
            <a:r>
              <a:rPr lang="en-GB" sz="2000" dirty="0"/>
              <a:t> pivot </a:t>
            </a:r>
            <a:r>
              <a:rPr lang="en-GB" sz="2000" dirty="0" err="1"/>
              <a:t>degeneri</a:t>
            </a:r>
            <a:endParaRPr lang="en-GB" sz="2000" dirty="0"/>
          </a:p>
          <a:p>
            <a:pPr lvl="1"/>
            <a:r>
              <a:rPr lang="en-GB" sz="2000" dirty="0" err="1"/>
              <a:t>Termina</a:t>
            </a:r>
            <a:r>
              <a:rPr lang="en-GB" sz="2000" dirty="0"/>
              <a:t> in tempo </a:t>
            </a:r>
            <a:r>
              <a:rPr lang="en-GB" sz="2000" dirty="0" err="1"/>
              <a:t>finito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 fontScale="55000" lnSpcReduction="20000"/>
          </a:bodyPr>
          <a:lstStyle/>
          <a:p>
            <a:pPr algn="ctr">
              <a:spcAft>
                <a:spcPts val="600"/>
              </a:spcAft>
            </a:pPr>
            <a:fld id="{B8F7F623-20E6-4913-BF2D-6DFD2D3FF9C4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22</a:t>
            </a:fld>
            <a:endParaRPr lang="en-US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971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CC155C-0B15-4789-A4C8-C0B45A46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it-IT" sz="4000"/>
              <a:t>Osservazioni (1)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B3E770D-68A8-4B52-B057-E189CFA08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19" y="2644518"/>
                <a:ext cx="9154505" cy="3327251"/>
              </a:xfrm>
            </p:spPr>
            <p:txBody>
              <a:bodyPr>
                <a:normAutofit/>
              </a:bodyPr>
              <a:lstStyle/>
              <a:p>
                <a:r>
                  <a:rPr lang="it-IT" sz="1700" dirty="0"/>
                  <a:t>L’algoritmo del simplesso per il problema dei cammini minimi è simile agli algoritmi label-</a:t>
                </a:r>
                <a:r>
                  <a:rPr lang="it-IT" sz="1700" dirty="0" err="1"/>
                  <a:t>correcting</a:t>
                </a:r>
                <a:endParaRPr lang="it-IT" sz="1700" dirty="0"/>
              </a:p>
              <a:p>
                <a:r>
                  <a:rPr lang="it-IT" sz="1700" dirty="0"/>
                  <a:t>Un algoritmo di label-</a:t>
                </a:r>
                <a:r>
                  <a:rPr lang="it-IT" sz="1700" dirty="0" err="1"/>
                  <a:t>correcting</a:t>
                </a:r>
                <a:r>
                  <a:rPr lang="it-IT" sz="1700" dirty="0"/>
                  <a:t> mantiene un’etichetta </a:t>
                </a:r>
                <a:r>
                  <a:rPr lang="it-IT" sz="1700" i="1" dirty="0"/>
                  <a:t>d(i) </a:t>
                </a:r>
                <a:r>
                  <a:rPr lang="it-IT" sz="1700" dirty="0"/>
                  <a:t>che rappresenta il costo del cammino da </a:t>
                </a:r>
                <a:r>
                  <a:rPr lang="it-IT" sz="1700" b="1" i="1" dirty="0"/>
                  <a:t>s</a:t>
                </a:r>
                <a:r>
                  <a:rPr lang="it-IT" sz="1700" i="1" dirty="0"/>
                  <a:t> </a:t>
                </a:r>
                <a:r>
                  <a:rPr lang="it-IT" sz="1700" dirty="0"/>
                  <a:t>a </a:t>
                </a:r>
                <a:r>
                  <a:rPr lang="it-IT" sz="1700" b="1" i="1" dirty="0"/>
                  <a:t>i</a:t>
                </a:r>
              </a:p>
              <a:p>
                <a:pPr lvl="1"/>
                <a:r>
                  <a:rPr lang="it-IT" sz="1700" dirty="0"/>
                  <a:t>Cerca un arco </a:t>
                </a:r>
                <a:r>
                  <a:rPr lang="it-IT" sz="1700" b="1" i="1" dirty="0"/>
                  <a:t>(</a:t>
                </a:r>
                <a:r>
                  <a:rPr lang="it-IT" sz="1700" b="1" i="1" dirty="0" err="1"/>
                  <a:t>i,j</a:t>
                </a:r>
                <a:r>
                  <a:rPr lang="it-IT" sz="1700" b="1" i="1" dirty="0"/>
                  <a:t>)</a:t>
                </a:r>
                <a:r>
                  <a:rPr lang="it-IT" sz="1700" i="1" dirty="0"/>
                  <a:t> </a:t>
                </a:r>
                <a:r>
                  <a:rPr lang="it-IT" sz="1700" dirty="0"/>
                  <a:t>tale che </a:t>
                </a:r>
                <a:r>
                  <a:rPr lang="it-IT" sz="1700" b="1" i="1" dirty="0"/>
                  <a:t>d(j) &gt; d(i) + </a:t>
                </a:r>
                <a:r>
                  <a:rPr lang="it-IT" sz="1700" b="1" i="1" dirty="0" err="1"/>
                  <a:t>c</a:t>
                </a:r>
                <a:r>
                  <a:rPr lang="it-IT" sz="1700" b="1" i="1" baseline="-25000" dirty="0" err="1"/>
                  <a:t>ij</a:t>
                </a:r>
                <a:endParaRPr lang="it-IT" sz="1700" b="1" i="1" baseline="-25000" dirty="0"/>
              </a:p>
              <a:p>
                <a:pPr lvl="1"/>
                <a:r>
                  <a:rPr lang="it-IT" sz="1700" dirty="0"/>
                  <a:t>Aggiorna l’etichetta </a:t>
                </a:r>
                <a:r>
                  <a:rPr lang="it-IT" sz="1700" b="1" i="1" dirty="0"/>
                  <a:t>d(j) = d(i) + </a:t>
                </a:r>
                <a:r>
                  <a:rPr lang="it-IT" sz="1700" b="1" i="1" dirty="0" err="1"/>
                  <a:t>c</a:t>
                </a:r>
                <a:r>
                  <a:rPr lang="it-IT" sz="1700" b="1" i="1" baseline="-25000" dirty="0" err="1"/>
                  <a:t>ij</a:t>
                </a:r>
                <a:endParaRPr lang="it-IT" sz="1700" b="1" i="1" baseline="-25000" dirty="0"/>
              </a:p>
              <a:p>
                <a:r>
                  <a:rPr lang="it-IT" sz="1700" dirty="0"/>
                  <a:t>Se consideriamo </a:t>
                </a:r>
                <a:r>
                  <a:rPr lang="it-IT" sz="1700" b="1" i="1" dirty="0"/>
                  <a:t>d(i) = -</a:t>
                </a:r>
                <a:r>
                  <a:rPr lang="el-GR" sz="1700" b="1" i="1" dirty="0"/>
                  <a:t>π</a:t>
                </a:r>
                <a:r>
                  <a:rPr lang="it-IT" sz="1700" b="1" i="1" dirty="0"/>
                  <a:t>(i)</a:t>
                </a:r>
                <a:r>
                  <a:rPr lang="it-IT" sz="1700" i="1" dirty="0"/>
                  <a:t> </a:t>
                </a:r>
                <a:r>
                  <a:rPr lang="it-IT" sz="1700" dirty="0"/>
                  <a:t>allora </a:t>
                </a:r>
                <a:r>
                  <a:rPr lang="it-IT" sz="1700" b="1" i="1" dirty="0"/>
                  <a:t>d(i)</a:t>
                </a:r>
                <a:r>
                  <a:rPr lang="it-IT" sz="1700" i="1" dirty="0"/>
                  <a:t> </a:t>
                </a:r>
                <a:r>
                  <a:rPr lang="it-IT" sz="1700" dirty="0"/>
                  <a:t>è la lunghezza del cammino da </a:t>
                </a:r>
                <a:r>
                  <a:rPr lang="it-IT" sz="1700" b="1" i="1" dirty="0"/>
                  <a:t>s</a:t>
                </a:r>
                <a:r>
                  <a:rPr lang="it-IT" sz="1700" i="1" dirty="0"/>
                  <a:t> </a:t>
                </a:r>
                <a:r>
                  <a:rPr lang="it-IT" sz="1700" dirty="0"/>
                  <a:t>a </a:t>
                </a:r>
                <a:r>
                  <a:rPr lang="it-IT" sz="1700" b="1" i="1" dirty="0"/>
                  <a:t>i</a:t>
                </a:r>
              </a:p>
              <a:p>
                <a:pPr lvl="1"/>
                <a:r>
                  <a:rPr lang="it-IT" sz="1700" dirty="0"/>
                  <a:t>Ad ogni iterazione selezioniamo un arco </a:t>
                </a:r>
                <a:r>
                  <a:rPr lang="it-IT" sz="1700" b="1" i="1" dirty="0"/>
                  <a:t>(</a:t>
                </a:r>
                <a:r>
                  <a:rPr lang="it-IT" sz="1700" b="1" i="1" dirty="0" err="1"/>
                  <a:t>i,j</a:t>
                </a:r>
                <a:r>
                  <a:rPr lang="it-IT" sz="1700" b="1" i="1" dirty="0"/>
                  <a:t>)</a:t>
                </a:r>
                <a:r>
                  <a:rPr lang="it-IT" sz="17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7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it-IT" sz="1700" b="1" dirty="0"/>
                  <a:t> L</a:t>
                </a:r>
                <a:r>
                  <a:rPr lang="it-IT" sz="1700" dirty="0"/>
                  <a:t> tale che </a:t>
                </a:r>
                <a:r>
                  <a:rPr lang="it-IT" sz="1700" b="1" i="1" dirty="0"/>
                  <a:t>c</a:t>
                </a:r>
                <a:r>
                  <a:rPr lang="el-GR" sz="1700" b="1" i="1" baseline="30000" dirty="0"/>
                  <a:t>π</a:t>
                </a:r>
                <a:r>
                  <a:rPr lang="it-IT" sz="1700" b="1" i="1" baseline="-25000" dirty="0" err="1"/>
                  <a:t>ij</a:t>
                </a:r>
                <a:r>
                  <a:rPr lang="it-IT" sz="1700" b="1" i="1" dirty="0"/>
                  <a:t>&lt;0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700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700">
                            <a:latin typeface="Cambria Math" panose="02040503050406030204" pitchFamily="18" charset="0"/>
                            <a:sym typeface="Wingdings" pitchFamily="2" charset="2"/>
                          </a:rPr>
                          <m:t>ij</m:t>
                        </m:r>
                      </m:sub>
                      <m:sup>
                        <m:r>
                          <a:rPr lang="en-US" sz="1700">
                            <a:latin typeface="Cambria Math"/>
                            <a:sym typeface="Wingdings" pitchFamily="2" charset="2"/>
                          </a:rPr>
                          <m:t>𝜋</m:t>
                        </m:r>
                      </m:sup>
                    </m:sSubSup>
                    <m:r>
                      <a:rPr lang="en-US" sz="1700">
                        <a:latin typeface="Cambria Math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700">
                            <a:latin typeface="Cambria Math" panose="02040503050406030204" pitchFamily="18" charset="0"/>
                            <a:sym typeface="Wingdings" pitchFamily="2" charset="2"/>
                          </a:rPr>
                          <m:t>ij</m:t>
                        </m:r>
                      </m:sub>
                    </m:sSub>
                    <m:r>
                      <a:rPr lang="en-US" sz="170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1700">
                        <a:latin typeface="Cambria Math"/>
                        <a:sym typeface="Wingdings" pitchFamily="2" charset="2"/>
                      </a:rPr>
                      <m:t>𝜋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e>
                    </m:d>
                    <m:r>
                      <a:rPr lang="en-US" sz="170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1700">
                        <a:latin typeface="Cambria Math"/>
                        <a:sym typeface="Wingdings" pitchFamily="2" charset="2"/>
                      </a:rPr>
                      <m:t>𝜋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𝑗</m:t>
                        </m:r>
                      </m:e>
                    </m:d>
                    <m:r>
                      <a:rPr lang="en-US" sz="1700">
                        <a:latin typeface="Cambria Math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700">
                            <a:latin typeface="Cambria Math" panose="02040503050406030204" pitchFamily="18" charset="0"/>
                            <a:sym typeface="Wingdings" pitchFamily="2" charset="2"/>
                          </a:rPr>
                          <m:t>ij</m:t>
                        </m:r>
                      </m:sub>
                    </m:sSub>
                    <m:r>
                      <a:rPr lang="it-IT" sz="1700" b="0" i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m:rPr>
                        <m:sty m:val="p"/>
                      </m:rPr>
                      <a:rPr lang="it-IT" sz="1700" b="0" i="0">
                        <a:latin typeface="Cambria Math" panose="02040503050406030204" pitchFamily="18" charset="0"/>
                        <a:sym typeface="Wingdings" pitchFamily="2" charset="2"/>
                      </a:rPr>
                      <m:t>d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e>
                    </m:d>
                    <m:r>
                      <a:rPr lang="it-IT" sz="1700" b="0" i="0"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r>
                      <a:rPr lang="it-IT" sz="1700" b="0" i="1">
                        <a:latin typeface="Cambria Math" panose="02040503050406030204" pitchFamily="18" charset="0"/>
                        <a:sym typeface="Wingdings" pitchFamily="2" charset="2"/>
                      </a:rPr>
                      <m:t>𝑑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𝑗</m:t>
                        </m:r>
                      </m:e>
                    </m:d>
                  </m:oMath>
                </a14:m>
                <a:endParaRPr lang="en-GB" sz="1700" dirty="0"/>
              </a:p>
              <a:p>
                <a:pPr lvl="1"/>
                <a:r>
                  <a:rPr lang="en-GB" sz="1700" dirty="0" err="1"/>
                  <a:t>L’algoritmo</a:t>
                </a:r>
                <a:r>
                  <a:rPr lang="en-GB" sz="1700" dirty="0"/>
                  <a:t> del </a:t>
                </a:r>
                <a:r>
                  <a:rPr lang="en-GB" sz="1700" dirty="0" err="1"/>
                  <a:t>simplesso</a:t>
                </a:r>
                <a:r>
                  <a:rPr lang="en-GB" sz="1700" dirty="0"/>
                  <a:t> </a:t>
                </a:r>
                <a:r>
                  <a:rPr lang="en-GB" sz="1700" dirty="0" err="1"/>
                  <a:t>seleziona</a:t>
                </a:r>
                <a:r>
                  <a:rPr lang="en-GB" sz="1700" dirty="0"/>
                  <a:t> un </a:t>
                </a:r>
                <a:r>
                  <a:rPr lang="en-GB" sz="1700" dirty="0" err="1"/>
                  <a:t>arco</a:t>
                </a:r>
                <a:r>
                  <a:rPr lang="en-GB" sz="1700" dirty="0"/>
                  <a:t> </a:t>
                </a:r>
                <a:r>
                  <a:rPr lang="en-GB" sz="1700" dirty="0" err="1"/>
                  <a:t>che</a:t>
                </a:r>
                <a:r>
                  <a:rPr lang="en-GB" sz="1700" dirty="0"/>
                  <a:t> </a:t>
                </a:r>
                <a:r>
                  <a:rPr lang="en-GB" sz="1700" dirty="0" err="1"/>
                  <a:t>soddisfa</a:t>
                </a:r>
                <a:r>
                  <a:rPr lang="en-GB" sz="1700" dirty="0"/>
                  <a:t> la </a:t>
                </a:r>
                <a:r>
                  <a:rPr lang="en-GB" sz="1700" dirty="0" err="1"/>
                  <a:t>condizione</a:t>
                </a:r>
                <a:r>
                  <a:rPr lang="en-GB" sz="1700" dirty="0"/>
                  <a:t> </a:t>
                </a:r>
                <a:r>
                  <a:rPr lang="it-IT" sz="1700" b="1" i="1" dirty="0"/>
                  <a:t>d(j) &gt; d(i) + </a:t>
                </a:r>
                <a:r>
                  <a:rPr lang="it-IT" sz="1700" b="1" i="1" dirty="0" err="1"/>
                  <a:t>c</a:t>
                </a:r>
                <a:r>
                  <a:rPr lang="it-IT" sz="1700" b="1" i="1" baseline="-25000" dirty="0" err="1"/>
                  <a:t>ij</a:t>
                </a:r>
                <a:endParaRPr lang="it-IT" sz="1700" b="1" i="1" baseline="-25000" dirty="0"/>
              </a:p>
              <a:p>
                <a:pPr lvl="1"/>
                <a:endParaRPr lang="en-GB" sz="1700" dirty="0"/>
              </a:p>
              <a:p>
                <a:pPr lvl="1"/>
                <a:endParaRPr lang="en-GB" sz="1700" dirty="0"/>
              </a:p>
              <a:p>
                <a:pPr lvl="1"/>
                <a:endParaRPr lang="it-IT" sz="1700" i="1" baseline="-25000" dirty="0"/>
              </a:p>
              <a:p>
                <a:pPr lvl="1"/>
                <a:endParaRPr lang="it-IT" sz="17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B3E770D-68A8-4B52-B057-E189CFA08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19" y="2644518"/>
                <a:ext cx="9154505" cy="3327251"/>
              </a:xfrm>
              <a:blipFill>
                <a:blip r:embed="rId2"/>
                <a:stretch>
                  <a:fillRect l="-266" t="-1465" r="-5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74C3F9-19AD-4A29-A6AE-3FF0C3E2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 fontScale="55000" lnSpcReduction="20000"/>
          </a:bodyPr>
          <a:lstStyle/>
          <a:p>
            <a:pPr algn="ctr">
              <a:spcAft>
                <a:spcPts val="600"/>
              </a:spcAft>
            </a:pPr>
            <a:fld id="{B8F7F623-20E6-4913-BF2D-6DFD2D3FF9C4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23</a:t>
            </a:fld>
            <a:endParaRPr lang="en-US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22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 err="1"/>
              <a:t>Osservazioni</a:t>
            </a:r>
            <a:r>
              <a:rPr lang="en-US" sz="4000" dirty="0"/>
              <a:t> (2)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GB" sz="2000" dirty="0" err="1"/>
              <a:t>L’algoritmo</a:t>
            </a:r>
            <a:r>
              <a:rPr lang="en-GB" sz="2000" dirty="0"/>
              <a:t> </a:t>
            </a:r>
            <a:r>
              <a:rPr lang="en-GB" sz="2000" dirty="0" err="1"/>
              <a:t>incrementa</a:t>
            </a:r>
            <a:r>
              <a:rPr lang="en-GB" sz="2000" dirty="0"/>
              <a:t> </a:t>
            </a:r>
            <a:r>
              <a:rPr lang="en-GB" sz="2000" dirty="0" err="1"/>
              <a:t>il</a:t>
            </a:r>
            <a:r>
              <a:rPr lang="en-GB" sz="2000" dirty="0"/>
              <a:t> </a:t>
            </a:r>
            <a:r>
              <a:rPr lang="en-GB" sz="2000" dirty="0" err="1"/>
              <a:t>potenziale</a:t>
            </a:r>
            <a:r>
              <a:rPr lang="en-GB" sz="2000" dirty="0"/>
              <a:t> di </a:t>
            </a:r>
            <a:r>
              <a:rPr lang="en-GB" sz="2000" dirty="0" err="1"/>
              <a:t>ogni</a:t>
            </a:r>
            <a:r>
              <a:rPr lang="en-GB" sz="2000" dirty="0"/>
              <a:t> </a:t>
            </a:r>
            <a:r>
              <a:rPr lang="en-GB" sz="2000" dirty="0" err="1"/>
              <a:t>nodo</a:t>
            </a:r>
            <a:r>
              <a:rPr lang="en-GB" sz="2000" dirty="0"/>
              <a:t> </a:t>
            </a:r>
            <a:r>
              <a:rPr lang="en-GB" sz="2000" dirty="0" err="1"/>
              <a:t>nel</a:t>
            </a:r>
            <a:r>
              <a:rPr lang="en-GB" sz="2000" dirty="0"/>
              <a:t> </a:t>
            </a:r>
            <a:r>
              <a:rPr lang="en-GB" sz="2000" dirty="0" err="1"/>
              <a:t>sottoalbero</a:t>
            </a:r>
            <a:r>
              <a:rPr lang="en-GB" sz="2000" dirty="0"/>
              <a:t> </a:t>
            </a:r>
            <a:r>
              <a:rPr lang="en-GB" sz="2000" dirty="0" err="1"/>
              <a:t>che</a:t>
            </a:r>
            <a:r>
              <a:rPr lang="en-GB" sz="2000" dirty="0"/>
              <a:t> ha come </a:t>
            </a:r>
            <a:r>
              <a:rPr lang="en-GB" sz="2000" dirty="0" err="1"/>
              <a:t>radice</a:t>
            </a:r>
            <a:r>
              <a:rPr lang="en-GB" sz="2000" dirty="0"/>
              <a:t> </a:t>
            </a:r>
            <a:r>
              <a:rPr lang="en-GB" sz="2000" dirty="0" err="1"/>
              <a:t>il</a:t>
            </a:r>
            <a:r>
              <a:rPr lang="en-GB" sz="2000" dirty="0"/>
              <a:t> </a:t>
            </a:r>
            <a:r>
              <a:rPr lang="en-GB" sz="2000" dirty="0" err="1"/>
              <a:t>nodo</a:t>
            </a:r>
            <a:r>
              <a:rPr lang="en-GB" sz="2000" dirty="0"/>
              <a:t> </a:t>
            </a:r>
            <a:r>
              <a:rPr lang="en-GB" sz="2000" b="1" i="1" dirty="0"/>
              <a:t>j</a:t>
            </a:r>
            <a:r>
              <a:rPr lang="en-GB" sz="2000" i="1" dirty="0"/>
              <a:t> </a:t>
            </a:r>
            <a:r>
              <a:rPr lang="en-GB" sz="2000" dirty="0"/>
              <a:t>di una </a:t>
            </a:r>
            <a:r>
              <a:rPr lang="en-GB" sz="2000" dirty="0" err="1"/>
              <a:t>quantità</a:t>
            </a:r>
            <a:r>
              <a:rPr lang="en-GB" sz="2000" dirty="0"/>
              <a:t> </a:t>
            </a:r>
            <a:r>
              <a:rPr lang="en-GB" sz="2000" dirty="0" err="1"/>
              <a:t>pari</a:t>
            </a:r>
            <a:r>
              <a:rPr lang="en-GB" sz="2000" dirty="0"/>
              <a:t> a </a:t>
            </a:r>
            <a:r>
              <a:rPr lang="it-IT" sz="2000" b="1" i="1" dirty="0"/>
              <a:t>c</a:t>
            </a:r>
            <a:r>
              <a:rPr lang="el-GR" sz="2000" b="1" i="1" baseline="30000" dirty="0"/>
              <a:t>π</a:t>
            </a:r>
            <a:r>
              <a:rPr lang="it-IT" sz="2000" b="1" i="1" baseline="-25000" dirty="0" err="1"/>
              <a:t>ij</a:t>
            </a:r>
            <a:endParaRPr lang="it-IT" sz="2000" b="1" i="1" baseline="-25000" dirty="0"/>
          </a:p>
          <a:p>
            <a:pPr lvl="1"/>
            <a:r>
              <a:rPr lang="it-IT" sz="2000" dirty="0"/>
              <a:t>Decrementa le etichette </a:t>
            </a:r>
            <a:r>
              <a:rPr lang="it-IT" sz="2000" b="1" i="1" dirty="0"/>
              <a:t>d(i)</a:t>
            </a:r>
            <a:r>
              <a:rPr lang="it-IT" sz="2000" i="1" dirty="0"/>
              <a:t> </a:t>
            </a:r>
            <a:r>
              <a:rPr lang="it-IT" sz="2000" dirty="0"/>
              <a:t>di tutti i nodi del sottoalbero radicato in </a:t>
            </a:r>
            <a:r>
              <a:rPr lang="it-IT" sz="2000" b="1" i="1" dirty="0"/>
              <a:t>j</a:t>
            </a:r>
            <a:r>
              <a:rPr lang="it-IT" sz="2000" i="1" dirty="0"/>
              <a:t> </a:t>
            </a:r>
            <a:r>
              <a:rPr lang="it-IT" sz="2000" dirty="0"/>
              <a:t>di una quantità pari a </a:t>
            </a:r>
            <a:r>
              <a:rPr lang="it-IT" sz="2000" b="1" i="1" dirty="0"/>
              <a:t>c</a:t>
            </a:r>
            <a:r>
              <a:rPr lang="el-GR" sz="2000" b="1" i="1" baseline="30000" dirty="0"/>
              <a:t>π</a:t>
            </a:r>
            <a:r>
              <a:rPr lang="it-IT" sz="2000" b="1" i="1" baseline="-25000" dirty="0" err="1"/>
              <a:t>ij</a:t>
            </a:r>
            <a:endParaRPr lang="it-IT" sz="2000" b="1" i="1" baseline="-25000" dirty="0"/>
          </a:p>
          <a:p>
            <a:r>
              <a:rPr lang="en-GB" sz="2000" dirty="0" err="1"/>
              <a:t>Diverso</a:t>
            </a:r>
            <a:r>
              <a:rPr lang="en-GB" sz="2000" dirty="0"/>
              <a:t> </a:t>
            </a:r>
            <a:r>
              <a:rPr lang="en-GB" sz="2000" dirty="0" err="1"/>
              <a:t>dagli</a:t>
            </a:r>
            <a:r>
              <a:rPr lang="en-GB" sz="2000" dirty="0"/>
              <a:t> </a:t>
            </a:r>
            <a:r>
              <a:rPr lang="en-GB" sz="2000" dirty="0" err="1"/>
              <a:t>algoritmi</a:t>
            </a:r>
            <a:r>
              <a:rPr lang="en-GB" sz="2000" dirty="0"/>
              <a:t> di label correcting </a:t>
            </a:r>
            <a:r>
              <a:rPr lang="en-GB" sz="2000" dirty="0" err="1"/>
              <a:t>poiché</a:t>
            </a:r>
            <a:r>
              <a:rPr lang="en-GB" sz="2000" dirty="0"/>
              <a:t> </a:t>
            </a:r>
            <a:r>
              <a:rPr lang="en-GB" sz="2000" dirty="0" err="1"/>
              <a:t>aggiorna</a:t>
            </a:r>
            <a:r>
              <a:rPr lang="en-GB" sz="2000" dirty="0"/>
              <a:t> </a:t>
            </a:r>
            <a:r>
              <a:rPr lang="en-GB" sz="2000" dirty="0" err="1"/>
              <a:t>più</a:t>
            </a:r>
            <a:r>
              <a:rPr lang="en-GB" sz="2000" dirty="0"/>
              <a:t> </a:t>
            </a:r>
            <a:r>
              <a:rPr lang="en-GB" sz="2000" dirty="0" err="1"/>
              <a:t>etichette</a:t>
            </a:r>
            <a:r>
              <a:rPr lang="en-GB" sz="2000" dirty="0"/>
              <a:t> ad </a:t>
            </a:r>
            <a:r>
              <a:rPr lang="en-GB" sz="2000" dirty="0" err="1"/>
              <a:t>ogni</a:t>
            </a:r>
            <a:r>
              <a:rPr lang="en-GB" sz="2000" dirty="0"/>
              <a:t> </a:t>
            </a:r>
            <a:r>
              <a:rPr lang="en-GB" sz="2000" dirty="0" err="1"/>
              <a:t>passo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 fontScale="55000" lnSpcReduction="20000"/>
          </a:bodyPr>
          <a:lstStyle/>
          <a:p>
            <a:pPr algn="ctr">
              <a:spcAft>
                <a:spcPts val="600"/>
              </a:spcAft>
            </a:pPr>
            <a:fld id="{B8F7F623-20E6-4913-BF2D-6DFD2D3FF9C4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24</a:t>
            </a:fld>
            <a:endParaRPr lang="en-US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971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24BFDA-C975-4ED5-9C2D-430CF9F48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Implementazione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56EB1-71F3-4625-9CD7-63F9230C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F7F623-20E6-4913-BF2D-6DFD2D3FF9C4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1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6B4469-29D9-44A0-BF2C-B3DB6403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it-IT" sz="2800">
                <a:solidFill>
                  <a:schemeClr val="bg1"/>
                </a:solidFill>
              </a:rPr>
              <a:t>Rappresentazione del grafo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B0BF95-75B2-4C52-A8A6-6F46E5DF9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Dizionario composto da due liste:</a:t>
            </a:r>
          </a:p>
          <a:p>
            <a:pPr lvl="1"/>
            <a:r>
              <a:rPr lang="it-IT" sz="1400" dirty="0">
                <a:solidFill>
                  <a:schemeClr val="bg1"/>
                </a:solidFill>
              </a:rPr>
              <a:t>Una per memorizzare i nodi</a:t>
            </a:r>
          </a:p>
          <a:p>
            <a:pPr lvl="1"/>
            <a:r>
              <a:rPr lang="it-IT" sz="1400" dirty="0">
                <a:solidFill>
                  <a:schemeClr val="bg1"/>
                </a:solidFill>
              </a:rPr>
              <a:t>Una per memorizzare gli archi</a:t>
            </a:r>
          </a:p>
          <a:p>
            <a:r>
              <a:rPr lang="it-IT" sz="1400" dirty="0">
                <a:solidFill>
                  <a:schemeClr val="bg1"/>
                </a:solidFill>
              </a:rPr>
              <a:t>Nodi e archi come liste di dizionari:</a:t>
            </a:r>
          </a:p>
          <a:p>
            <a:pPr lvl="1"/>
            <a:r>
              <a:rPr lang="it-IT" sz="1400" dirty="0">
                <a:solidFill>
                  <a:schemeClr val="bg1"/>
                </a:solidFill>
              </a:rPr>
              <a:t>Nodi</a:t>
            </a:r>
          </a:p>
          <a:p>
            <a:pPr lvl="2"/>
            <a:r>
              <a:rPr lang="it-IT" sz="1400" dirty="0" err="1">
                <a:solidFill>
                  <a:schemeClr val="bg1"/>
                </a:solidFill>
              </a:rPr>
              <a:t>Pred</a:t>
            </a:r>
            <a:r>
              <a:rPr lang="it-IT" sz="1400" dirty="0">
                <a:solidFill>
                  <a:schemeClr val="bg1"/>
                </a:solidFill>
              </a:rPr>
              <a:t>, </a:t>
            </a:r>
            <a:r>
              <a:rPr lang="it-IT" sz="1400" dirty="0" err="1">
                <a:solidFill>
                  <a:schemeClr val="bg1"/>
                </a:solidFill>
              </a:rPr>
              <a:t>Thread</a:t>
            </a:r>
            <a:r>
              <a:rPr lang="it-IT" sz="1400" dirty="0">
                <a:solidFill>
                  <a:schemeClr val="bg1"/>
                </a:solidFill>
              </a:rPr>
              <a:t>, Depth</a:t>
            </a:r>
          </a:p>
          <a:p>
            <a:pPr lvl="2"/>
            <a:r>
              <a:rPr lang="it-IT" sz="1400" dirty="0" err="1">
                <a:solidFill>
                  <a:schemeClr val="bg1"/>
                </a:solidFill>
              </a:rPr>
              <a:t>Potential</a:t>
            </a:r>
            <a:endParaRPr lang="it-IT" sz="1400" dirty="0">
              <a:solidFill>
                <a:schemeClr val="bg1"/>
              </a:solidFill>
            </a:endParaRPr>
          </a:p>
          <a:p>
            <a:pPr lvl="2"/>
            <a:r>
              <a:rPr lang="it-IT" sz="1400" dirty="0">
                <a:solidFill>
                  <a:schemeClr val="bg1"/>
                </a:solidFill>
              </a:rPr>
              <a:t>Balance</a:t>
            </a:r>
          </a:p>
          <a:p>
            <a:pPr lvl="1"/>
            <a:r>
              <a:rPr lang="it-IT" sz="1400" dirty="0">
                <a:solidFill>
                  <a:schemeClr val="bg1"/>
                </a:solidFill>
              </a:rPr>
              <a:t>Archi</a:t>
            </a:r>
          </a:p>
          <a:p>
            <a:pPr lvl="2"/>
            <a:r>
              <a:rPr lang="it-IT" sz="1400" dirty="0">
                <a:solidFill>
                  <a:schemeClr val="bg1"/>
                </a:solidFill>
              </a:rPr>
              <a:t>i</a:t>
            </a:r>
          </a:p>
          <a:p>
            <a:pPr lvl="2"/>
            <a:r>
              <a:rPr lang="it-IT" sz="1400" dirty="0">
                <a:solidFill>
                  <a:schemeClr val="bg1"/>
                </a:solidFill>
              </a:rPr>
              <a:t>j</a:t>
            </a:r>
          </a:p>
          <a:p>
            <a:pPr lvl="2"/>
            <a:r>
              <a:rPr lang="it-IT" sz="1400" dirty="0">
                <a:solidFill>
                  <a:schemeClr val="bg1"/>
                </a:solidFill>
              </a:rPr>
              <a:t>costo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BDAFD93-4992-49BE-B5B5-F23C1A92D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82662"/>
            <a:ext cx="6250769" cy="4531808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57A6C0E-1DD4-4644-B4E7-11B65F36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F7F623-20E6-4913-BF2D-6DFD2D3FF9C4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725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0C0594-A477-4495-8162-613D6201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Calcolo degli indici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F1E09D9-C8BB-4699-B550-42C0B48A1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695" y="2596837"/>
            <a:ext cx="4842306" cy="3751864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451987BA-E9AA-4880-BDD2-56137260B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80" y="2596836"/>
            <a:ext cx="5455917" cy="1421908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63C24D-16E8-400A-8277-CC92034E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F7F623-20E6-4913-BF2D-6DFD2D3FF9C4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D9BCD547-456C-4AD6-86FB-C141DE065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80" y="4469620"/>
            <a:ext cx="5159507" cy="187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92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E85D1C-3C4B-4590-9584-C44DC42C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Calcolo della struttura iniziale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F0C00B-CB89-4197-ABDB-B4BD67818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DFS </a:t>
            </a:r>
            <a:r>
              <a:rPr lang="en-US" sz="2000" dirty="0" err="1">
                <a:solidFill>
                  <a:schemeClr val="bg1"/>
                </a:solidFill>
              </a:rPr>
              <a:t>sul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grafo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iniziale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9DDFFAC-4E4F-44E8-AEB5-2221B8632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73" y="2426818"/>
            <a:ext cx="4945305" cy="39976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FA1021B-A9ED-4A21-B800-D963B881D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276" y="2426818"/>
            <a:ext cx="5159511" cy="3997637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35D6B-A50A-4CF1-8376-6295445C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F7F623-20E6-4913-BF2D-6DFD2D3FF9C4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21ECCB-3E27-48BB-8215-93AF05B34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 err="1">
                <a:solidFill>
                  <a:srgbClr val="404040"/>
                </a:solidFill>
                <a:latin typeface="+mj-lt"/>
                <a:ea typeface="+mj-ea"/>
                <a:cs typeface="+mj-cs"/>
              </a:rPr>
              <a:t>Scelta</a:t>
            </a:r>
            <a:r>
              <a:rPr lang="en-US" sz="4000" kern="1200" dirty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404040"/>
                </a:solidFill>
                <a:latin typeface="+mj-lt"/>
                <a:ea typeface="+mj-ea"/>
                <a:cs typeface="+mj-cs"/>
              </a:rPr>
              <a:t>dell’arco</a:t>
            </a:r>
            <a:r>
              <a:rPr lang="en-US" sz="4000" kern="1200" dirty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solidFill>
                  <a:srgbClr val="404040"/>
                </a:solidFill>
              </a:rPr>
              <a:t>entrante</a:t>
            </a:r>
            <a:endParaRPr lang="en-US" sz="4000" kern="1200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1E59AF-0CCA-4DFC-813A-97267707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F7F623-20E6-4913-BF2D-6DFD2D3FF9C4}" type="slidenum">
              <a:rPr lang="en-US">
                <a:solidFill>
                  <a:prstClr val="white">
                    <a:tint val="75000"/>
                    <a:alpha val="80000"/>
                  </a:prstClr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8216605-7137-4D6B-8FD8-5F63FF3C4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565" y="767617"/>
            <a:ext cx="5172869" cy="267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8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A90BB4F9-6955-4FA3-9101-4151AE97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Introduzione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al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simplesso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reti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85BEE0-D313-4EF9-9A8B-2DF8565F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F7F623-20E6-4913-BF2D-6DFD2D3FF9C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80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2854535-CF27-4421-8847-D254F8E67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889" y="1432000"/>
            <a:ext cx="7544222" cy="1997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21ECCB-3E27-48BB-8215-93AF05B34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Scelta dell’arco uscente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1E59AF-0CCA-4DFC-813A-97267707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F7F623-20E6-4913-BF2D-6DFD2D3FF9C4}" type="slidenum">
              <a:rPr lang="en-US">
                <a:solidFill>
                  <a:prstClr val="white">
                    <a:tint val="75000"/>
                    <a:alpha val="80000"/>
                  </a:prstClr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373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21ECCB-3E27-48BB-8215-93AF05B34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Test di </a:t>
            </a:r>
            <a:r>
              <a:rPr lang="en-US" sz="4000" kern="1200" dirty="0" err="1">
                <a:solidFill>
                  <a:srgbClr val="404040"/>
                </a:solidFill>
                <a:latin typeface="+mj-lt"/>
                <a:ea typeface="+mj-ea"/>
                <a:cs typeface="+mj-cs"/>
              </a:rPr>
              <a:t>ottimalità</a:t>
            </a:r>
            <a:endParaRPr lang="en-US" sz="4000" kern="1200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1E59AF-0CCA-4DFC-813A-97267707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F7F623-20E6-4913-BF2D-6DFD2D3FF9C4}" type="slidenum">
              <a:rPr lang="en-US">
                <a:solidFill>
                  <a:prstClr val="white">
                    <a:tint val="75000"/>
                    <a:alpha val="80000"/>
                  </a:prstClr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F24454F-E3AF-4D95-B248-357A80994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127" y="1344118"/>
            <a:ext cx="5137745" cy="208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78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006D41-6E50-40C2-A746-820CC453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Calcolo dei potenziali</a:t>
            </a:r>
          </a:p>
        </p:txBody>
      </p:sp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9409D1B8-2BEF-4571-9ACF-E14DE4AEC8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1567" y="2508106"/>
            <a:ext cx="5455917" cy="3835061"/>
          </a:xfrm>
          <a:prstGeom prst="rect">
            <a:avLst/>
          </a:prstGeom>
        </p:spPr>
      </p:pic>
      <p:cxnSp>
        <p:nvCxnSpPr>
          <p:cNvPr id="27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C6980E3-1547-4CBA-B46E-296FB5DF1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86295"/>
            <a:ext cx="5455917" cy="3678683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95560A-CCE1-41BC-B140-35F0D986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F7F623-20E6-4913-BF2D-6DFD2D3FF9C4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449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F76700-D9AA-410C-AADF-E7973610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Aggiornamento dei potenziali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4D3BBA5-0949-4FC8-83DE-79DD7A9C5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725" y="2426818"/>
            <a:ext cx="3381235" cy="399763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BB061436-A30C-4F08-9530-95AC3D9BA6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6881" y="2596836"/>
            <a:ext cx="5455917" cy="3164431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6EFEB7-2011-4C24-B6E1-36969E21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F7F623-20E6-4913-BF2D-6DFD2D3FF9C4}" type="slidenum">
              <a:rPr lang="en-US" smtClean="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579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75168-CBF5-4592-B932-740C5F0F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Main routine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8307B48B-3203-4D55-B4DC-437B560E2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31" y="2426818"/>
            <a:ext cx="4153389" cy="399763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E6A5F9B1-A55C-4FD3-B08B-4542CE100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264" y="2426818"/>
            <a:ext cx="4634941" cy="3997637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6EE88E-EAFB-4AB9-88EA-19A9075D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F7F623-20E6-4913-BF2D-6DFD2D3FF9C4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34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26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C91B79-0E9C-4EBB-8E67-EE9AD3C7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B55E0D-61B8-475A-A497-E75CF592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F7F623-20E6-4913-BF2D-6DFD2D3FF9C4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31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[animate output image]">
            <a:extLst>
              <a:ext uri="{FF2B5EF4-FFF2-40B4-BE49-F238E27FC236}">
                <a16:creationId xmlns:a16="http://schemas.microsoft.com/office/drawing/2014/main" id="{64434752-E580-4144-9F66-AE43982D928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7700" y="643467"/>
            <a:ext cx="835659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2A1F0B-A676-4640-AD88-741A848A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F7F623-20E6-4913-BF2D-6DFD2D3FF9C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710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cielo, aria&#10;&#10;Descrizione generata automaticamente">
            <a:extLst>
              <a:ext uri="{FF2B5EF4-FFF2-40B4-BE49-F238E27FC236}">
                <a16:creationId xmlns:a16="http://schemas.microsoft.com/office/drawing/2014/main" id="{664DAD4B-E35F-4FCF-8B86-D86B4E70F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92B9E35-933B-4725-A7CC-910974E6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F7F623-20E6-4913-BF2D-6DFD2D3FF9C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680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cielo, aria&#10;&#10;Descrizione generata automaticamente">
            <a:extLst>
              <a:ext uri="{FF2B5EF4-FFF2-40B4-BE49-F238E27FC236}">
                <a16:creationId xmlns:a16="http://schemas.microsoft.com/office/drawing/2014/main" id="{FADBFAF9-32A1-4013-9D6A-01B962543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92B9E35-933B-4725-A7CC-910974E6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F7F623-20E6-4913-BF2D-6DFD2D3FF9C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65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27ABE510-8252-4890-B8CC-6B9A8CDE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it-IT" sz="4000"/>
              <a:t>Conclusioni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89FB979-48B7-48D5-84D5-3C854EDD6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it-IT" sz="2000" dirty="0"/>
              <a:t>Algoritmo del simplesso applicato al problema del flusso di costo minimo</a:t>
            </a:r>
          </a:p>
          <a:p>
            <a:pPr lvl="1"/>
            <a:r>
              <a:rPr lang="it-IT" sz="1600" dirty="0"/>
              <a:t>Parte da una struttura ammissibile (T, L, U)</a:t>
            </a:r>
          </a:p>
          <a:p>
            <a:pPr lvl="1"/>
            <a:r>
              <a:rPr lang="it-IT" sz="1600" dirty="0"/>
              <a:t>Sceglie un arco entrante e un arco uscente</a:t>
            </a:r>
          </a:p>
          <a:p>
            <a:pPr lvl="2"/>
            <a:r>
              <a:rPr lang="it-IT" sz="1200" dirty="0"/>
              <a:t>Creando una nuova struttura ammissibile</a:t>
            </a:r>
          </a:p>
          <a:p>
            <a:pPr lvl="1"/>
            <a:r>
              <a:rPr lang="it-IT" sz="1600" dirty="0"/>
              <a:t>Fino a quando la struttura non è ottima</a:t>
            </a:r>
          </a:p>
          <a:p>
            <a:pPr lvl="1"/>
            <a:r>
              <a:rPr lang="it-IT" sz="1600" dirty="0"/>
              <a:t>Termina se la struttura non è degenere</a:t>
            </a:r>
          </a:p>
          <a:p>
            <a:r>
              <a:rPr lang="it-IT" sz="2000" dirty="0"/>
              <a:t>Algoritmo del simplesso applicato al problema dei cammini minimi</a:t>
            </a:r>
          </a:p>
          <a:p>
            <a:pPr lvl="1"/>
            <a:r>
              <a:rPr lang="it-IT" sz="1600" dirty="0"/>
              <a:t>Caso particolare di FCM</a:t>
            </a:r>
          </a:p>
          <a:p>
            <a:pPr lvl="1"/>
            <a:r>
              <a:rPr lang="it-IT" sz="1600" dirty="0"/>
              <a:t>La struttura è sempre non degenere</a:t>
            </a:r>
          </a:p>
          <a:p>
            <a:pPr lvl="1"/>
            <a:r>
              <a:rPr lang="it-IT" sz="1600" dirty="0"/>
              <a:t>Termina in un numero finito di iterazioni</a:t>
            </a:r>
            <a:endParaRPr lang="it-IT" sz="2000" dirty="0"/>
          </a:p>
          <a:p>
            <a:endParaRPr lang="it-IT" sz="20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5640278-0D29-4ADE-A2B6-C5A91FF1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 fontScale="55000" lnSpcReduction="20000"/>
          </a:bodyPr>
          <a:lstStyle/>
          <a:p>
            <a:pPr algn="ctr">
              <a:spcAft>
                <a:spcPts val="600"/>
              </a:spcAft>
            </a:pPr>
            <a:fld id="{B8F7F623-20E6-4913-BF2D-6DFD2D3FF9C4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39</a:t>
            </a:fld>
            <a:endParaRPr lang="en-US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44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 err="1"/>
              <a:t>Flusso</a:t>
            </a:r>
            <a:r>
              <a:rPr lang="en-US" sz="4000" dirty="0"/>
              <a:t> di </a:t>
            </a:r>
            <a:r>
              <a:rPr lang="en-US" sz="4000" dirty="0" err="1"/>
              <a:t>Costo</a:t>
            </a:r>
            <a:r>
              <a:rPr lang="en-US" sz="4000" dirty="0"/>
              <a:t> </a:t>
            </a:r>
            <a:r>
              <a:rPr lang="en-US" sz="4000" dirty="0" err="1"/>
              <a:t>Minimo</a:t>
            </a:r>
            <a:r>
              <a:rPr lang="en-US" sz="4000" dirty="0"/>
              <a:t> - </a:t>
            </a:r>
            <a:r>
              <a:rPr lang="en-US" sz="4000" dirty="0" err="1"/>
              <a:t>Definizione</a:t>
            </a:r>
            <a:endParaRPr lang="en-US" sz="4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39186"/>
              </a:xfrm>
            </p:spPr>
            <p:txBody>
              <a:bodyPr>
                <a:normAutofit/>
              </a:bodyPr>
              <a:lstStyle/>
              <a:p>
                <a:r>
                  <a:rPr lang="en-US" sz="1700" b="1" dirty="0" err="1">
                    <a:latin typeface="Calibri" pitchFamily="34" charset="0"/>
                  </a:rPr>
                  <a:t>Problema</a:t>
                </a:r>
                <a:r>
                  <a:rPr lang="en-US" sz="1700" b="1" dirty="0">
                    <a:latin typeface="Calibri" pitchFamily="34" charset="0"/>
                  </a:rPr>
                  <a:t>: </a:t>
                </a:r>
                <a:r>
                  <a:rPr lang="en-US" sz="1700" dirty="0" err="1">
                    <a:latin typeface="Calibri" pitchFamily="34" charset="0"/>
                  </a:rPr>
                  <a:t>inviare</a:t>
                </a:r>
                <a:r>
                  <a:rPr lang="en-US" sz="1700" dirty="0">
                    <a:latin typeface="Calibri" pitchFamily="34" charset="0"/>
                  </a:rPr>
                  <a:t> </a:t>
                </a:r>
                <a:r>
                  <a:rPr lang="en-US" sz="1700" dirty="0" err="1">
                    <a:latin typeface="Calibri" pitchFamily="34" charset="0"/>
                  </a:rPr>
                  <a:t>tutto</a:t>
                </a:r>
                <a:r>
                  <a:rPr lang="en-US" sz="1700" dirty="0">
                    <a:latin typeface="Calibri" pitchFamily="34" charset="0"/>
                  </a:rPr>
                  <a:t> </a:t>
                </a:r>
                <a:r>
                  <a:rPr lang="en-US" sz="1700" dirty="0" err="1">
                    <a:latin typeface="Calibri" pitchFamily="34" charset="0"/>
                  </a:rPr>
                  <a:t>il</a:t>
                </a:r>
                <a:r>
                  <a:rPr lang="en-US" sz="1700" dirty="0">
                    <a:latin typeface="Calibri" pitchFamily="34" charset="0"/>
                  </a:rPr>
                  <a:t> </a:t>
                </a:r>
                <a:r>
                  <a:rPr lang="en-US" sz="1700" dirty="0" err="1">
                    <a:latin typeface="Calibri" pitchFamily="34" charset="0"/>
                  </a:rPr>
                  <a:t>flusso</a:t>
                </a:r>
                <a:r>
                  <a:rPr lang="en-US" sz="1700" dirty="0">
                    <a:latin typeface="Calibri" pitchFamily="34" charset="0"/>
                  </a:rPr>
                  <a:t> </a:t>
                </a:r>
                <a:r>
                  <a:rPr lang="en-US" sz="1700" dirty="0" err="1">
                    <a:latin typeface="Calibri" pitchFamily="34" charset="0"/>
                  </a:rPr>
                  <a:t>disponibile</a:t>
                </a:r>
                <a:r>
                  <a:rPr lang="en-US" sz="1700" dirty="0">
                    <a:latin typeface="Calibri" pitchFamily="34" charset="0"/>
                  </a:rPr>
                  <a:t> da </a:t>
                </a:r>
                <a:r>
                  <a:rPr lang="en-US" sz="1700" b="1" i="1" dirty="0">
                    <a:latin typeface="Calibri" pitchFamily="34" charset="0"/>
                  </a:rPr>
                  <a:t>s </a:t>
                </a:r>
                <a:r>
                  <a:rPr lang="en-US" sz="1700" i="1" dirty="0">
                    <a:latin typeface="Calibri" pitchFamily="34" charset="0"/>
                  </a:rPr>
                  <a:t>a </a:t>
                </a:r>
                <a:r>
                  <a:rPr lang="en-US" sz="1700" b="1" i="1" dirty="0">
                    <a:latin typeface="Calibri" pitchFamily="34" charset="0"/>
                  </a:rPr>
                  <a:t>t</a:t>
                </a:r>
                <a:r>
                  <a:rPr lang="en-US" sz="1700" i="1" dirty="0">
                    <a:latin typeface="Calibri" pitchFamily="34" charset="0"/>
                  </a:rPr>
                  <a:t> </a:t>
                </a:r>
                <a:r>
                  <a:rPr lang="en-US" sz="1700" dirty="0">
                    <a:latin typeface="Calibri" pitchFamily="34" charset="0"/>
                  </a:rPr>
                  <a:t>a </a:t>
                </a:r>
                <a:r>
                  <a:rPr lang="en-US" sz="1700" dirty="0" err="1">
                    <a:latin typeface="Calibri" pitchFamily="34" charset="0"/>
                  </a:rPr>
                  <a:t>costo</a:t>
                </a:r>
                <a:r>
                  <a:rPr lang="en-US" sz="1700" dirty="0">
                    <a:latin typeface="Calibri" pitchFamily="34" charset="0"/>
                  </a:rPr>
                  <a:t> </a:t>
                </a:r>
                <a:r>
                  <a:rPr lang="en-US" sz="1700" dirty="0" err="1">
                    <a:latin typeface="Calibri" pitchFamily="34" charset="0"/>
                  </a:rPr>
                  <a:t>minimo</a:t>
                </a:r>
                <a:endParaRPr lang="en-US" sz="1700" dirty="0">
                  <a:latin typeface="Calibri" pitchFamily="34" charset="0"/>
                </a:endParaRPr>
              </a:p>
              <a:p>
                <a:r>
                  <a:rPr lang="en-US" sz="1700" dirty="0">
                    <a:latin typeface="Calibri" pitchFamily="34" charset="0"/>
                  </a:rPr>
                  <a:t>Il </a:t>
                </a:r>
                <a:r>
                  <a:rPr lang="en-US" sz="1700" dirty="0" err="1">
                    <a:latin typeface="Calibri" pitchFamily="34" charset="0"/>
                  </a:rPr>
                  <a:t>flusso</a:t>
                </a:r>
                <a:r>
                  <a:rPr lang="en-US" sz="1700" dirty="0"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/>
                      </a:rPr>
                      <m:t>𝑓</m:t>
                    </m:r>
                  </m:oMath>
                </a14:m>
                <a:r>
                  <a:rPr lang="en-US" sz="1700" dirty="0">
                    <a:latin typeface="Calibri" pitchFamily="34" charset="0"/>
                  </a:rPr>
                  <a:t> è una </a:t>
                </a:r>
                <a:r>
                  <a:rPr lang="en-US" sz="1700" dirty="0" err="1">
                    <a:latin typeface="Calibri" pitchFamily="34" charset="0"/>
                  </a:rPr>
                  <a:t>funzione</a:t>
                </a:r>
                <a:r>
                  <a:rPr lang="en-US" sz="1700" dirty="0">
                    <a:latin typeface="Calibri" pitchFamily="34" charset="0"/>
                  </a:rPr>
                  <a:t> </a:t>
                </a:r>
                <a:r>
                  <a:rPr lang="en-US" sz="1700" dirty="0" err="1">
                    <a:latin typeface="Calibri" pitchFamily="34" charset="0"/>
                  </a:rPr>
                  <a:t>sugli</a:t>
                </a:r>
                <a:r>
                  <a:rPr lang="en-US" sz="1700" dirty="0">
                    <a:latin typeface="Calibri" pitchFamily="34" charset="0"/>
                  </a:rPr>
                  <a:t> </a:t>
                </a:r>
                <a:r>
                  <a:rPr lang="en-US" sz="1700" dirty="0" err="1">
                    <a:latin typeface="Calibri" pitchFamily="34" charset="0"/>
                  </a:rPr>
                  <a:t>archi</a:t>
                </a:r>
                <a:endParaRPr lang="en-US" sz="1700" dirty="0">
                  <a:latin typeface="Calibri" pitchFamily="34" charset="0"/>
                </a:endParaRPr>
              </a:p>
              <a:p>
                <a:r>
                  <a:rPr lang="en-US" sz="1700" dirty="0">
                    <a:latin typeface="Calibri" pitchFamily="34" charset="0"/>
                  </a:rPr>
                  <a:t>Un </a:t>
                </a:r>
                <a:r>
                  <a:rPr lang="en-US" sz="1700" dirty="0" err="1">
                    <a:latin typeface="Calibri" pitchFamily="34" charset="0"/>
                  </a:rPr>
                  <a:t>flusso</a:t>
                </a:r>
                <a:r>
                  <a:rPr lang="en-US" sz="1700" dirty="0">
                    <a:latin typeface="Calibri" pitchFamily="34" charset="0"/>
                  </a:rPr>
                  <a:t> è </a:t>
                </a:r>
                <a:r>
                  <a:rPr lang="en-US" sz="1700" dirty="0" err="1">
                    <a:latin typeface="Calibri" pitchFamily="34" charset="0"/>
                  </a:rPr>
                  <a:t>ammissibile</a:t>
                </a:r>
                <a:r>
                  <a:rPr lang="en-US" sz="1700" dirty="0">
                    <a:latin typeface="Calibri" pitchFamily="34" charset="0"/>
                  </a:rPr>
                  <a:t> </a:t>
                </a:r>
                <a:r>
                  <a:rPr lang="en-US" sz="1700" dirty="0" err="1">
                    <a:latin typeface="Calibri" pitchFamily="34" charset="0"/>
                  </a:rPr>
                  <a:t>sse</a:t>
                </a:r>
                <a:r>
                  <a:rPr lang="en-US" sz="1700" dirty="0">
                    <a:latin typeface="Calibri" pitchFamily="34" charset="0"/>
                  </a:rPr>
                  <a:t> </a:t>
                </a:r>
                <a:r>
                  <a:rPr lang="en-US" sz="1700" dirty="0" err="1">
                    <a:latin typeface="Calibri" pitchFamily="34" charset="0"/>
                  </a:rPr>
                  <a:t>soddisfa</a:t>
                </a:r>
                <a:r>
                  <a:rPr lang="en-US" sz="1700" dirty="0">
                    <a:latin typeface="Calibri" pitchFamily="34" charset="0"/>
                  </a:rPr>
                  <a:t>:</a:t>
                </a:r>
              </a:p>
              <a:p>
                <a:pPr marL="1143000" lvl="1" indent="-342900"/>
                <a:r>
                  <a:rPr lang="en-US" sz="1700" dirty="0" err="1">
                    <a:latin typeface="Calibri" pitchFamily="34" charset="0"/>
                  </a:rPr>
                  <a:t>Vincoli</a:t>
                </a:r>
                <a:r>
                  <a:rPr lang="en-US" sz="1700" dirty="0">
                    <a:latin typeface="Calibri" pitchFamily="34" charset="0"/>
                  </a:rPr>
                  <a:t> di </a:t>
                </a:r>
                <a:r>
                  <a:rPr lang="en-US" sz="1700" dirty="0" err="1">
                    <a:latin typeface="Calibri" pitchFamily="34" charset="0"/>
                  </a:rPr>
                  <a:t>capacità</a:t>
                </a:r>
                <a:r>
                  <a:rPr lang="en-US" sz="1700" dirty="0">
                    <a:latin typeface="Calibri" pitchFamily="34" charset="0"/>
                  </a:rPr>
                  <a:t>:</a:t>
                </a:r>
              </a:p>
              <a:p>
                <a:pPr marL="754380" lvl="1" indent="0">
                  <a:buNone/>
                </a:pPr>
                <a:r>
                  <a:rPr lang="en-US" sz="1700" dirty="0">
                    <a:latin typeface="Calibri" pitchFamily="34" charset="0"/>
                  </a:rPr>
                  <a:t>  	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>
                            <a:latin typeface="Cambria Math"/>
                          </a:rPr>
                          <m:t>𝑣</m:t>
                        </m:r>
                        <m:r>
                          <a:rPr lang="en-US" sz="1700">
                            <a:latin typeface="Cambria Math"/>
                          </a:rPr>
                          <m:t>,</m:t>
                        </m:r>
                        <m:r>
                          <a:rPr lang="en-US" sz="170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sz="1700">
                        <a:latin typeface="Cambria Math"/>
                      </a:rPr>
                      <m:t>≤</m:t>
                    </m:r>
                    <m:r>
                      <a:rPr lang="en-US" sz="1700">
                        <a:latin typeface="Cambria Math"/>
                      </a:rPr>
                      <m:t>𝑢</m:t>
                    </m:r>
                    <m:r>
                      <a:rPr lang="en-US" sz="1700">
                        <a:latin typeface="Cambria Math"/>
                      </a:rPr>
                      <m:t>(</m:t>
                    </m:r>
                    <m:r>
                      <a:rPr lang="en-US" sz="1700">
                        <a:latin typeface="Cambria Math"/>
                      </a:rPr>
                      <m:t>𝑣</m:t>
                    </m:r>
                    <m:r>
                      <a:rPr lang="en-US" sz="1700">
                        <a:latin typeface="Cambria Math"/>
                      </a:rPr>
                      <m:t>,</m:t>
                    </m:r>
                    <m:r>
                      <a:rPr lang="en-US" sz="1700">
                        <a:latin typeface="Cambria Math"/>
                      </a:rPr>
                      <m:t>𝑤</m:t>
                    </m:r>
                    <m:r>
                      <a:rPr lang="en-US" sz="1700">
                        <a:latin typeface="Cambria Math"/>
                      </a:rPr>
                      <m:t>)</m:t>
                    </m:r>
                  </m:oMath>
                </a14:m>
                <a:endParaRPr lang="en-US" sz="1700" dirty="0">
                  <a:latin typeface="Calibri" pitchFamily="34" charset="0"/>
                </a:endParaRPr>
              </a:p>
              <a:p>
                <a:pPr marL="1143000" lvl="1" indent="-342900"/>
                <a:r>
                  <a:rPr lang="en-US" sz="1700" dirty="0">
                    <a:latin typeface="Calibri" pitchFamily="34" charset="0"/>
                  </a:rPr>
                  <a:t>Non </a:t>
                </a:r>
                <a:r>
                  <a:rPr lang="en-US" sz="1700" dirty="0" err="1">
                    <a:latin typeface="Calibri" pitchFamily="34" charset="0"/>
                  </a:rPr>
                  <a:t>negatività</a:t>
                </a:r>
                <a:r>
                  <a:rPr lang="en-US" sz="1700" dirty="0">
                    <a:latin typeface="Calibri" pitchFamily="34" charset="0"/>
                  </a:rPr>
                  <a:t>:</a:t>
                </a:r>
              </a:p>
              <a:p>
                <a:pPr marL="754380" lvl="1" indent="0">
                  <a:buNone/>
                </a:pPr>
                <a:r>
                  <a:rPr lang="en-US" sz="1700" dirty="0">
                    <a:latin typeface="Calibri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>
                            <a:latin typeface="Cambria Math"/>
                          </a:rPr>
                          <m:t>𝑣</m:t>
                        </m:r>
                        <m:r>
                          <a:rPr lang="en-US" sz="1700">
                            <a:latin typeface="Cambria Math"/>
                          </a:rPr>
                          <m:t>,</m:t>
                        </m:r>
                        <m:r>
                          <a:rPr lang="en-US" sz="170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sz="1700">
                        <a:latin typeface="Cambria Math"/>
                      </a:rPr>
                      <m:t>≥0</m:t>
                    </m:r>
                  </m:oMath>
                </a14:m>
                <a:endParaRPr lang="en-US" sz="1700" dirty="0">
                  <a:latin typeface="Calibri" pitchFamily="34" charset="0"/>
                </a:endParaRPr>
              </a:p>
              <a:p>
                <a:pPr marL="1143000" lvl="1" indent="-342900"/>
                <a:r>
                  <a:rPr lang="en-US" sz="1700" dirty="0" err="1">
                    <a:latin typeface="Calibri" pitchFamily="34" charset="0"/>
                    <a:sym typeface="Wingdings" pitchFamily="2" charset="2"/>
                  </a:rPr>
                  <a:t>Vincoli</a:t>
                </a:r>
                <a:r>
                  <a:rPr lang="en-US" sz="1700" dirty="0">
                    <a:latin typeface="Calibri" pitchFamily="34" charset="0"/>
                    <a:sym typeface="Wingdings" pitchFamily="2" charset="2"/>
                  </a:rPr>
                  <a:t> di </a:t>
                </a:r>
                <a:r>
                  <a:rPr lang="en-US" sz="1700" dirty="0" err="1">
                    <a:latin typeface="Calibri" pitchFamily="34" charset="0"/>
                    <a:sym typeface="Wingdings" pitchFamily="2" charset="2"/>
                  </a:rPr>
                  <a:t>bilancio</a:t>
                </a:r>
                <a:r>
                  <a:rPr lang="en-US" sz="1700" dirty="0">
                    <a:latin typeface="Calibri" pitchFamily="34" charset="0"/>
                    <a:sym typeface="Wingdings" pitchFamily="2" charset="2"/>
                  </a:rPr>
                  <a:t> ai </a:t>
                </a:r>
                <a:r>
                  <a:rPr lang="en-US" sz="1700" dirty="0" err="1">
                    <a:latin typeface="Calibri" pitchFamily="34" charset="0"/>
                    <a:sym typeface="Wingdings" pitchFamily="2" charset="2"/>
                  </a:rPr>
                  <a:t>nodi</a:t>
                </a:r>
                <a:r>
                  <a:rPr lang="en-US" sz="1700" dirty="0">
                    <a:latin typeface="Calibri" pitchFamily="34" charset="0"/>
                    <a:sym typeface="Wingdings" pitchFamily="2" charset="2"/>
                  </a:rPr>
                  <a:t>:</a:t>
                </a:r>
              </a:p>
              <a:p>
                <a:pPr marL="754380" lvl="1" indent="0">
                  <a:buNone/>
                </a:pPr>
                <a:r>
                  <a:rPr lang="en-US" sz="1700" dirty="0">
                    <a:latin typeface="Calibri" pitchFamily="34" charset="0"/>
                    <a:sym typeface="Wingdings" pitchFamily="2" charset="2"/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7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a:rPr lang="en-US" sz="1700">
                            <a:latin typeface="Cambria Math"/>
                            <a:sym typeface="Wingdings" pitchFamily="2" charset="2"/>
                          </a:rPr>
                          <m:t>𝑤</m:t>
                        </m:r>
                        <m:r>
                          <m:rPr>
                            <m:brk m:alnAt="7"/>
                          </m:rPr>
                          <a:rPr lang="en-US" sz="1700">
                            <a:latin typeface="Cambria Math"/>
                            <a:sym typeface="Wingdings" pitchFamily="2" charset="2"/>
                          </a:rPr>
                          <m:t>:</m:t>
                        </m:r>
                        <m:r>
                          <a:rPr lang="en-US" sz="1700">
                            <a:latin typeface="Cambria Math"/>
                            <a:sym typeface="Wingdings" pitchFamily="2" charset="2"/>
                          </a:rPr>
                          <m:t>(</m:t>
                        </m:r>
                        <m:r>
                          <a:rPr lang="en-US" sz="1700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  <m:r>
                          <a:rPr lang="en-US" sz="170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brk m:alnAt="7"/>
                          </m:rPr>
                          <a:rPr lang="en-US" sz="1700">
                            <a:latin typeface="Cambria Math"/>
                            <a:sym typeface="Wingdings" pitchFamily="2" charset="2"/>
                          </a:rPr>
                          <m:t>𝑤</m:t>
                        </m:r>
                        <m:r>
                          <a:rPr lang="en-US" sz="1700">
                            <a:latin typeface="Cambria Math"/>
                            <a:sym typeface="Wingdings" pitchFamily="2" charset="2"/>
                          </a:rPr>
                          <m:t>)</m:t>
                        </m:r>
                      </m:sub>
                      <m:sup/>
                      <m:e>
                        <m:r>
                          <a:rPr lang="en-US" sz="1700">
                            <a:latin typeface="Cambria Math"/>
                            <a:sym typeface="Wingdings" pitchFamily="2" charset="2"/>
                          </a:rPr>
                          <m:t>𝑓</m:t>
                        </m:r>
                        <m:r>
                          <a:rPr lang="en-US" sz="1700">
                            <a:latin typeface="Cambria Math"/>
                            <a:sym typeface="Wingdings" pitchFamily="2" charset="2"/>
                          </a:rPr>
                          <m:t>(</m:t>
                        </m:r>
                        <m:r>
                          <a:rPr lang="en-US" sz="1700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  <m:r>
                          <a:rPr lang="en-US" sz="170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sz="1700">
                            <a:latin typeface="Cambria Math"/>
                            <a:sym typeface="Wingdings" pitchFamily="2" charset="2"/>
                          </a:rPr>
                          <m:t>𝑤</m:t>
                        </m:r>
                        <m:r>
                          <a:rPr lang="en-US" sz="1700">
                            <a:latin typeface="Cambria Math"/>
                            <a:sym typeface="Wingdings" pitchFamily="2" charset="2"/>
                          </a:rPr>
                          <m:t>)</m:t>
                        </m:r>
                      </m:e>
                    </m:nary>
                    <m:r>
                      <a:rPr lang="en-US" sz="1700">
                        <a:latin typeface="Cambria Math"/>
                        <a:sym typeface="Wingdings" pitchFamily="2" charset="2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17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a:rPr lang="en-US" sz="1700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  <m:r>
                          <m:rPr>
                            <m:brk m:alnAt="7"/>
                          </m:rPr>
                          <a:rPr lang="en-US" sz="1700">
                            <a:latin typeface="Cambria Math"/>
                            <a:sym typeface="Wingdings" pitchFamily="2" charset="2"/>
                          </a:rPr>
                          <m:t>:</m:t>
                        </m:r>
                        <m:d>
                          <m:dPr>
                            <m:ctrlPr>
                              <a:rPr lang="en-US" sz="17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sz="1700">
                                <a:latin typeface="Cambria Math"/>
                                <a:sym typeface="Wingdings" pitchFamily="2" charset="2"/>
                              </a:rPr>
                              <m:t>𝑤</m:t>
                            </m:r>
                            <m:r>
                              <m:rPr>
                                <m:brk m:alnAt="7"/>
                              </m:rPr>
                              <a:rPr lang="en-US" sz="170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sz="1700">
                                <a:latin typeface="Cambria Math"/>
                                <a:sym typeface="Wingdings" pitchFamily="2" charset="2"/>
                              </a:rPr>
                              <m:t>𝑣</m:t>
                            </m:r>
                          </m:e>
                        </m:d>
                      </m:sub>
                      <m:sup/>
                      <m:e>
                        <m:r>
                          <a:rPr lang="en-US" sz="1700">
                            <a:latin typeface="Cambria Math"/>
                            <a:sym typeface="Wingdings" pitchFamily="2" charset="2"/>
                          </a:rPr>
                          <m:t>𝑓</m:t>
                        </m:r>
                        <m:r>
                          <a:rPr lang="en-US" sz="1700">
                            <a:latin typeface="Cambria Math"/>
                            <a:sym typeface="Wingdings" pitchFamily="2" charset="2"/>
                          </a:rPr>
                          <m:t>(</m:t>
                        </m:r>
                        <m:r>
                          <a:rPr lang="en-US" sz="1700">
                            <a:latin typeface="Cambria Math"/>
                            <a:sym typeface="Wingdings" pitchFamily="2" charset="2"/>
                          </a:rPr>
                          <m:t>𝑤</m:t>
                        </m:r>
                        <m:r>
                          <a:rPr lang="en-US" sz="170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sz="1700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  <m:r>
                          <a:rPr lang="en-US" sz="1700">
                            <a:latin typeface="Cambria Math"/>
                            <a:sym typeface="Wingdings" pitchFamily="2" charset="2"/>
                          </a:rPr>
                          <m:t>)</m:t>
                        </m:r>
                      </m:e>
                    </m:nary>
                    <m:r>
                      <a:rPr lang="en-US" sz="170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sz="1700">
                        <a:latin typeface="Cambria Math"/>
                        <a:sym typeface="Wingdings" pitchFamily="2" charset="2"/>
                      </a:rPr>
                      <m:t>𝑏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700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e>
                    </m:d>
                  </m:oMath>
                </a14:m>
                <a:endParaRPr lang="en-US" sz="1700" dirty="0">
                  <a:latin typeface="Calibri" pitchFamily="34" charset="0"/>
                </a:endParaRPr>
              </a:p>
              <a:p>
                <a:r>
                  <a:rPr lang="en-US" sz="1700" dirty="0" err="1">
                    <a:latin typeface="Calibri" pitchFamily="34" charset="0"/>
                  </a:rPr>
                  <a:t>Costo</a:t>
                </a:r>
                <a:r>
                  <a:rPr lang="en-US" sz="1700" dirty="0">
                    <a:latin typeface="Calibri" pitchFamily="34" charset="0"/>
                  </a:rPr>
                  <a:t> del un </a:t>
                </a:r>
                <a:r>
                  <a:rPr lang="en-US" sz="1700" dirty="0" err="1">
                    <a:latin typeface="Calibri" pitchFamily="34" charset="0"/>
                  </a:rPr>
                  <a:t>flusso</a:t>
                </a:r>
                <a:r>
                  <a:rPr lang="en-US" sz="1700" dirty="0">
                    <a:latin typeface="Calibri" pitchFamily="34" charset="0"/>
                  </a:rPr>
                  <a:t> </a:t>
                </a:r>
                <a:r>
                  <a:rPr lang="en-US" sz="1700" dirty="0" err="1">
                    <a:latin typeface="Calibri" pitchFamily="34" charset="0"/>
                  </a:rPr>
                  <a:t>ammissibile</a:t>
                </a:r>
                <a:r>
                  <a:rPr lang="en-US" sz="1700" dirty="0">
                    <a:latin typeface="Calibri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/>
                      </a:rPr>
                      <m:t>𝑓</m:t>
                    </m:r>
                  </m:oMath>
                </a14:m>
                <a:r>
                  <a:rPr lang="en-US" sz="1700" dirty="0">
                    <a:latin typeface="Calibri" pitchFamily="34" charset="0"/>
                  </a:rPr>
                  <a:t>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7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17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sz="1700">
                                <a:latin typeface="Cambria Math"/>
                                <a:sym typeface="Wingdings" pitchFamily="2" charset="2"/>
                              </a:rPr>
                              <m:t>𝑣</m:t>
                            </m:r>
                            <m:r>
                              <m:rPr>
                                <m:brk m:alnAt="7"/>
                              </m:rPr>
                              <a:rPr lang="en-US" sz="170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sz="1700">
                                <a:latin typeface="Cambria Math"/>
                                <a:sym typeface="Wingdings" pitchFamily="2" charset="2"/>
                              </a:rPr>
                              <m:t>𝑤</m:t>
                            </m:r>
                          </m:e>
                        </m:d>
                        <m:r>
                          <a:rPr lang="en-US" sz="1700">
                            <a:latin typeface="Cambria Math"/>
                            <a:sym typeface="Wingdings" pitchFamily="2" charset="2"/>
                          </a:rPr>
                          <m:t>∈</m:t>
                        </m:r>
                        <m:r>
                          <a:rPr lang="en-US" sz="1700">
                            <a:latin typeface="Cambria Math"/>
                            <a:sym typeface="Wingdings" pitchFamily="2" charset="2"/>
                          </a:rPr>
                          <m:t>𝐸</m:t>
                        </m:r>
                      </m:sub>
                      <m:sup/>
                      <m:e>
                        <m:r>
                          <a:rPr lang="en-US" sz="1700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  <m:d>
                          <m:dPr>
                            <m:ctrlPr>
                              <a:rPr lang="en-US" sz="17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sz="1700">
                                <a:latin typeface="Cambria Math"/>
                                <a:sym typeface="Wingdings" pitchFamily="2" charset="2"/>
                              </a:rPr>
                              <m:t>𝑣</m:t>
                            </m:r>
                            <m:r>
                              <a:rPr lang="en-US" sz="170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sz="1700">
                                <a:latin typeface="Cambria Math"/>
                                <a:sym typeface="Wingdings" pitchFamily="2" charset="2"/>
                              </a:rPr>
                              <m:t>𝑤</m:t>
                            </m:r>
                          </m:e>
                        </m:d>
                        <m:r>
                          <a:rPr lang="en-US" sz="1700">
                            <a:latin typeface="Cambria Math"/>
                            <a:sym typeface="Wingdings" pitchFamily="2" charset="2"/>
                          </a:rPr>
                          <m:t>𝑓</m:t>
                        </m:r>
                        <m:r>
                          <a:rPr lang="en-US" sz="1700">
                            <a:latin typeface="Cambria Math"/>
                            <a:sym typeface="Wingdings" pitchFamily="2" charset="2"/>
                          </a:rPr>
                          <m:t>(</m:t>
                        </m:r>
                        <m:r>
                          <a:rPr lang="en-US" sz="1700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  <m:r>
                          <a:rPr lang="en-US" sz="170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sz="1700">
                            <a:latin typeface="Cambria Math"/>
                            <a:sym typeface="Wingdings" pitchFamily="2" charset="2"/>
                          </a:rPr>
                          <m:t>𝑤</m:t>
                        </m:r>
                        <m:r>
                          <a:rPr lang="en-US" sz="1700">
                            <a:latin typeface="Cambria Math"/>
                            <a:sym typeface="Wingdings" pitchFamily="2" charset="2"/>
                          </a:rPr>
                          <m:t>)</m:t>
                        </m:r>
                      </m:e>
                    </m:nary>
                  </m:oMath>
                </a14:m>
                <a:endParaRPr lang="en-US" sz="17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39186"/>
              </a:xfrm>
              <a:blipFill>
                <a:blip r:embed="rId2"/>
                <a:stretch>
                  <a:fillRect l="-338" t="-1460" b="-149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B8F7F623-20E6-4913-BF2D-6DFD2D3FF9C4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4</a:t>
            </a:fld>
            <a:endParaRPr lang="en-US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612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327E6D0-6206-4CF7-A195-0C2140F2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it-IT" sz="4000"/>
              <a:t>Come risolvere il problema?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CADFED-5135-48BC-942C-2FF9FCEB0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it-IT" sz="2000" dirty="0"/>
              <a:t>Diversi algoritmi per il risolvere il problema del FCM</a:t>
            </a:r>
          </a:p>
          <a:p>
            <a:pPr lvl="1"/>
            <a:r>
              <a:rPr lang="it-IT" sz="2000" dirty="0"/>
              <a:t>Algoritmo di Cancellazione dei Cicli Negativi</a:t>
            </a:r>
          </a:p>
          <a:p>
            <a:pPr lvl="1"/>
            <a:r>
              <a:rPr lang="it-IT" sz="2000" b="1" dirty="0"/>
              <a:t>Simplesso su reti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6A25F7-5FD8-4C50-961C-1E355187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B8F7F623-20E6-4913-BF2D-6DFD2D3FF9C4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5</a:t>
            </a:fld>
            <a:endParaRPr lang="en-US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526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FAEF5E-6E3D-478D-9A61-06660314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it-IT" sz="4000" dirty="0"/>
              <a:t>Idea di base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0E8A26-B1CF-4371-B377-2ADD466F8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fontScale="92500"/>
          </a:bodyPr>
          <a:lstStyle/>
          <a:p>
            <a:r>
              <a:rPr lang="it-IT" sz="2100" b="1" dirty="0"/>
              <a:t>Concetto centrale:</a:t>
            </a:r>
            <a:r>
              <a:rPr lang="it-IT" sz="2100" dirty="0"/>
              <a:t> </a:t>
            </a:r>
            <a:r>
              <a:rPr lang="it-IT" sz="2100" i="1" dirty="0" err="1"/>
              <a:t>spanning</a:t>
            </a:r>
            <a:r>
              <a:rPr lang="it-IT" sz="2100" i="1" dirty="0"/>
              <a:t> </a:t>
            </a:r>
            <a:r>
              <a:rPr lang="it-IT" sz="2100" i="1" dirty="0" err="1"/>
              <a:t>tree</a:t>
            </a:r>
            <a:r>
              <a:rPr lang="it-IT" sz="2100" i="1" dirty="0"/>
              <a:t> </a:t>
            </a:r>
            <a:r>
              <a:rPr lang="it-IT" sz="2100" i="1" dirty="0" err="1"/>
              <a:t>solution</a:t>
            </a:r>
            <a:endParaRPr lang="it-IT" sz="2100" i="1" dirty="0"/>
          </a:p>
          <a:p>
            <a:pPr lvl="1" algn="just"/>
            <a:r>
              <a:rPr lang="it-IT" sz="1700" dirty="0"/>
              <a:t>Fissa il flusso di ogni arco non appartenente all’albero di copertura a zero o alla capacità dell’arco</a:t>
            </a:r>
          </a:p>
          <a:p>
            <a:pPr lvl="2"/>
            <a:r>
              <a:rPr lang="it-IT" sz="1300" dirty="0"/>
              <a:t>In questo modo si ottiene il flusso sugli archi dell’albero di copertura</a:t>
            </a:r>
          </a:p>
          <a:p>
            <a:r>
              <a:rPr lang="it-IT" sz="2100" dirty="0"/>
              <a:t>FCM ha al più un albero di copertura ottimo </a:t>
            </a:r>
          </a:p>
          <a:p>
            <a:r>
              <a:rPr lang="it-IT" sz="2100" dirty="0"/>
              <a:t>Ci si muove da una soluzione ad un’altra fino a quando non si raggiunge l’ottimo	</a:t>
            </a:r>
          </a:p>
          <a:p>
            <a:pPr lvl="1"/>
            <a:r>
              <a:rPr lang="it-IT" sz="1700" dirty="0"/>
              <a:t>Ad ogni passo si sostituisce un arco dell’albero con un arco non appartenente all’albero</a:t>
            </a:r>
          </a:p>
          <a:p>
            <a:r>
              <a:rPr lang="it-IT" sz="2100" dirty="0"/>
              <a:t>Gli alberi di copertura corrispondono alle soluzioni di base del simplesso</a:t>
            </a:r>
          </a:p>
          <a:p>
            <a:r>
              <a:rPr lang="it-IT" sz="2100" dirty="0"/>
              <a:t>Muoversi da una soluzione ad un’altra corrisponde ad un’operazione di pivot (cambio base)</a:t>
            </a:r>
          </a:p>
          <a:p>
            <a:pPr lvl="1"/>
            <a:endParaRPr lang="it-IT" sz="17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5D5108-CEAD-4F81-8AEB-23E8B0B7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B8F7F623-20E6-4913-BF2D-6DFD2D3FF9C4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6</a:t>
            </a:fld>
            <a:endParaRPr lang="en-US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901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Spanning tree structure (1)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 err="1"/>
              <a:t>Partizione</a:t>
            </a:r>
            <a:r>
              <a:rPr lang="en-US" sz="2000" i="1" dirty="0"/>
              <a:t> </a:t>
            </a:r>
            <a:r>
              <a:rPr lang="en-US" sz="2000" i="1" dirty="0" err="1"/>
              <a:t>degli</a:t>
            </a:r>
            <a:r>
              <a:rPr lang="en-US" sz="2000" i="1" dirty="0"/>
              <a:t> </a:t>
            </a:r>
            <a:r>
              <a:rPr lang="en-US" sz="2000" i="1" dirty="0" err="1"/>
              <a:t>archi</a:t>
            </a:r>
            <a:r>
              <a:rPr lang="en-US" sz="2000" i="1" dirty="0"/>
              <a:t> in </a:t>
            </a:r>
            <a:r>
              <a:rPr lang="en-US" sz="2000" i="1" dirty="0" err="1"/>
              <a:t>tre</a:t>
            </a:r>
            <a:r>
              <a:rPr lang="en-US" sz="2000" i="1" dirty="0"/>
              <a:t> </a:t>
            </a:r>
            <a:r>
              <a:rPr lang="en-US" sz="2000" i="1" dirty="0" err="1"/>
              <a:t>sottoinsiemi</a:t>
            </a:r>
            <a:r>
              <a:rPr lang="en-US" sz="2000" i="1" dirty="0"/>
              <a:t>:</a:t>
            </a:r>
          </a:p>
          <a:p>
            <a:r>
              <a:rPr lang="en-US" sz="2000" b="1" dirty="0"/>
              <a:t>T</a:t>
            </a:r>
            <a:r>
              <a:rPr lang="en-US" sz="2000" dirty="0"/>
              <a:t> – </a:t>
            </a:r>
            <a:r>
              <a:rPr lang="en-US" sz="2000" dirty="0" err="1"/>
              <a:t>archi</a:t>
            </a:r>
            <a:r>
              <a:rPr lang="en-US" sz="2000" dirty="0"/>
              <a:t> </a:t>
            </a:r>
            <a:r>
              <a:rPr lang="en-US" sz="2000" dirty="0" err="1"/>
              <a:t>nell’albero</a:t>
            </a:r>
            <a:r>
              <a:rPr lang="en-US" sz="2000" dirty="0"/>
              <a:t> di </a:t>
            </a:r>
            <a:r>
              <a:rPr lang="en-US" sz="2000" dirty="0" err="1"/>
              <a:t>copertura</a:t>
            </a:r>
            <a:r>
              <a:rPr lang="en-US" sz="2000" dirty="0"/>
              <a:t> (</a:t>
            </a:r>
            <a:r>
              <a:rPr lang="en-US" sz="2000" dirty="0" err="1"/>
              <a:t>soluzione</a:t>
            </a:r>
            <a:r>
              <a:rPr lang="en-US" sz="2000" dirty="0"/>
              <a:t> di base)</a:t>
            </a:r>
          </a:p>
          <a:p>
            <a:r>
              <a:rPr lang="en-US" sz="2000" b="1" dirty="0"/>
              <a:t>L </a:t>
            </a:r>
            <a:r>
              <a:rPr lang="en-US" sz="2000" dirty="0"/>
              <a:t>– </a:t>
            </a:r>
            <a:r>
              <a:rPr lang="en-US" sz="2000" dirty="0" err="1"/>
              <a:t>archi</a:t>
            </a:r>
            <a:r>
              <a:rPr lang="en-US" sz="2000" dirty="0"/>
              <a:t> </a:t>
            </a:r>
            <a:r>
              <a:rPr lang="en-US" sz="2000" dirty="0" err="1"/>
              <a:t>fuori</a:t>
            </a:r>
            <a:r>
              <a:rPr lang="en-US" sz="2000" dirty="0"/>
              <a:t> base </a:t>
            </a:r>
            <a:r>
              <a:rPr lang="en-US" sz="2000" dirty="0" err="1"/>
              <a:t>il</a:t>
            </a:r>
            <a:r>
              <a:rPr lang="en-US" sz="2000" dirty="0"/>
              <a:t> cui </a:t>
            </a:r>
            <a:r>
              <a:rPr lang="en-US" sz="2000" dirty="0" err="1"/>
              <a:t>flusso</a:t>
            </a:r>
            <a:r>
              <a:rPr lang="en-US" sz="2000" dirty="0"/>
              <a:t> è </a:t>
            </a:r>
            <a:r>
              <a:rPr lang="en-US" sz="2000" dirty="0" err="1"/>
              <a:t>nullo</a:t>
            </a:r>
            <a:endParaRPr lang="en-US" sz="2000" dirty="0"/>
          </a:p>
          <a:p>
            <a:r>
              <a:rPr lang="en-US" sz="2000" b="1" dirty="0"/>
              <a:t>U</a:t>
            </a:r>
            <a:r>
              <a:rPr lang="en-US" sz="2000" dirty="0"/>
              <a:t> – </a:t>
            </a:r>
            <a:r>
              <a:rPr lang="en-US" sz="2000" dirty="0" err="1"/>
              <a:t>archi</a:t>
            </a:r>
            <a:r>
              <a:rPr lang="en-US" sz="2000" dirty="0"/>
              <a:t> </a:t>
            </a:r>
            <a:r>
              <a:rPr lang="en-US" sz="2000" dirty="0" err="1"/>
              <a:t>fuori</a:t>
            </a:r>
            <a:r>
              <a:rPr lang="en-US" sz="2000" dirty="0"/>
              <a:t> base </a:t>
            </a:r>
            <a:r>
              <a:rPr lang="en-US" sz="2000" dirty="0" err="1"/>
              <a:t>il</a:t>
            </a:r>
            <a:r>
              <a:rPr lang="en-US" sz="2000" dirty="0"/>
              <a:t> cui </a:t>
            </a:r>
            <a:r>
              <a:rPr lang="en-US" sz="2000" dirty="0" err="1"/>
              <a:t>flusso</a:t>
            </a:r>
            <a:r>
              <a:rPr lang="en-US" sz="2000" dirty="0"/>
              <a:t> è </a:t>
            </a:r>
            <a:r>
              <a:rPr lang="en-US" sz="2000" dirty="0" err="1"/>
              <a:t>pari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capacità</a:t>
            </a:r>
            <a:r>
              <a:rPr lang="en-US" sz="2000" dirty="0"/>
              <a:t> </a:t>
            </a:r>
            <a:r>
              <a:rPr lang="en-US" sz="2000" i="1" dirty="0"/>
              <a:t>u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(T, L, U) </a:t>
            </a:r>
            <a:r>
              <a:rPr lang="en-US" sz="2000" dirty="0"/>
              <a:t>è </a:t>
            </a:r>
            <a:r>
              <a:rPr lang="en-US" sz="2000" dirty="0" err="1"/>
              <a:t>detta</a:t>
            </a:r>
            <a:r>
              <a:rPr lang="en-US" sz="2000" dirty="0"/>
              <a:t> </a:t>
            </a:r>
            <a:r>
              <a:rPr lang="en-US" sz="2000" b="1" i="1" dirty="0"/>
              <a:t>spanning tree structure</a:t>
            </a:r>
            <a:r>
              <a:rPr lang="en-US" sz="2000" i="1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B8F7F623-20E6-4913-BF2D-6DFD2D3FF9C4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7</a:t>
            </a:fld>
            <a:endParaRPr lang="en-US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010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Spanning tree structure (2)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Un </a:t>
            </a:r>
            <a:r>
              <a:rPr lang="en-US" sz="2000" dirty="0" err="1"/>
              <a:t>albero</a:t>
            </a:r>
            <a:r>
              <a:rPr lang="en-US" sz="2000" dirty="0"/>
              <a:t> di </a:t>
            </a:r>
            <a:r>
              <a:rPr lang="en-US" sz="2000" dirty="0" err="1"/>
              <a:t>copertura</a:t>
            </a:r>
            <a:r>
              <a:rPr lang="en-US" sz="2000" dirty="0"/>
              <a:t> </a:t>
            </a:r>
            <a:r>
              <a:rPr lang="en-US" sz="2000" dirty="0" err="1"/>
              <a:t>può</a:t>
            </a:r>
            <a:r>
              <a:rPr lang="en-US" sz="2000" dirty="0"/>
              <a:t> </a:t>
            </a:r>
            <a:r>
              <a:rPr lang="en-US" sz="2000" dirty="0" err="1"/>
              <a:t>essere</a:t>
            </a:r>
            <a:r>
              <a:rPr lang="en-US" sz="2000" i="1" dirty="0"/>
              <a:t>:</a:t>
            </a:r>
          </a:p>
          <a:p>
            <a:r>
              <a:rPr lang="en-US" sz="2000" b="1" dirty="0"/>
              <a:t>Non-</a:t>
            </a:r>
            <a:r>
              <a:rPr lang="en-US" sz="2000" b="1" dirty="0" err="1"/>
              <a:t>degenere</a:t>
            </a:r>
            <a:r>
              <a:rPr lang="en-US" sz="2000" dirty="0"/>
              <a:t>:</a:t>
            </a:r>
            <a:r>
              <a:rPr lang="en-US" sz="2000" i="1" dirty="0"/>
              <a:t> </a:t>
            </a:r>
            <a:r>
              <a:rPr lang="en-US" sz="2000" dirty="0"/>
              <a:t>se </a:t>
            </a: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arco</a:t>
            </a:r>
            <a:r>
              <a:rPr lang="en-US" sz="2000" dirty="0"/>
              <a:t> </a:t>
            </a:r>
            <a:r>
              <a:rPr lang="en-US" sz="2000" dirty="0" err="1"/>
              <a:t>dell’albero</a:t>
            </a:r>
            <a:r>
              <a:rPr lang="en-US" sz="2000" dirty="0"/>
              <a:t> di </a:t>
            </a:r>
            <a:r>
              <a:rPr lang="en-US" sz="2000" dirty="0" err="1"/>
              <a:t>copertura</a:t>
            </a:r>
            <a:r>
              <a:rPr lang="en-US" sz="2000" dirty="0"/>
              <a:t> è libero </a:t>
            </a:r>
          </a:p>
          <a:p>
            <a:r>
              <a:rPr lang="en-US" sz="2000" b="1" dirty="0" err="1"/>
              <a:t>Degenere</a:t>
            </a:r>
            <a:r>
              <a:rPr lang="en-US" sz="2000" dirty="0"/>
              <a:t>: </a:t>
            </a:r>
            <a:r>
              <a:rPr lang="en-US" sz="2000" dirty="0" err="1"/>
              <a:t>altrimenti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La </a:t>
            </a:r>
            <a:r>
              <a:rPr lang="en-US" sz="2000" dirty="0" err="1"/>
              <a:t>struttura</a:t>
            </a:r>
            <a:r>
              <a:rPr lang="en-US" sz="2000" dirty="0"/>
              <a:t> </a:t>
            </a:r>
            <a:r>
              <a:rPr lang="en-US" sz="2000" b="1" dirty="0"/>
              <a:t>(T, L, U)</a:t>
            </a:r>
            <a:r>
              <a:rPr lang="en-US" sz="2000" dirty="0"/>
              <a:t> è:</a:t>
            </a:r>
          </a:p>
          <a:p>
            <a:r>
              <a:rPr lang="en-US" sz="2000" dirty="0" err="1"/>
              <a:t>Ammissibile</a:t>
            </a:r>
            <a:r>
              <a:rPr lang="en-US" sz="2000" dirty="0"/>
              <a:t> se </a:t>
            </a:r>
            <a:r>
              <a:rPr lang="en-US" sz="2000" dirty="0" err="1"/>
              <a:t>l’albero</a:t>
            </a:r>
            <a:r>
              <a:rPr lang="en-US" sz="2000" dirty="0"/>
              <a:t> di </a:t>
            </a:r>
            <a:r>
              <a:rPr lang="en-US" sz="2000" dirty="0" err="1"/>
              <a:t>copertura</a:t>
            </a:r>
            <a:r>
              <a:rPr lang="en-US" sz="2000" dirty="0"/>
              <a:t> T è </a:t>
            </a:r>
            <a:r>
              <a:rPr lang="en-US" sz="2000" dirty="0" err="1"/>
              <a:t>ammissibile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Ottimale</a:t>
            </a:r>
            <a:r>
              <a:rPr lang="en-US" sz="2000" dirty="0"/>
              <a:t> se </a:t>
            </a:r>
            <a:r>
              <a:rPr lang="en-US" sz="2000" dirty="0" err="1"/>
              <a:t>l’albero</a:t>
            </a:r>
            <a:r>
              <a:rPr lang="en-US" sz="2000" dirty="0"/>
              <a:t> </a:t>
            </a:r>
            <a:r>
              <a:rPr lang="en-US" sz="2000" dirty="0" err="1"/>
              <a:t>copertura</a:t>
            </a:r>
            <a:r>
              <a:rPr lang="en-US" sz="2000" dirty="0"/>
              <a:t> T è </a:t>
            </a:r>
            <a:r>
              <a:rPr lang="en-US" sz="2000" dirty="0" err="1"/>
              <a:t>ottimale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B8F7F623-20E6-4913-BF2D-6DFD2D3FF9C4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8</a:t>
            </a:fld>
            <a:endParaRPr lang="en-US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507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 err="1"/>
              <a:t>Condizioni</a:t>
            </a:r>
            <a:r>
              <a:rPr lang="en-US" sz="4000" dirty="0"/>
              <a:t> di </a:t>
            </a:r>
            <a:r>
              <a:rPr lang="en-US" sz="4000" dirty="0" err="1"/>
              <a:t>ottimalità</a:t>
            </a:r>
            <a:endParaRPr lang="en-US" sz="4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2000" b="1" dirty="0"/>
                  <a:t>Teorema (Condizioni di </a:t>
                </a:r>
                <a:r>
                  <a:rPr lang="it-IT" sz="2000" b="1" dirty="0" err="1"/>
                  <a:t>Ottimalità</a:t>
                </a:r>
                <a:r>
                  <a:rPr lang="it-IT" sz="2000" b="1" dirty="0"/>
                  <a:t> del Flusso di Costo Minimo). </a:t>
                </a:r>
              </a:p>
              <a:p>
                <a:pPr marL="0" indent="0">
                  <a:buNone/>
                </a:pPr>
                <a:r>
                  <a:rPr lang="it-IT" sz="2000" i="1" dirty="0"/>
                  <a:t>La struttura</a:t>
                </a:r>
                <a:r>
                  <a:rPr lang="it-IT" sz="2000" b="1" i="1" dirty="0"/>
                  <a:t> (T, L, U)</a:t>
                </a:r>
                <a:r>
                  <a:rPr lang="it-IT" sz="2000" i="1" dirty="0"/>
                  <a:t> è una struttura ottimale per il problema del flusso di costo minimo se è ammissibile e per la scelta dei potenziali </a:t>
                </a:r>
                <a14:m>
                  <m:oMath xmlns:m="http://schemas.openxmlformats.org/officeDocument/2006/math">
                    <m:r>
                      <a:rPr lang="el-GR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it-IT" sz="2000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 sz="2000" i="1" dirty="0"/>
                  <a:t> i costi ridotti degli archi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it-IT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i="1" dirty="0"/>
                  <a:t>soddisfano le seguenti condizioni:</a:t>
                </a:r>
              </a:p>
              <a:p>
                <a:pPr marL="0" indent="0">
                  <a:buNone/>
                </a:pPr>
                <a:endParaRPr lang="it-IT" sz="2000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it-IT" sz="2000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Ɐ</m:t>
                      </m:r>
                      <m:d>
                        <m:d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20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it-IT" sz="2000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it-IT" sz="2000" i="1"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Ɐ</m:t>
                      </m:r>
                      <m:d>
                        <m:d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20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it-IT" sz="20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it-IT" sz="2000" i="1">
                          <a:latin typeface="Cambria Math" panose="02040503050406030204" pitchFamily="18" charset="0"/>
                        </a:rPr>
                        <m:t>≤0 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Ɐ</m:t>
                      </m:r>
                      <m:d>
                        <m:d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20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it-IT" sz="2000" b="1" i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744" t="-20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B8F7F623-20E6-4913-BF2D-6DFD2D3FF9C4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9</a:t>
            </a:fld>
            <a:endParaRPr lang="en-US" sz="105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8D510A60-1F41-4E42-9AC1-E44C12EDFD24}"/>
                  </a:ext>
                </a:extLst>
              </p:cNvPr>
              <p:cNvSpPr/>
              <p:nvPr/>
            </p:nvSpPr>
            <p:spPr>
              <a:xfrm>
                <a:off x="741473" y="5668192"/>
                <a:ext cx="2396655" cy="682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sym typeface="Wingdings" pitchFamily="2" charset="2"/>
                        </a:rPr>
                        <m:t>𝑁𝑜𝑡𝑎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: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ij</m:t>
                          </m:r>
                        </m:sub>
                        <m:sup>
                          <m:r>
                            <a:rPr lang="en-US">
                              <a:latin typeface="Cambria Math"/>
                              <a:sym typeface="Wingdings" pitchFamily="2" charset="2"/>
                            </a:rPr>
                            <m:t>𝜋</m:t>
                          </m:r>
                        </m:sup>
                      </m:sSubSup>
                      <m:r>
                        <a:rPr lang="en-US">
                          <a:latin typeface="Cambria Math"/>
                          <a:sym typeface="Wingdings" pitchFamily="2" charset="2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ij</m:t>
                          </m:r>
                        </m:sub>
                      </m:sSub>
                      <m:r>
                        <a:rPr lang="en-US">
                          <a:latin typeface="Cambria Math"/>
                          <a:sym typeface="Wingdings" pitchFamily="2" charset="2"/>
                        </a:rPr>
                        <m:t>−</m:t>
                      </m:r>
                      <m:r>
                        <a:rPr lang="en-US">
                          <a:latin typeface="Cambria Math"/>
                          <a:sym typeface="Wingdings" pitchFamily="2" charset="2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</m:e>
                      </m:d>
                      <m:r>
                        <a:rPr lang="en-US">
                          <a:latin typeface="Cambria Math"/>
                          <a:sym typeface="Wingdings" pitchFamily="2" charset="2"/>
                        </a:rPr>
                        <m:t>+</m:t>
                      </m:r>
                      <m:r>
                        <a:rPr lang="en-US">
                          <a:latin typeface="Cambria Math"/>
                          <a:sym typeface="Wingdings" pitchFamily="2" charset="2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8D510A60-1F41-4E42-9AC1-E44C12EDF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3" y="5668192"/>
                <a:ext cx="2396655" cy="682046"/>
              </a:xfrm>
              <a:prstGeom prst="rect">
                <a:avLst/>
              </a:prstGeom>
              <a:blipFill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179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1399</Words>
  <Application>Microsoft Office PowerPoint</Application>
  <PresentationFormat>Widescreen</PresentationFormat>
  <Paragraphs>229</Paragraphs>
  <Slides>39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Tema di Office</vt:lpstr>
      <vt:lpstr>Simplesso su Reti per il Problema dei Cammini Minimi</vt:lpstr>
      <vt:lpstr>Outline</vt:lpstr>
      <vt:lpstr>Introduzione al simplesso su reti</vt:lpstr>
      <vt:lpstr>Flusso di Costo Minimo - Definizione</vt:lpstr>
      <vt:lpstr>Come risolvere il problema?</vt:lpstr>
      <vt:lpstr>Idea di base</vt:lpstr>
      <vt:lpstr>Spanning tree structure (1) </vt:lpstr>
      <vt:lpstr>Spanning tree structure (2)</vt:lpstr>
      <vt:lpstr>Condizioni di ottimalità</vt:lpstr>
      <vt:lpstr>Schema dell’algoritmo </vt:lpstr>
      <vt:lpstr>Gestione della struttura </vt:lpstr>
      <vt:lpstr>Simplesso su reti per SPT</vt:lpstr>
      <vt:lpstr>Problema dei Cammini Minimi - SPT</vt:lpstr>
      <vt:lpstr>Caratteristiche dell’albero dei cammini minimi</vt:lpstr>
      <vt:lpstr>Test di ottimalità</vt:lpstr>
      <vt:lpstr>Scelta dell’arco entrante</vt:lpstr>
      <vt:lpstr>Regola di Dantzig</vt:lpstr>
      <vt:lpstr>Regola del primo arco  ammissibile</vt:lpstr>
      <vt:lpstr>Scelta dell’arco uscente</vt:lpstr>
      <vt:lpstr>Calcolo dei potenziali</vt:lpstr>
      <vt:lpstr>Aggiornamento dei potenziali</vt:lpstr>
      <vt:lpstr>Terminazione</vt:lpstr>
      <vt:lpstr>Osservazioni (1)</vt:lpstr>
      <vt:lpstr>Osservazioni (2)</vt:lpstr>
      <vt:lpstr>Implementazione</vt:lpstr>
      <vt:lpstr>Rappresentazione del grafo</vt:lpstr>
      <vt:lpstr>Calcolo degli indici</vt:lpstr>
      <vt:lpstr>Calcolo della struttura iniziale</vt:lpstr>
      <vt:lpstr>Scelta dell’arco entrante</vt:lpstr>
      <vt:lpstr>Scelta dell’arco uscente</vt:lpstr>
      <vt:lpstr>Test di ottimalità</vt:lpstr>
      <vt:lpstr>Calcolo dei potenziali</vt:lpstr>
      <vt:lpstr>Aggiornamento dei potenziali</vt:lpstr>
      <vt:lpstr>Main routine</vt:lpstr>
      <vt:lpstr>Demo</vt:lpstr>
      <vt:lpstr>Presentazione standard di PowerPoint</vt:lpstr>
      <vt:lpstr>Presentazione standard di PowerPoint</vt:lpstr>
      <vt:lpstr>Presentazione standard di PowerPoint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Simplesso su Reti per il Problema dei Cammini Minimi</dc:title>
  <dc:creator>francesco.odierna@outlook.com</dc:creator>
  <cp:lastModifiedBy>francesco.odierna@outlook.com</cp:lastModifiedBy>
  <cp:revision>2</cp:revision>
  <dcterms:created xsi:type="dcterms:W3CDTF">2019-07-30T15:42:13Z</dcterms:created>
  <dcterms:modified xsi:type="dcterms:W3CDTF">2019-07-31T20:05:30Z</dcterms:modified>
</cp:coreProperties>
</file>