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57"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26" autoAdjust="0"/>
  </p:normalViewPr>
  <p:slideViewPr>
    <p:cSldViewPr snapToGrid="0" showGuides="1">
      <p:cViewPr varScale="1">
        <p:scale>
          <a:sx n="60" d="100"/>
          <a:sy n="60" d="100"/>
        </p:scale>
        <p:origin x="1526" y="3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C06EC-96D1-47F8-BC7B-CDB1F3A5A8A0}" type="datetimeFigureOut">
              <a:rPr lang="en-US" smtClean="0"/>
              <a:t>7/1/2018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33A4B-B0C0-41D5-8830-D1E3718BA891}" type="slidenum">
              <a:rPr lang="en-US" smtClean="0"/>
              <a:t>‹#›</a:t>
            </a:fld>
            <a:endParaRPr lang="en-US"/>
          </a:p>
        </p:txBody>
      </p:sp>
    </p:spTree>
    <p:extLst>
      <p:ext uri="{BB962C8B-B14F-4D97-AF65-F5344CB8AC3E}">
        <p14:creationId xmlns:p14="http://schemas.microsoft.com/office/powerpoint/2010/main" val="307344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Fail2Ban is an intrusion prevention software framework that protects computer servers from brute-force attacks.[2] Written in the Python programming language, it is able to run on POSIX systems that have an interface to a packet-control system or firewall installed locally, for example, iptables or TCP Wrapper.</a:t>
            </a:r>
          </a:p>
          <a:p>
            <a:endParaRPr lang="en-US" dirty="0"/>
          </a:p>
          <a:p>
            <a:endParaRPr lang="en-US" dirty="0"/>
          </a:p>
          <a:p>
            <a:r>
              <a:rPr lang="en-US" dirty="0"/>
              <a:t>Functionality</a:t>
            </a:r>
          </a:p>
          <a:p>
            <a:r>
              <a:rPr lang="en-US" dirty="0"/>
              <a:t>Fail2Ban operates by monitoring log files (e.g. /var/log/auth.log, /var/log/apache/access.log, etc.) for selected entries and running scripts based on them. Most commonly this is used to block selected IP addresses that may belong to hosts that are trying to breach the system's security. It can ban any host IP address that makes too many login attempts or performs any other unwanted action within a time frame defined by the administrator. Fail2Ban is typically set up to unban a blocked host within a certain period, so as to not "lock out" any genuine connections that may have been temporarily misconfigured. However, an unban time of several minutes is usually enough to stop a network connection being flooded by malicious connections, as well as reducing the likelihood of a successful dictionary attack.</a:t>
            </a:r>
          </a:p>
          <a:p>
            <a:endParaRPr lang="en-US" dirty="0"/>
          </a:p>
          <a:p>
            <a:r>
              <a:rPr lang="en-US" dirty="0"/>
              <a:t>Fail2Ban can perform multiple actions whenever an abusive IP address is detected:[3] update </a:t>
            </a:r>
            <a:r>
              <a:rPr lang="en-US" dirty="0" err="1"/>
              <a:t>Netfilter</a:t>
            </a:r>
            <a:r>
              <a:rPr lang="en-US" dirty="0"/>
              <a:t>/iptables or PF firewall rules, TCP Wrapper's </a:t>
            </a:r>
            <a:r>
              <a:rPr lang="en-US" dirty="0" err="1"/>
              <a:t>hosts.deny</a:t>
            </a:r>
            <a:r>
              <a:rPr lang="en-US" dirty="0"/>
              <a:t> table, to reject an abuser's IP address; email notifications; or any user-defined action that can be carried out by a Python script.</a:t>
            </a:r>
          </a:p>
          <a:p>
            <a:endParaRPr lang="en-US" dirty="0"/>
          </a:p>
          <a:p>
            <a:r>
              <a:rPr lang="en-US" dirty="0"/>
              <a:t>The standard configuration ships with filters for Apache, </a:t>
            </a:r>
            <a:r>
              <a:rPr lang="en-US" dirty="0" err="1"/>
              <a:t>Lighttpd</a:t>
            </a:r>
            <a:r>
              <a:rPr lang="en-US" dirty="0"/>
              <a:t>, </a:t>
            </a:r>
            <a:r>
              <a:rPr lang="en-US" dirty="0" err="1"/>
              <a:t>sshd</a:t>
            </a:r>
            <a:r>
              <a:rPr lang="en-US" dirty="0"/>
              <a:t>, </a:t>
            </a:r>
            <a:r>
              <a:rPr lang="en-US" dirty="0" err="1"/>
              <a:t>vsftpd</a:t>
            </a:r>
            <a:r>
              <a:rPr lang="en-US" dirty="0"/>
              <a:t>, </a:t>
            </a:r>
            <a:r>
              <a:rPr lang="en-US" dirty="0" err="1"/>
              <a:t>qmail</a:t>
            </a:r>
            <a:r>
              <a:rPr lang="en-US" dirty="0"/>
              <a:t>, Postfix and Courier Mail Server.[4] Filters are defined by Python regexes, which may be conveniently customized by an administrator familiar with regular expressions. A combination of a filter and an action is known as a "jail" and is what causes a malicious host to be blocked from accessing specified network services. As well as the examples that are distributed with the software, a "jail" may be created for any network-facing process that creates a log file of access.</a:t>
            </a:r>
          </a:p>
          <a:p>
            <a:endParaRPr lang="en-US" dirty="0"/>
          </a:p>
          <a:p>
            <a:r>
              <a:rPr lang="en-US" dirty="0"/>
              <a:t>Fail2Ban is similar to </a:t>
            </a:r>
            <a:r>
              <a:rPr lang="en-US" dirty="0" err="1"/>
              <a:t>DenyHosts</a:t>
            </a:r>
            <a:r>
              <a:rPr lang="en-US" dirty="0"/>
              <a:t> [...] but unlike </a:t>
            </a:r>
            <a:r>
              <a:rPr lang="en-US" dirty="0" err="1"/>
              <a:t>DenyHosts</a:t>
            </a:r>
            <a:r>
              <a:rPr lang="en-US" dirty="0"/>
              <a:t> which focuses on SSH, Fail2Ban can be configured to monitor any service that writes login attempts to a log file, and instead of using /</a:t>
            </a:r>
            <a:r>
              <a:rPr lang="en-US" dirty="0" err="1"/>
              <a:t>etc</a:t>
            </a:r>
            <a:r>
              <a:rPr lang="en-US" dirty="0"/>
              <a:t>/</a:t>
            </a:r>
            <a:r>
              <a:rPr lang="en-US" dirty="0" err="1"/>
              <a:t>hosts.deny</a:t>
            </a:r>
            <a:r>
              <a:rPr lang="en-US" dirty="0"/>
              <a:t> only to block IP addresses/hosts, Fail2Ban can use </a:t>
            </a:r>
            <a:r>
              <a:rPr lang="en-US" dirty="0" err="1"/>
              <a:t>Netfilter</a:t>
            </a:r>
            <a:r>
              <a:rPr lang="en-US" dirty="0"/>
              <a:t>/iptables and TCP Wrappers /</a:t>
            </a:r>
            <a:r>
              <a:rPr lang="en-US" dirty="0" err="1"/>
              <a:t>etc</a:t>
            </a:r>
            <a:r>
              <a:rPr lang="en-US" dirty="0"/>
              <a:t>/</a:t>
            </a:r>
            <a:r>
              <a:rPr lang="en-US" dirty="0" err="1"/>
              <a:t>hosts.deny</a:t>
            </a:r>
            <a:r>
              <a:rPr lang="en-US" dirty="0"/>
              <a:t>.</a:t>
            </a:r>
          </a:p>
          <a:p>
            <a:endParaRPr lang="en-US" dirty="0"/>
          </a:p>
          <a:p>
            <a:r>
              <a:rPr lang="en-US" dirty="0"/>
              <a:t>— </a:t>
            </a:r>
            <a:r>
              <a:rPr lang="en-US" dirty="0" err="1"/>
              <a:t>Falko</a:t>
            </a:r>
            <a:r>
              <a:rPr lang="en-US" dirty="0"/>
              <a:t> </a:t>
            </a:r>
            <a:r>
              <a:rPr lang="en-US" dirty="0" err="1"/>
              <a:t>Timme</a:t>
            </a:r>
            <a:r>
              <a:rPr lang="en-US" dirty="0"/>
              <a:t>[5]</a:t>
            </a:r>
          </a:p>
          <a:p>
            <a:r>
              <a:rPr lang="en-US" dirty="0"/>
              <a:t>Shortcomings</a:t>
            </a:r>
          </a:p>
          <a:p>
            <a:r>
              <a:rPr lang="en-US" dirty="0"/>
              <a:t>Fail2Ban fails to protect against a distributed brute-force attack.</a:t>
            </a:r>
          </a:p>
          <a:p>
            <a:r>
              <a:rPr lang="en-US" dirty="0"/>
              <a:t>There is no interaction with application-specific APIs/AGIs.</a:t>
            </a:r>
          </a:p>
          <a:p>
            <a:endParaRPr lang="en-US" dirty="0"/>
          </a:p>
        </p:txBody>
      </p:sp>
      <p:sp>
        <p:nvSpPr>
          <p:cNvPr id="4" name="Slide Number Placeholder 3"/>
          <p:cNvSpPr>
            <a:spLocks noGrp="1"/>
          </p:cNvSpPr>
          <p:nvPr>
            <p:ph type="sldNum" sz="quarter" idx="10"/>
          </p:nvPr>
        </p:nvSpPr>
        <p:spPr/>
        <p:txBody>
          <a:bodyPr/>
          <a:lstStyle/>
          <a:p>
            <a:fld id="{3D333A4B-B0C0-41D5-8830-D1E3718BA891}" type="slidenum">
              <a:rPr lang="en-US" smtClean="0"/>
              <a:t>2</a:t>
            </a:fld>
            <a:endParaRPr lang="en-US"/>
          </a:p>
        </p:txBody>
      </p:sp>
    </p:spTree>
    <p:extLst>
      <p:ext uri="{BB962C8B-B14F-4D97-AF65-F5344CB8AC3E}">
        <p14:creationId xmlns:p14="http://schemas.microsoft.com/office/powerpoint/2010/main" val="33293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Fail2Ban is an intrusion prevention software framework that protects computer servers from brute-force attacks.[2] Written in the Python programming language, it is able to run on POSIX systems that have an interface to a packet-control system or firewall installed locally, for example, iptables or TCP Wrapper.</a:t>
            </a:r>
          </a:p>
          <a:p>
            <a:endParaRPr lang="en-US" dirty="0"/>
          </a:p>
          <a:p>
            <a:endParaRPr lang="en-US" dirty="0"/>
          </a:p>
          <a:p>
            <a:r>
              <a:rPr lang="en-US" dirty="0"/>
              <a:t>Functionality</a:t>
            </a:r>
          </a:p>
          <a:p>
            <a:r>
              <a:rPr lang="en-US" dirty="0"/>
              <a:t>Fail2Ban operates by monitoring log files (e.g. /var/log/auth.log, /var/log/apache/access.log, etc.) for selected entries and running scripts based on them. Most commonly this is used to block selected IP addresses that may belong to hosts that are trying to breach the system's security. It can ban any host IP address that makes too many login attempts or performs any other unwanted action within a time frame defined by the administrator. Fail2Ban is typically set up to unban a blocked host within a certain period, so as to not "lock out" any genuine connections that may have been temporarily misconfigured. However, an unban time of several minutes is usually enough to stop a network connection being flooded by malicious connections, as well as reducing the likelihood of a successful dictionary attack.</a:t>
            </a:r>
          </a:p>
          <a:p>
            <a:endParaRPr lang="en-US" dirty="0"/>
          </a:p>
          <a:p>
            <a:r>
              <a:rPr lang="en-US" dirty="0"/>
              <a:t>Fail2Ban can perform multiple actions whenever an abusive IP address is detected:[3] update </a:t>
            </a:r>
            <a:r>
              <a:rPr lang="en-US" dirty="0" err="1"/>
              <a:t>Netfilter</a:t>
            </a:r>
            <a:r>
              <a:rPr lang="en-US" dirty="0"/>
              <a:t>/iptables or PF firewall rules, TCP Wrapper's </a:t>
            </a:r>
            <a:r>
              <a:rPr lang="en-US" dirty="0" err="1"/>
              <a:t>hosts.deny</a:t>
            </a:r>
            <a:r>
              <a:rPr lang="en-US" dirty="0"/>
              <a:t> table, to reject an abuser's IP address; email notifications; or any user-defined action that can be carried out by a Python script.</a:t>
            </a:r>
          </a:p>
          <a:p>
            <a:endParaRPr lang="en-US" dirty="0"/>
          </a:p>
          <a:p>
            <a:r>
              <a:rPr lang="en-US" dirty="0"/>
              <a:t>The standard configuration ships with filters for Apache, </a:t>
            </a:r>
            <a:r>
              <a:rPr lang="en-US" dirty="0" err="1"/>
              <a:t>Lighttpd</a:t>
            </a:r>
            <a:r>
              <a:rPr lang="en-US" dirty="0"/>
              <a:t>, </a:t>
            </a:r>
            <a:r>
              <a:rPr lang="en-US" dirty="0" err="1"/>
              <a:t>sshd</a:t>
            </a:r>
            <a:r>
              <a:rPr lang="en-US" dirty="0"/>
              <a:t>, </a:t>
            </a:r>
            <a:r>
              <a:rPr lang="en-US" dirty="0" err="1"/>
              <a:t>vsftpd</a:t>
            </a:r>
            <a:r>
              <a:rPr lang="en-US" dirty="0"/>
              <a:t>, </a:t>
            </a:r>
            <a:r>
              <a:rPr lang="en-US" dirty="0" err="1"/>
              <a:t>qmail</a:t>
            </a:r>
            <a:r>
              <a:rPr lang="en-US" dirty="0"/>
              <a:t>, Postfix and Courier Mail Server.[4] Filters are defined by Python regexes, which may be conveniently customized by an administrator familiar with regular expressions. A combination of a filter and an action is known as a "jail" and is what causes a malicious host to be blocked from accessing specified network services. As well as the examples that are distributed with the software, a "jail" may be created for any network-facing process that creates a log file of access.</a:t>
            </a:r>
          </a:p>
          <a:p>
            <a:endParaRPr lang="en-US" dirty="0"/>
          </a:p>
          <a:p>
            <a:r>
              <a:rPr lang="en-US" dirty="0"/>
              <a:t>Fail2Ban is similar to </a:t>
            </a:r>
            <a:r>
              <a:rPr lang="en-US" dirty="0" err="1"/>
              <a:t>DenyHosts</a:t>
            </a:r>
            <a:r>
              <a:rPr lang="en-US" dirty="0"/>
              <a:t> [...] but unlike </a:t>
            </a:r>
            <a:r>
              <a:rPr lang="en-US" dirty="0" err="1"/>
              <a:t>DenyHosts</a:t>
            </a:r>
            <a:r>
              <a:rPr lang="en-US" dirty="0"/>
              <a:t> which focuses on SSH, Fail2Ban can be configured to monitor any service that writes login attempts to a log file, and instead of using /</a:t>
            </a:r>
            <a:r>
              <a:rPr lang="en-US" dirty="0" err="1"/>
              <a:t>etc</a:t>
            </a:r>
            <a:r>
              <a:rPr lang="en-US" dirty="0"/>
              <a:t>/</a:t>
            </a:r>
            <a:r>
              <a:rPr lang="en-US" dirty="0" err="1"/>
              <a:t>hosts.deny</a:t>
            </a:r>
            <a:r>
              <a:rPr lang="en-US" dirty="0"/>
              <a:t> only to block IP addresses/hosts, Fail2Ban can use </a:t>
            </a:r>
            <a:r>
              <a:rPr lang="en-US" dirty="0" err="1"/>
              <a:t>Netfilter</a:t>
            </a:r>
            <a:r>
              <a:rPr lang="en-US" dirty="0"/>
              <a:t>/iptables and TCP Wrappers /</a:t>
            </a:r>
            <a:r>
              <a:rPr lang="en-US" dirty="0" err="1"/>
              <a:t>etc</a:t>
            </a:r>
            <a:r>
              <a:rPr lang="en-US" dirty="0"/>
              <a:t>/</a:t>
            </a:r>
            <a:r>
              <a:rPr lang="en-US" dirty="0" err="1"/>
              <a:t>hosts.deny</a:t>
            </a:r>
            <a:r>
              <a:rPr lang="en-US" dirty="0"/>
              <a:t>.</a:t>
            </a:r>
          </a:p>
          <a:p>
            <a:endParaRPr lang="en-US" dirty="0"/>
          </a:p>
          <a:p>
            <a:r>
              <a:rPr lang="en-US" dirty="0"/>
              <a:t>— </a:t>
            </a:r>
            <a:r>
              <a:rPr lang="en-US" dirty="0" err="1"/>
              <a:t>Falko</a:t>
            </a:r>
            <a:r>
              <a:rPr lang="en-US" dirty="0"/>
              <a:t> </a:t>
            </a:r>
            <a:r>
              <a:rPr lang="en-US" dirty="0" err="1"/>
              <a:t>Timme</a:t>
            </a:r>
            <a:r>
              <a:rPr lang="en-US" dirty="0"/>
              <a:t>[5]</a:t>
            </a:r>
          </a:p>
          <a:p>
            <a:r>
              <a:rPr lang="en-US" dirty="0"/>
              <a:t>Shortcomings</a:t>
            </a:r>
          </a:p>
          <a:p>
            <a:r>
              <a:rPr lang="en-US" dirty="0"/>
              <a:t>Fail2Ban fails to protect against a distributed brute-force attack.</a:t>
            </a:r>
          </a:p>
          <a:p>
            <a:r>
              <a:rPr lang="en-US" dirty="0"/>
              <a:t>There is no interaction with application-specific APIs/AGIs.</a:t>
            </a:r>
          </a:p>
          <a:p>
            <a:endParaRPr lang="en-US" dirty="0"/>
          </a:p>
        </p:txBody>
      </p:sp>
      <p:sp>
        <p:nvSpPr>
          <p:cNvPr id="4" name="Slide Number Placeholder 3"/>
          <p:cNvSpPr>
            <a:spLocks noGrp="1"/>
          </p:cNvSpPr>
          <p:nvPr>
            <p:ph type="sldNum" sz="quarter" idx="10"/>
          </p:nvPr>
        </p:nvSpPr>
        <p:spPr/>
        <p:txBody>
          <a:bodyPr/>
          <a:lstStyle/>
          <a:p>
            <a:fld id="{3D333A4B-B0C0-41D5-8830-D1E3718BA891}" type="slidenum">
              <a:rPr lang="en-US" smtClean="0"/>
              <a:t>3</a:t>
            </a:fld>
            <a:endParaRPr lang="en-US"/>
          </a:p>
        </p:txBody>
      </p:sp>
    </p:spTree>
    <p:extLst>
      <p:ext uri="{BB962C8B-B14F-4D97-AF65-F5344CB8AC3E}">
        <p14:creationId xmlns:p14="http://schemas.microsoft.com/office/powerpoint/2010/main" val="175017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it began (back in 2004)</a:t>
            </a:r>
          </a:p>
          <a:p>
            <a:r>
              <a:rPr lang="en-US" dirty="0"/>
              <a:t>Eager to learn a new programming language</a:t>
            </a:r>
          </a:p>
          <a:p>
            <a:r>
              <a:rPr lang="en-US" dirty="0"/>
              <a:t>Will be Python</a:t>
            </a:r>
          </a:p>
          <a:p>
            <a:r>
              <a:rPr lang="en-US" dirty="0"/>
              <a:t>First ADSL, permanent internet connection</a:t>
            </a:r>
          </a:p>
          <a:p>
            <a:r>
              <a:rPr lang="en-US" dirty="0"/>
              <a:t>Time to host a Linux server at home</a:t>
            </a:r>
          </a:p>
          <a:p>
            <a:r>
              <a:rPr lang="en-US" dirty="0"/>
              <a:t>with SSH for remote access</a:t>
            </a:r>
          </a:p>
          <a:p>
            <a:r>
              <a:rPr lang="en-US" dirty="0"/>
              <a:t>Soon, script kiddies tried to log-in onto my box</a:t>
            </a:r>
          </a:p>
          <a:p>
            <a:r>
              <a:rPr lang="en-US" dirty="0"/>
              <a:t>Many (failed) log-in attempts over SSH</a:t>
            </a:r>
          </a:p>
          <a:p>
            <a:endParaRPr lang="en-US" dirty="0"/>
          </a:p>
          <a:p>
            <a:r>
              <a:rPr lang="en-US" dirty="0"/>
              <a:t>Fail2ban is born Ban failed log-in attempts found in logs with iptables Could make a good project to learn Python Why not make it an open-source project? I’m using many open-source software I want to contribute something back The project ends up on sourceforge.net Licensed as GPLv2 First versions targeted at SSH only</a:t>
            </a:r>
          </a:p>
          <a:p>
            <a:endParaRPr lang="en-US" dirty="0"/>
          </a:p>
        </p:txBody>
      </p:sp>
      <p:sp>
        <p:nvSpPr>
          <p:cNvPr id="4" name="Slide Number Placeholder 3"/>
          <p:cNvSpPr>
            <a:spLocks noGrp="1"/>
          </p:cNvSpPr>
          <p:nvPr>
            <p:ph type="sldNum" sz="quarter" idx="10"/>
          </p:nvPr>
        </p:nvSpPr>
        <p:spPr/>
        <p:txBody>
          <a:bodyPr/>
          <a:lstStyle/>
          <a:p>
            <a:fld id="{3D333A4B-B0C0-41D5-8830-D1E3718BA891}" type="slidenum">
              <a:rPr lang="en-US" smtClean="0"/>
              <a:t>4</a:t>
            </a:fld>
            <a:endParaRPr lang="en-US"/>
          </a:p>
        </p:txBody>
      </p:sp>
    </p:spTree>
    <p:extLst>
      <p:ext uri="{BB962C8B-B14F-4D97-AF65-F5344CB8AC3E}">
        <p14:creationId xmlns:p14="http://schemas.microsoft.com/office/powerpoint/2010/main" val="119271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E655-57F7-46B2-9A21-2A21FE791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B4FB5F-D575-437A-BE7E-A30D4FFFE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20FAC5-250E-4AC0-AE6B-73EE45858249}"/>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FD00E27E-4AC0-4042-8C46-9D5DB3DB5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FBFA3-6171-48C8-B0E6-6B750B41ACBF}"/>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280253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2136-201C-44ED-ADE6-2079195B39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06B745-3E22-4706-9105-3832275B60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A65C9-1C4B-4C3F-A763-309340D4311A}"/>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2C347D63-2C19-4005-8FDE-38A6A19E2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81D3E-068E-4F89-BCA7-CA2E91ADD618}"/>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89487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35E4E-5A53-4CC6-B00F-11F4CF2CA3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DE431-8EBA-4045-91BF-BC5E92E346C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7DB96-5736-4E3B-BEB1-1BE6796314A7}"/>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39183C1A-C80F-4824-9069-6976E954B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608B6-A10C-40D7-90BA-B8E3DEA03734}"/>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34917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96C3-4D4E-4B0B-AC8D-A542B3691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175ADD-3F56-4CA2-A84F-C18CCDB633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633AD-0AB6-455E-9535-86CC28568DC8}"/>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4925A9E4-D529-4CDF-9246-D0DBE0E05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025DD-C225-4284-AACA-C293FC299B3D}"/>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3916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C35D-A7A6-4223-B389-A5F76EF257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4DDF0C-FECC-467B-85E5-C339C11F6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D2FE4C-7F0D-4B82-AA23-EC6177A90A51}"/>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9C756A62-1BA9-4BD5-9E5E-7AEDE91DF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21466-C45F-4413-AD49-4A7A8F94A573}"/>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217946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4167-19AB-4F14-8DC0-48AC38784D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54A3E9-6AF8-476D-9C56-7BF32D7754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8A1275-5AC5-44F2-B94D-85FDCBEBAC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DD0588-1390-478F-9EE5-6DAF923B331D}"/>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6" name="Footer Placeholder 5">
            <a:extLst>
              <a:ext uri="{FF2B5EF4-FFF2-40B4-BE49-F238E27FC236}">
                <a16:creationId xmlns:a16="http://schemas.microsoft.com/office/drawing/2014/main" id="{A278F13D-3B35-4CBB-8C17-FC6E8966A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B2705-8741-47AE-8486-40C88402EA3C}"/>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1967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FA97-1595-4848-AB38-3C1927F35C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ADC140-3079-414A-AD9D-605F9BCF4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FBC8DC-BFB2-4F44-8026-5713531986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90246F-5570-47EF-8055-0EF4517D3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05FEA2-015E-4A07-941D-81A87F0A64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C390F2-95F6-4825-8317-CB01337513B4}"/>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8" name="Footer Placeholder 7">
            <a:extLst>
              <a:ext uri="{FF2B5EF4-FFF2-40B4-BE49-F238E27FC236}">
                <a16:creationId xmlns:a16="http://schemas.microsoft.com/office/drawing/2014/main" id="{6569C1EC-C6B0-437A-B94D-DD1588D1A8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782629-59F9-4618-8DCA-96103634090F}"/>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09571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5194-140B-4BC3-A36C-7CC7E45E4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C5C561-4C04-457B-81E8-B8EE30370F2E}"/>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4" name="Footer Placeholder 3">
            <a:extLst>
              <a:ext uri="{FF2B5EF4-FFF2-40B4-BE49-F238E27FC236}">
                <a16:creationId xmlns:a16="http://schemas.microsoft.com/office/drawing/2014/main" id="{1C863D93-0E12-402D-B592-FE72EB8F7A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C2375E-0927-4D14-A1EC-66EE8EC5A35A}"/>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3986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510F2-9B3B-4357-B217-DE313A74128C}"/>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3" name="Footer Placeholder 2">
            <a:extLst>
              <a:ext uri="{FF2B5EF4-FFF2-40B4-BE49-F238E27FC236}">
                <a16:creationId xmlns:a16="http://schemas.microsoft.com/office/drawing/2014/main" id="{ADE52D2D-6957-4A84-97A5-29B925573F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811D21-136D-46D0-9BD1-DDCDB09DF158}"/>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69603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8596-7A6D-43B1-8859-492426E9D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CCEC49-071B-43A2-97C5-1AB2CC2E7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065AFA-119B-4F31-9D52-CA4E91DCF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56D53F-E259-4F43-9446-F8D11296B627}"/>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6" name="Footer Placeholder 5">
            <a:extLst>
              <a:ext uri="{FF2B5EF4-FFF2-40B4-BE49-F238E27FC236}">
                <a16:creationId xmlns:a16="http://schemas.microsoft.com/office/drawing/2014/main" id="{98797E13-9F00-4F48-A9C0-0FD155141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EA488-AA98-4914-9DA4-52A6A03120A7}"/>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352602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CFA2-A108-4956-A04B-CC48D39CD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A01564-83C7-4A8B-B856-F5AB788F7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39A34F-6A91-4F77-B5AC-9A09B576A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590C1A-294D-40BE-9A82-3B482EDC04F8}"/>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6" name="Footer Placeholder 5">
            <a:extLst>
              <a:ext uri="{FF2B5EF4-FFF2-40B4-BE49-F238E27FC236}">
                <a16:creationId xmlns:a16="http://schemas.microsoft.com/office/drawing/2014/main" id="{F93E2CB0-A77E-4F27-A651-DFFD26BCD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B3246-A4A5-4A17-A5E1-8DC4511B529E}"/>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34982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BC522-0616-46E9-8C19-607FA0BAE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6615DC-B7E9-406F-9D22-9BAC664B5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81515-883F-47E7-99A5-DF326B824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7F0631EA-32C3-4831-8F03-C35F296A5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0CC553-15AF-455E-B450-28F193FF5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C7494-7FA3-486E-8C34-97F549E1FAC0}" type="slidenum">
              <a:rPr lang="en-US" smtClean="0"/>
              <a:t>‹#›</a:t>
            </a:fld>
            <a:endParaRPr lang="en-US"/>
          </a:p>
        </p:txBody>
      </p:sp>
    </p:spTree>
    <p:extLst>
      <p:ext uri="{BB962C8B-B14F-4D97-AF65-F5344CB8AC3E}">
        <p14:creationId xmlns:p14="http://schemas.microsoft.com/office/powerpoint/2010/main" val="240043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427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3" name="Picture 12" descr="A drawing of a cartoon character&#10;&#10;Description generated with high confidence">
            <a:extLst>
              <a:ext uri="{FF2B5EF4-FFF2-40B4-BE49-F238E27FC236}">
                <a16:creationId xmlns:a16="http://schemas.microsoft.com/office/drawing/2014/main" id="{D409D563-CF29-45E4-9AE5-23E6D3CF84FD}"/>
              </a:ext>
            </a:extLst>
          </p:cNvPr>
          <p:cNvPicPr>
            <a:picLocks noChangeAspect="1"/>
          </p:cNvPicPr>
          <p:nvPr/>
        </p:nvPicPr>
        <p:blipFill rotWithShape="1">
          <a:blip r:embed="rId2">
            <a:extLst>
              <a:ext uri="{28A0092B-C50C-407E-A947-70E740481C1C}">
                <a14:useLocalDpi xmlns:a14="http://schemas.microsoft.com/office/drawing/2010/main" val="0"/>
              </a:ext>
            </a:extLst>
          </a:blip>
          <a:srcRect r="-1" b="3466"/>
          <a:stretch/>
        </p:blipFill>
        <p:spPr>
          <a:xfrm>
            <a:off x="6096000" y="945910"/>
            <a:ext cx="5459470" cy="4967155"/>
          </a:xfrm>
          <a:prstGeom prst="rect">
            <a:avLst/>
          </a:prstGeom>
        </p:spPr>
      </p:pic>
      <p:sp>
        <p:nvSpPr>
          <p:cNvPr id="2" name="Title 1">
            <a:extLst>
              <a:ext uri="{FF2B5EF4-FFF2-40B4-BE49-F238E27FC236}">
                <a16:creationId xmlns:a16="http://schemas.microsoft.com/office/drawing/2014/main" id="{20C7CC26-8994-46B7-A7E9-990F85AEBC19}"/>
              </a:ext>
            </a:extLst>
          </p:cNvPr>
          <p:cNvSpPr>
            <a:spLocks noGrp="1"/>
          </p:cNvSpPr>
          <p:nvPr>
            <p:ph type="ctrTitle"/>
          </p:nvPr>
        </p:nvSpPr>
        <p:spPr>
          <a:xfrm>
            <a:off x="634276" y="803705"/>
            <a:ext cx="4208656" cy="3034857"/>
          </a:xfrm>
        </p:spPr>
        <p:txBody>
          <a:bodyPr anchor="b">
            <a:normAutofit/>
          </a:bodyPr>
          <a:lstStyle/>
          <a:p>
            <a:pPr algn="r"/>
            <a:r>
              <a:rPr lang="en-US" sz="5400" b="1">
                <a:solidFill>
                  <a:srgbClr val="FFFFFF"/>
                </a:solidFill>
                <a:latin typeface="Arial Black" panose="020B0A04020102020204" pitchFamily="34" charset="0"/>
              </a:rPr>
              <a:t>FAIL2BAN</a:t>
            </a:r>
          </a:p>
        </p:txBody>
      </p:sp>
      <p:sp>
        <p:nvSpPr>
          <p:cNvPr id="3" name="Subtitle 2">
            <a:extLst>
              <a:ext uri="{FF2B5EF4-FFF2-40B4-BE49-F238E27FC236}">
                <a16:creationId xmlns:a16="http://schemas.microsoft.com/office/drawing/2014/main" id="{90E077CE-3354-478B-841A-390DE8FBDAD8}"/>
              </a:ext>
            </a:extLst>
          </p:cNvPr>
          <p:cNvSpPr>
            <a:spLocks noGrp="1"/>
          </p:cNvSpPr>
          <p:nvPr>
            <p:ph type="subTitle" idx="1"/>
          </p:nvPr>
        </p:nvSpPr>
        <p:spPr>
          <a:xfrm>
            <a:off x="638921" y="4013165"/>
            <a:ext cx="4204012" cy="2205732"/>
          </a:xfrm>
        </p:spPr>
        <p:txBody>
          <a:bodyPr anchor="t">
            <a:normAutofit/>
          </a:bodyPr>
          <a:lstStyle/>
          <a:p>
            <a:pPr algn="r"/>
            <a:r>
              <a:rPr lang="en-US" sz="1800">
                <a:solidFill>
                  <a:srgbClr val="FFFFFF"/>
                </a:solidFill>
              </a:rPr>
              <a:t>Francis B. Odisi</a:t>
            </a:r>
          </a:p>
        </p:txBody>
      </p:sp>
    </p:spTree>
    <p:extLst>
      <p:ext uri="{BB962C8B-B14F-4D97-AF65-F5344CB8AC3E}">
        <p14:creationId xmlns:p14="http://schemas.microsoft.com/office/powerpoint/2010/main" val="5859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F25158-32B5-45A5-AC0C-FF177248273B}"/>
              </a:ext>
            </a:extLst>
          </p:cNvPr>
          <p:cNvPicPr>
            <a:picLocks noChangeAspect="1"/>
          </p:cNvPicPr>
          <p:nvPr/>
        </p:nvPicPr>
        <p:blipFill>
          <a:blip r:embed="rId3"/>
          <a:stretch>
            <a:fillRect/>
          </a:stretch>
        </p:blipFill>
        <p:spPr>
          <a:xfrm>
            <a:off x="643467" y="729996"/>
            <a:ext cx="10905066" cy="5398006"/>
          </a:xfrm>
          <a:prstGeom prst="rect">
            <a:avLst/>
          </a:prstGeom>
        </p:spPr>
      </p:pic>
      <p:sp>
        <p:nvSpPr>
          <p:cNvPr id="12" name="TextBox 11">
            <a:extLst>
              <a:ext uri="{FF2B5EF4-FFF2-40B4-BE49-F238E27FC236}">
                <a16:creationId xmlns:a16="http://schemas.microsoft.com/office/drawing/2014/main" id="{05C5C9D7-8DE3-4455-8DFE-85CDF936B5FA}"/>
              </a:ext>
            </a:extLst>
          </p:cNvPr>
          <p:cNvSpPr txBox="1"/>
          <p:nvPr/>
        </p:nvSpPr>
        <p:spPr>
          <a:xfrm>
            <a:off x="0" y="6550223"/>
            <a:ext cx="7823200" cy="307777"/>
          </a:xfrm>
          <a:prstGeom prst="rect">
            <a:avLst/>
          </a:prstGeom>
          <a:noFill/>
        </p:spPr>
        <p:txBody>
          <a:bodyPr wrap="square" rtlCol="0">
            <a:spAutoFit/>
          </a:bodyPr>
          <a:lstStyle/>
          <a:p>
            <a:r>
              <a:rPr lang="en-US" sz="1400" dirty="0">
                <a:solidFill>
                  <a:schemeClr val="bg1">
                    <a:lumMod val="65000"/>
                  </a:schemeClr>
                </a:solidFill>
              </a:rPr>
              <a:t>Source: http://www.onerussian.com/tmp/fail2ban-pycon2014.pdf</a:t>
            </a:r>
          </a:p>
        </p:txBody>
      </p:sp>
      <p:sp>
        <p:nvSpPr>
          <p:cNvPr id="8" name="Rectangle 7">
            <a:extLst>
              <a:ext uri="{FF2B5EF4-FFF2-40B4-BE49-F238E27FC236}">
                <a16:creationId xmlns:a16="http://schemas.microsoft.com/office/drawing/2014/main" id="{8AC20C1D-7784-4978-A490-96353AEA7ED0}"/>
              </a:ext>
            </a:extLst>
          </p:cNvPr>
          <p:cNvSpPr/>
          <p:nvPr/>
        </p:nvSpPr>
        <p:spPr>
          <a:xfrm>
            <a:off x="431800" y="5708650"/>
            <a:ext cx="11430000" cy="52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32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F25158-32B5-45A5-AC0C-FF177248273B}"/>
              </a:ext>
            </a:extLst>
          </p:cNvPr>
          <p:cNvPicPr>
            <a:picLocks noChangeAspect="1"/>
          </p:cNvPicPr>
          <p:nvPr/>
        </p:nvPicPr>
        <p:blipFill>
          <a:blip r:embed="rId3"/>
          <a:stretch>
            <a:fillRect/>
          </a:stretch>
        </p:blipFill>
        <p:spPr>
          <a:xfrm>
            <a:off x="650094" y="733277"/>
            <a:ext cx="10891813" cy="5391447"/>
          </a:xfrm>
          <a:prstGeom prst="rect">
            <a:avLst/>
          </a:prstGeom>
        </p:spPr>
      </p:pic>
      <p:sp>
        <p:nvSpPr>
          <p:cNvPr id="2" name="Title 1">
            <a:extLst>
              <a:ext uri="{FF2B5EF4-FFF2-40B4-BE49-F238E27FC236}">
                <a16:creationId xmlns:a16="http://schemas.microsoft.com/office/drawing/2014/main" id="{FB5999B7-2C81-4067-BD64-9A71A8EB4292}"/>
              </a:ext>
            </a:extLst>
          </p:cNvPr>
          <p:cNvSpPr>
            <a:spLocks noGrp="1"/>
          </p:cNvSpPr>
          <p:nvPr>
            <p:ph type="title"/>
          </p:nvPr>
        </p:nvSpPr>
        <p:spPr>
          <a:xfrm>
            <a:off x="254000" y="-142875"/>
            <a:ext cx="10515600" cy="1325563"/>
          </a:xfrm>
        </p:spPr>
        <p:txBody>
          <a:bodyPr vert="horz" lIns="91440" tIns="45720" rIns="91440" bIns="45720" rtlCol="0" anchor="ctr">
            <a:normAutofit/>
          </a:bodyPr>
          <a:lstStyle/>
          <a:p>
            <a:r>
              <a:rPr lang="en-US" sz="4400" b="1" kern="1200" dirty="0">
                <a:solidFill>
                  <a:schemeClr val="tx1"/>
                </a:solidFill>
                <a:latin typeface="+mj-lt"/>
                <a:ea typeface="+mj-ea"/>
                <a:cs typeface="+mj-cs"/>
              </a:rPr>
              <a:t>Brute-Force Attack</a:t>
            </a:r>
          </a:p>
        </p:txBody>
      </p:sp>
      <p:sp>
        <p:nvSpPr>
          <p:cNvPr id="5" name="TextBox 4">
            <a:extLst>
              <a:ext uri="{FF2B5EF4-FFF2-40B4-BE49-F238E27FC236}">
                <a16:creationId xmlns:a16="http://schemas.microsoft.com/office/drawing/2014/main" id="{1EE7142A-CB4A-4EA5-BBF4-9A5FF5416ADF}"/>
              </a:ext>
            </a:extLst>
          </p:cNvPr>
          <p:cNvSpPr txBox="1"/>
          <p:nvPr/>
        </p:nvSpPr>
        <p:spPr>
          <a:xfrm>
            <a:off x="0" y="6550223"/>
            <a:ext cx="7823200" cy="307777"/>
          </a:xfrm>
          <a:prstGeom prst="rect">
            <a:avLst/>
          </a:prstGeom>
          <a:noFill/>
        </p:spPr>
        <p:txBody>
          <a:bodyPr wrap="square" rtlCol="0">
            <a:spAutoFit/>
          </a:bodyPr>
          <a:lstStyle/>
          <a:p>
            <a:r>
              <a:rPr lang="en-US" sz="1400" dirty="0">
                <a:solidFill>
                  <a:schemeClr val="bg1">
                    <a:lumMod val="65000"/>
                  </a:schemeClr>
                </a:solidFill>
              </a:rPr>
              <a:t>Source: http://www.onerussian.com/tmp/fail2ban-pycon2014.pdf</a:t>
            </a:r>
          </a:p>
        </p:txBody>
      </p:sp>
      <p:sp>
        <p:nvSpPr>
          <p:cNvPr id="3" name="Rectangle: Rounded Corners 2">
            <a:extLst>
              <a:ext uri="{FF2B5EF4-FFF2-40B4-BE49-F238E27FC236}">
                <a16:creationId xmlns:a16="http://schemas.microsoft.com/office/drawing/2014/main" id="{5874C595-40C5-4EAA-AC35-F4EE3B94E30A}"/>
              </a:ext>
            </a:extLst>
          </p:cNvPr>
          <p:cNvSpPr/>
          <p:nvPr/>
        </p:nvSpPr>
        <p:spPr>
          <a:xfrm>
            <a:off x="603250" y="1182688"/>
            <a:ext cx="2457450" cy="41894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AFDAEC9-FFEF-4B2A-9702-69D47E8BCE1E}"/>
              </a:ext>
            </a:extLst>
          </p:cNvPr>
          <p:cNvSpPr/>
          <p:nvPr/>
        </p:nvSpPr>
        <p:spPr>
          <a:xfrm>
            <a:off x="7397750" y="1182687"/>
            <a:ext cx="425450" cy="41894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8C1AC19-7A34-4E8E-BE49-4485EC9D52CF}"/>
              </a:ext>
            </a:extLst>
          </p:cNvPr>
          <p:cNvSpPr/>
          <p:nvPr/>
        </p:nvSpPr>
        <p:spPr>
          <a:xfrm>
            <a:off x="8453828" y="1182687"/>
            <a:ext cx="1217222" cy="41894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1970B25-E406-43BC-B4AC-E80EB10A9D75}"/>
              </a:ext>
            </a:extLst>
          </p:cNvPr>
          <p:cNvCxnSpPr/>
          <p:nvPr/>
        </p:nvCxnSpPr>
        <p:spPr>
          <a:xfrm>
            <a:off x="4559300" y="6076950"/>
            <a:ext cx="267335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94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98BC887-4916-4227-9F48-3B078D23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9">
            <a:extLst>
              <a:ext uri="{FF2B5EF4-FFF2-40B4-BE49-F238E27FC236}">
                <a16:creationId xmlns:a16="http://schemas.microsoft.com/office/drawing/2014/main" id="{1AD6DCFA-0E71-4650-A5E4-3C20E73EB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552E7E14-CC18-4B8A-B40E-4393AA344AD5}"/>
              </a:ext>
            </a:extLst>
          </p:cNvPr>
          <p:cNvPicPr>
            <a:picLocks noChangeAspect="1"/>
          </p:cNvPicPr>
          <p:nvPr/>
        </p:nvPicPr>
        <p:blipFill rotWithShape="1">
          <a:blip r:embed="rId3"/>
          <a:srcRect t="18239" r="4" b="20743"/>
          <a:stretch/>
        </p:blipFill>
        <p:spPr>
          <a:xfrm>
            <a:off x="804672" y="803049"/>
            <a:ext cx="3026664" cy="2470743"/>
          </a:xfrm>
          <a:prstGeom prst="rect">
            <a:avLst/>
          </a:prstGeom>
          <a:effectLst/>
        </p:spPr>
      </p:pic>
      <p:pic>
        <p:nvPicPr>
          <p:cNvPr id="13" name="Picture 12" descr="A drawing of a cartoon character&#10;&#10;Description generated with high confidence">
            <a:extLst>
              <a:ext uri="{FF2B5EF4-FFF2-40B4-BE49-F238E27FC236}">
                <a16:creationId xmlns:a16="http://schemas.microsoft.com/office/drawing/2014/main" id="{725DB290-1EC7-4E3F-9ACC-0A0238082F68}"/>
              </a:ext>
            </a:extLst>
          </p:cNvPr>
          <p:cNvPicPr>
            <a:picLocks noChangeAspect="1"/>
          </p:cNvPicPr>
          <p:nvPr/>
        </p:nvPicPr>
        <p:blipFill rotWithShape="1">
          <a:blip r:embed="rId4">
            <a:extLst>
              <a:ext uri="{28A0092B-C50C-407E-A947-70E740481C1C}">
                <a14:useLocalDpi xmlns:a14="http://schemas.microsoft.com/office/drawing/2010/main" val="0"/>
              </a:ext>
            </a:extLst>
          </a:blip>
          <a:srcRect r="5" b="14525"/>
          <a:stretch/>
        </p:blipFill>
        <p:spPr>
          <a:xfrm>
            <a:off x="804672" y="3461344"/>
            <a:ext cx="3026663" cy="2438400"/>
          </a:xfrm>
          <a:prstGeom prst="rect">
            <a:avLst/>
          </a:prstGeom>
        </p:spPr>
      </p:pic>
      <p:sp>
        <p:nvSpPr>
          <p:cNvPr id="2" name="Title 1">
            <a:extLst>
              <a:ext uri="{FF2B5EF4-FFF2-40B4-BE49-F238E27FC236}">
                <a16:creationId xmlns:a16="http://schemas.microsoft.com/office/drawing/2014/main" id="{A539050A-9436-454C-BD25-A51F27B639C0}"/>
              </a:ext>
            </a:extLst>
          </p:cNvPr>
          <p:cNvSpPr>
            <a:spLocks noGrp="1"/>
          </p:cNvSpPr>
          <p:nvPr>
            <p:ph type="title"/>
          </p:nvPr>
        </p:nvSpPr>
        <p:spPr>
          <a:xfrm>
            <a:off x="5116878" y="629266"/>
            <a:ext cx="6852872" cy="1676603"/>
          </a:xfrm>
        </p:spPr>
        <p:txBody>
          <a:bodyPr>
            <a:noAutofit/>
          </a:bodyPr>
          <a:lstStyle/>
          <a:p>
            <a:r>
              <a:rPr lang="en-US" b="1" dirty="0"/>
              <a:t>Intrusion Prevention Software</a:t>
            </a:r>
            <a:br>
              <a:rPr lang="en-US" dirty="0"/>
            </a:br>
            <a:r>
              <a:rPr lang="en-US" sz="3200" dirty="0"/>
              <a:t>Protects servers from brute-force attacks</a:t>
            </a:r>
          </a:p>
        </p:txBody>
      </p:sp>
      <p:sp>
        <p:nvSpPr>
          <p:cNvPr id="3" name="Content Placeholder 2">
            <a:extLst>
              <a:ext uri="{FF2B5EF4-FFF2-40B4-BE49-F238E27FC236}">
                <a16:creationId xmlns:a16="http://schemas.microsoft.com/office/drawing/2014/main" id="{5E01E7AD-6423-4D92-8BAA-4C06CCCFAB3F}"/>
              </a:ext>
            </a:extLst>
          </p:cNvPr>
          <p:cNvSpPr>
            <a:spLocks noGrp="1"/>
          </p:cNvSpPr>
          <p:nvPr>
            <p:ph idx="1"/>
          </p:nvPr>
        </p:nvSpPr>
        <p:spPr>
          <a:xfrm>
            <a:off x="5116880" y="2438400"/>
            <a:ext cx="6422848" cy="3785419"/>
          </a:xfrm>
        </p:spPr>
        <p:txBody>
          <a:bodyPr>
            <a:normAutofit/>
          </a:bodyPr>
          <a:lstStyle/>
          <a:p>
            <a:r>
              <a:rPr lang="en-US" sz="3200" dirty="0"/>
              <a:t>Cyril </a:t>
            </a:r>
            <a:r>
              <a:rPr lang="en-US" sz="3200" dirty="0" err="1"/>
              <a:t>Jaquier</a:t>
            </a:r>
            <a:r>
              <a:rPr lang="en-US" sz="3200" dirty="0"/>
              <a:t>, in 2004</a:t>
            </a:r>
          </a:p>
          <a:p>
            <a:r>
              <a:rPr lang="en-US" sz="3200" dirty="0"/>
              <a:t>1</a:t>
            </a:r>
            <a:r>
              <a:rPr lang="en-US" sz="3200" baseline="30000" dirty="0"/>
              <a:t>st</a:t>
            </a:r>
            <a:r>
              <a:rPr lang="en-US" sz="3200" dirty="0"/>
              <a:t> Stable in 2006 (0.6.0)</a:t>
            </a:r>
          </a:p>
          <a:p>
            <a:r>
              <a:rPr lang="en-US" sz="3200" dirty="0"/>
              <a:t>Written in Python</a:t>
            </a:r>
          </a:p>
          <a:p>
            <a:r>
              <a:rPr lang="en-US" sz="3200" dirty="0"/>
              <a:t>POSIX (Unix-like OS)</a:t>
            </a:r>
          </a:p>
          <a:p>
            <a:endParaRPr lang="en-US" sz="3200" dirty="0"/>
          </a:p>
        </p:txBody>
      </p:sp>
    </p:spTree>
    <p:extLst>
      <p:ext uri="{BB962C8B-B14F-4D97-AF65-F5344CB8AC3E}">
        <p14:creationId xmlns:p14="http://schemas.microsoft.com/office/powerpoint/2010/main" val="125340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0212-B4AD-44D2-993A-DB6D97A56444}"/>
              </a:ext>
            </a:extLst>
          </p:cNvPr>
          <p:cNvSpPr>
            <a:spLocks noGrp="1"/>
          </p:cNvSpPr>
          <p:nvPr>
            <p:ph type="title"/>
          </p:nvPr>
        </p:nvSpPr>
        <p:spPr/>
        <p:txBody>
          <a:bodyPr/>
          <a:lstStyle/>
          <a:p>
            <a:r>
              <a:rPr lang="en-US" dirty="0"/>
              <a:t>How it works</a:t>
            </a:r>
          </a:p>
        </p:txBody>
      </p:sp>
      <p:grpSp>
        <p:nvGrpSpPr>
          <p:cNvPr id="7" name="Group 6">
            <a:extLst>
              <a:ext uri="{FF2B5EF4-FFF2-40B4-BE49-F238E27FC236}">
                <a16:creationId xmlns:a16="http://schemas.microsoft.com/office/drawing/2014/main" id="{5E2F6689-B17F-49C5-8513-C59F87426FB7}"/>
              </a:ext>
            </a:extLst>
          </p:cNvPr>
          <p:cNvGrpSpPr/>
          <p:nvPr/>
        </p:nvGrpSpPr>
        <p:grpSpPr>
          <a:xfrm>
            <a:off x="5005388" y="866775"/>
            <a:ext cx="1857376" cy="2628682"/>
            <a:chOff x="757238" y="1825625"/>
            <a:chExt cx="1857376" cy="2628682"/>
          </a:xfrm>
        </p:grpSpPr>
        <p:pic>
          <p:nvPicPr>
            <p:cNvPr id="1028" name="Picture 4" descr="Resultado de imagem para monitoring">
              <a:extLst>
                <a:ext uri="{FF2B5EF4-FFF2-40B4-BE49-F238E27FC236}">
                  <a16:creationId xmlns:a16="http://schemas.microsoft.com/office/drawing/2014/main" id="{8533CA3F-7DB5-49BD-AC97-F87DF0C25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1825625"/>
              <a:ext cx="180022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818621C-4D2C-4209-BC66-DEDCE2FF03BB}"/>
                </a:ext>
              </a:extLst>
            </p:cNvPr>
            <p:cNvPicPr>
              <a:picLocks noChangeAspect="1"/>
            </p:cNvPicPr>
            <p:nvPr/>
          </p:nvPicPr>
          <p:blipFill>
            <a:blip r:embed="rId3"/>
            <a:stretch>
              <a:fillRect/>
            </a:stretch>
          </p:blipFill>
          <p:spPr>
            <a:xfrm>
              <a:off x="1946276" y="3597202"/>
              <a:ext cx="668338" cy="857105"/>
            </a:xfrm>
            <a:prstGeom prst="rect">
              <a:avLst/>
            </a:prstGeom>
          </p:spPr>
        </p:pic>
      </p:grpSp>
      <p:pic>
        <p:nvPicPr>
          <p:cNvPr id="11" name="Picture 10">
            <a:extLst>
              <a:ext uri="{FF2B5EF4-FFF2-40B4-BE49-F238E27FC236}">
                <a16:creationId xmlns:a16="http://schemas.microsoft.com/office/drawing/2014/main" id="{15553F55-0857-4F9B-BCE8-91A38C820B0C}"/>
              </a:ext>
            </a:extLst>
          </p:cNvPr>
          <p:cNvPicPr>
            <a:picLocks noChangeAspect="1"/>
          </p:cNvPicPr>
          <p:nvPr/>
        </p:nvPicPr>
        <p:blipFill>
          <a:blip r:embed="rId4"/>
          <a:stretch>
            <a:fillRect/>
          </a:stretch>
        </p:blipFill>
        <p:spPr>
          <a:xfrm>
            <a:off x="7594600" y="3829050"/>
            <a:ext cx="1905000" cy="1905000"/>
          </a:xfrm>
          <a:prstGeom prst="rect">
            <a:avLst/>
          </a:prstGeom>
        </p:spPr>
      </p:pic>
    </p:spTree>
    <p:extLst>
      <p:ext uri="{BB962C8B-B14F-4D97-AF65-F5344CB8AC3E}">
        <p14:creationId xmlns:p14="http://schemas.microsoft.com/office/powerpoint/2010/main" val="14304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1065</Words>
  <Application>Microsoft Office PowerPoint</Application>
  <PresentationFormat>Widescreen</PresentationFormat>
  <Paragraphs>56</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Calibri Light</vt:lpstr>
      <vt:lpstr>Office Theme</vt:lpstr>
      <vt:lpstr>FAIL2BAN</vt:lpstr>
      <vt:lpstr>PowerPoint Presentation</vt:lpstr>
      <vt:lpstr>Brute-Force Attack</vt:lpstr>
      <vt:lpstr>Intrusion Prevention Software Protects servers from brute-force attacks</vt:lpstr>
      <vt:lpstr>How it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FAIL2BAN</dc:title>
  <dc:creator>Francis Odisi</dc:creator>
  <cp:lastModifiedBy>Francis Odisi</cp:lastModifiedBy>
  <cp:revision>9</cp:revision>
  <dcterms:created xsi:type="dcterms:W3CDTF">2018-07-02T00:01:21Z</dcterms:created>
  <dcterms:modified xsi:type="dcterms:W3CDTF">2018-07-02T02:06:11Z</dcterms:modified>
</cp:coreProperties>
</file>