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57" r:id="rId5"/>
    <p:sldId id="260" r:id="rId6"/>
    <p:sldId id="261" r:id="rId7"/>
    <p:sldId id="263" r:id="rId8"/>
    <p:sldId id="267" r:id="rId9"/>
    <p:sldId id="270" r:id="rId10"/>
    <p:sldId id="272" r:id="rId11"/>
    <p:sldId id="273" r:id="rId12"/>
    <p:sldId id="264" r:id="rId13"/>
    <p:sldId id="27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showGuides="1">
      <p:cViewPr varScale="1">
        <p:scale>
          <a:sx n="60" d="100"/>
          <a:sy n="60" d="100"/>
        </p:scale>
        <p:origin x="1526"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C06EC-96D1-47F8-BC7B-CDB1F3A5A8A0}" type="datetimeFigureOut">
              <a:rPr lang="en-US" smtClean="0"/>
              <a:t>7/1/2018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3A4B-B0C0-41D5-8830-D1E3718BA891}" type="slidenum">
              <a:rPr lang="en-US" smtClean="0"/>
              <a:t>‹#›</a:t>
            </a:fld>
            <a:endParaRPr lang="en-US"/>
          </a:p>
        </p:txBody>
      </p:sp>
    </p:spTree>
    <p:extLst>
      <p:ext uri="{BB962C8B-B14F-4D97-AF65-F5344CB8AC3E}">
        <p14:creationId xmlns:p14="http://schemas.microsoft.com/office/powerpoint/2010/main" val="307344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2</a:t>
            </a:fld>
            <a:endParaRPr lang="en-US"/>
          </a:p>
        </p:txBody>
      </p:sp>
    </p:spTree>
    <p:extLst>
      <p:ext uri="{BB962C8B-B14F-4D97-AF65-F5344CB8AC3E}">
        <p14:creationId xmlns:p14="http://schemas.microsoft.com/office/powerpoint/2010/main" val="33293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Fail2Ban is an intrusion prevention software framework that protects computer servers from brute-force attacks.[2] Written in the Python programming language, it is able to run on POSIX systems that have an interface to a packet-control system or firewall installed locally, for example, iptables or TCP Wrapper.</a:t>
            </a:r>
          </a:p>
          <a:p>
            <a:endParaRPr lang="en-US" dirty="0"/>
          </a:p>
          <a:p>
            <a:endParaRPr lang="en-US" dirty="0"/>
          </a:p>
          <a:p>
            <a:r>
              <a:rPr lang="en-US" dirty="0"/>
              <a:t>Functionality</a:t>
            </a:r>
          </a:p>
          <a:p>
            <a:r>
              <a:rPr lang="en-US" dirty="0"/>
              <a:t>Fail2Ban operates by monitoring log files (e.g. /var/log/auth.log, /var/log/apache/access.log, etc.) for selected entries and running scripts based on them. Most commonly this is used to block selected IP addresses that may belong to hosts that are trying to breach the system's security. It can ban any host IP address that makes too many login attempts or performs any other unwanted action within a time frame defined by the administrator. Fail2Ban is typically set up to unban a blocked host within a certain period, so as to not "lock out" any genuine connections that may have been temporarily misconfigured. However, an unban time of several minutes is usually enough to stop a network connection being flooded by malicious connections, as well as reducing the likelihood of a successful dictionary attack.</a:t>
            </a:r>
          </a:p>
          <a:p>
            <a:endParaRPr lang="en-US" dirty="0"/>
          </a:p>
          <a:p>
            <a:r>
              <a:rPr lang="en-US" dirty="0"/>
              <a:t>Fail2Ban can perform multiple actions whenever an abusive IP address is detected:[3] update </a:t>
            </a:r>
            <a:r>
              <a:rPr lang="en-US" dirty="0" err="1"/>
              <a:t>Netfilter</a:t>
            </a:r>
            <a:r>
              <a:rPr lang="en-US" dirty="0"/>
              <a:t>/iptables or PF firewall rules, TCP Wrapper's </a:t>
            </a:r>
            <a:r>
              <a:rPr lang="en-US" dirty="0" err="1"/>
              <a:t>hosts.deny</a:t>
            </a:r>
            <a:r>
              <a:rPr lang="en-US" dirty="0"/>
              <a:t> table, to reject an abuser's IP address; email notifications; or any user-defined action that can be carried out by a Python script.</a:t>
            </a:r>
          </a:p>
          <a:p>
            <a:endParaRPr lang="en-US" dirty="0"/>
          </a:p>
          <a:p>
            <a:r>
              <a:rPr lang="en-US" dirty="0"/>
              <a:t>The standard configuration ships with filters for Apache, </a:t>
            </a:r>
            <a:r>
              <a:rPr lang="en-US" dirty="0" err="1"/>
              <a:t>Lighttpd</a:t>
            </a:r>
            <a:r>
              <a:rPr lang="en-US" dirty="0"/>
              <a:t>, </a:t>
            </a:r>
            <a:r>
              <a:rPr lang="en-US" dirty="0" err="1"/>
              <a:t>sshd</a:t>
            </a:r>
            <a:r>
              <a:rPr lang="en-US" dirty="0"/>
              <a:t>, </a:t>
            </a:r>
            <a:r>
              <a:rPr lang="en-US" dirty="0" err="1"/>
              <a:t>vsftpd</a:t>
            </a:r>
            <a:r>
              <a:rPr lang="en-US" dirty="0"/>
              <a:t>, </a:t>
            </a:r>
            <a:r>
              <a:rPr lang="en-US" dirty="0" err="1"/>
              <a:t>qmail</a:t>
            </a:r>
            <a:r>
              <a:rPr lang="en-US" dirty="0"/>
              <a:t>, Postfix and Courier Mail Server.[4] Filters are defined by Python regexes, which may be conveniently customized by an administrator familiar with regular expressions. A combination of a filter and an action is known as a "jail" and is what causes a malicious host to be blocked from accessing specified network services. As well as the examples that are distributed with the software, a "jail" may be created for any network-facing process that creates a log file of access.</a:t>
            </a:r>
          </a:p>
          <a:p>
            <a:endParaRPr lang="en-US" dirty="0"/>
          </a:p>
          <a:p>
            <a:r>
              <a:rPr lang="en-US" dirty="0"/>
              <a:t>Fail2Ban is similar to </a:t>
            </a:r>
            <a:r>
              <a:rPr lang="en-US" dirty="0" err="1"/>
              <a:t>DenyHosts</a:t>
            </a:r>
            <a:r>
              <a:rPr lang="en-US" dirty="0"/>
              <a:t> [...] but unlike </a:t>
            </a:r>
            <a:r>
              <a:rPr lang="en-US" dirty="0" err="1"/>
              <a:t>DenyHosts</a:t>
            </a:r>
            <a:r>
              <a:rPr lang="en-US" dirty="0"/>
              <a:t> which focuses on SSH, Fail2Ban can be configured to monitor any service that writes login attempts to a log file, and instead of using /</a:t>
            </a:r>
            <a:r>
              <a:rPr lang="en-US" dirty="0" err="1"/>
              <a:t>etc</a:t>
            </a:r>
            <a:r>
              <a:rPr lang="en-US" dirty="0"/>
              <a:t>/</a:t>
            </a:r>
            <a:r>
              <a:rPr lang="en-US" dirty="0" err="1"/>
              <a:t>hosts.deny</a:t>
            </a:r>
            <a:r>
              <a:rPr lang="en-US" dirty="0"/>
              <a:t> only to block IP addresses/hosts, Fail2Ban can use </a:t>
            </a:r>
            <a:r>
              <a:rPr lang="en-US" dirty="0" err="1"/>
              <a:t>Netfilter</a:t>
            </a:r>
            <a:r>
              <a:rPr lang="en-US" dirty="0"/>
              <a:t>/iptables and TCP Wrappers /</a:t>
            </a:r>
            <a:r>
              <a:rPr lang="en-US" dirty="0" err="1"/>
              <a:t>etc</a:t>
            </a:r>
            <a:r>
              <a:rPr lang="en-US" dirty="0"/>
              <a:t>/</a:t>
            </a:r>
            <a:r>
              <a:rPr lang="en-US" dirty="0" err="1"/>
              <a:t>hosts.deny</a:t>
            </a:r>
            <a:r>
              <a:rPr lang="en-US" dirty="0"/>
              <a:t>.</a:t>
            </a:r>
          </a:p>
          <a:p>
            <a:endParaRPr lang="en-US" dirty="0"/>
          </a:p>
          <a:p>
            <a:r>
              <a:rPr lang="en-US" dirty="0"/>
              <a:t>— </a:t>
            </a:r>
            <a:r>
              <a:rPr lang="en-US" dirty="0" err="1"/>
              <a:t>Falko</a:t>
            </a:r>
            <a:r>
              <a:rPr lang="en-US" dirty="0"/>
              <a:t> </a:t>
            </a:r>
            <a:r>
              <a:rPr lang="en-US" dirty="0" err="1"/>
              <a:t>Timme</a:t>
            </a:r>
            <a:r>
              <a:rPr lang="en-US" dirty="0"/>
              <a:t>[5]</a:t>
            </a:r>
          </a:p>
          <a:p>
            <a:r>
              <a:rPr lang="en-US" dirty="0"/>
              <a:t>Shortcomings</a:t>
            </a:r>
          </a:p>
          <a:p>
            <a:r>
              <a:rPr lang="en-US" dirty="0"/>
              <a:t>Fail2Ban fails to protect against a distributed brute-force attack.</a:t>
            </a:r>
          </a:p>
          <a:p>
            <a:r>
              <a:rPr lang="en-US" dirty="0"/>
              <a:t>There is no interaction with application-specific APIs/AGIs.</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3</a:t>
            </a:fld>
            <a:endParaRPr lang="en-US"/>
          </a:p>
        </p:txBody>
      </p:sp>
    </p:spTree>
    <p:extLst>
      <p:ext uri="{BB962C8B-B14F-4D97-AF65-F5344CB8AC3E}">
        <p14:creationId xmlns:p14="http://schemas.microsoft.com/office/powerpoint/2010/main" val="175017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it began (back in 2004)</a:t>
            </a:r>
          </a:p>
          <a:p>
            <a:r>
              <a:rPr lang="en-US" dirty="0"/>
              <a:t>Eager to learn a new programming language</a:t>
            </a:r>
          </a:p>
          <a:p>
            <a:r>
              <a:rPr lang="en-US" dirty="0"/>
              <a:t>Will be Python</a:t>
            </a:r>
          </a:p>
          <a:p>
            <a:r>
              <a:rPr lang="en-US" dirty="0"/>
              <a:t>First ADSL, permanent internet connection</a:t>
            </a:r>
          </a:p>
          <a:p>
            <a:r>
              <a:rPr lang="en-US" dirty="0"/>
              <a:t>Time to host a Linux server at home</a:t>
            </a:r>
          </a:p>
          <a:p>
            <a:r>
              <a:rPr lang="en-US" dirty="0"/>
              <a:t>with SSH for remote access</a:t>
            </a:r>
          </a:p>
          <a:p>
            <a:r>
              <a:rPr lang="en-US" dirty="0"/>
              <a:t>Soon, script kiddies tried to log-in onto my box</a:t>
            </a:r>
          </a:p>
          <a:p>
            <a:r>
              <a:rPr lang="en-US" dirty="0"/>
              <a:t>Many (failed) log-in attempts over SSH</a:t>
            </a:r>
          </a:p>
          <a:p>
            <a:endParaRPr lang="en-US" dirty="0"/>
          </a:p>
          <a:p>
            <a:r>
              <a:rPr lang="en-US" dirty="0"/>
              <a:t>Fail2ban is born Ban failed log-in attempts found in logs with iptables Could make a good project to learn Python Why not make it an open-source project? I’m using many open-source software I want to contribute something back The project ends up on sourceforge.net Licensed as GPLv2 First versions targeted at SSH only</a:t>
            </a:r>
          </a:p>
          <a:p>
            <a:endParaRPr lang="en-US" dirty="0"/>
          </a:p>
        </p:txBody>
      </p:sp>
      <p:sp>
        <p:nvSpPr>
          <p:cNvPr id="4" name="Slide Number Placeholder 3"/>
          <p:cNvSpPr>
            <a:spLocks noGrp="1"/>
          </p:cNvSpPr>
          <p:nvPr>
            <p:ph type="sldNum" sz="quarter" idx="10"/>
          </p:nvPr>
        </p:nvSpPr>
        <p:spPr/>
        <p:txBody>
          <a:bodyPr/>
          <a:lstStyle/>
          <a:p>
            <a:fld id="{3D333A4B-B0C0-41D5-8830-D1E3718BA891}" type="slidenum">
              <a:rPr lang="en-US" smtClean="0"/>
              <a:t>4</a:t>
            </a:fld>
            <a:endParaRPr lang="en-US"/>
          </a:p>
        </p:txBody>
      </p:sp>
    </p:spTree>
    <p:extLst>
      <p:ext uri="{BB962C8B-B14F-4D97-AF65-F5344CB8AC3E}">
        <p14:creationId xmlns:p14="http://schemas.microsoft.com/office/powerpoint/2010/main" val="119271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E655-57F7-46B2-9A21-2A21FE791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4FB5F-D575-437A-BE7E-A30D4FFF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0FAC5-250E-4AC0-AE6B-73EE45858249}"/>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FD00E27E-4AC0-4042-8C46-9D5DB3DB5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FBFA3-6171-48C8-B0E6-6B750B41ACB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80253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2136-201C-44ED-ADE6-2079195B3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06B745-3E22-4706-9105-3832275B60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A65C9-1C4B-4C3F-A763-309340D4311A}"/>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2C347D63-2C19-4005-8FDE-38A6A19E2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81D3E-068E-4F89-BCA7-CA2E91ADD61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89487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35E4E-5A53-4CC6-B00F-11F4CF2CA3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DE431-8EBA-4045-91BF-BC5E92E346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7DB96-5736-4E3B-BEB1-1BE6796314A7}"/>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39183C1A-C80F-4824-9069-6976E954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608B6-A10C-40D7-90BA-B8E3DEA03734}"/>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17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96C3-4D4E-4B0B-AC8D-A542B3691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75ADD-3F56-4CA2-A84F-C18CCDB633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633AD-0AB6-455E-9535-86CC28568DC8}"/>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4925A9E4-D529-4CDF-9246-D0DBE0E05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25DD-C225-4284-AACA-C293FC299B3D}"/>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916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C35D-A7A6-4223-B389-A5F76EF25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DDF0C-FECC-467B-85E5-C339C11F6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D2FE4C-7F0D-4B82-AA23-EC6177A90A51}"/>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9C756A62-1BA9-4BD5-9E5E-7AEDE91D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21466-C45F-4413-AD49-4A7A8F94A573}"/>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217946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4167-19AB-4F14-8DC0-48AC38784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4A3E9-6AF8-476D-9C56-7BF32D775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A1275-5AC5-44F2-B94D-85FDCBEBAC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DD0588-1390-478F-9EE5-6DAF923B331D}"/>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A278F13D-3B35-4CBB-8C17-FC6E8966A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B2705-8741-47AE-8486-40C88402EA3C}"/>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196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FA97-1595-4848-AB38-3C1927F35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DC140-3079-414A-AD9D-605F9BCF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FBC8DC-BFB2-4F44-8026-5713531986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0246F-5570-47EF-8055-0EF4517D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05FEA2-015E-4A07-941D-81A87F0A6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390F2-95F6-4825-8317-CB01337513B4}"/>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8" name="Footer Placeholder 7">
            <a:extLst>
              <a:ext uri="{FF2B5EF4-FFF2-40B4-BE49-F238E27FC236}">
                <a16:creationId xmlns:a16="http://schemas.microsoft.com/office/drawing/2014/main" id="{6569C1EC-C6B0-437A-B94D-DD1588D1A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82629-59F9-4618-8DCA-96103634090F}"/>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09571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5194-140B-4BC3-A36C-7CC7E45E4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5C561-4C04-457B-81E8-B8EE30370F2E}"/>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4" name="Footer Placeholder 3">
            <a:extLst>
              <a:ext uri="{FF2B5EF4-FFF2-40B4-BE49-F238E27FC236}">
                <a16:creationId xmlns:a16="http://schemas.microsoft.com/office/drawing/2014/main" id="{1C863D93-0E12-402D-B592-FE72EB8F7A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2375E-0927-4D14-A1EC-66EE8EC5A35A}"/>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98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510F2-9B3B-4357-B217-DE313A74128C}"/>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3" name="Footer Placeholder 2">
            <a:extLst>
              <a:ext uri="{FF2B5EF4-FFF2-40B4-BE49-F238E27FC236}">
                <a16:creationId xmlns:a16="http://schemas.microsoft.com/office/drawing/2014/main" id="{ADE52D2D-6957-4A84-97A5-29B925573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11D21-136D-46D0-9BD1-DDCDB09DF158}"/>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6960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8596-7A6D-43B1-8859-492426E9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CEC49-071B-43A2-97C5-1AB2CC2E7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65AFA-119B-4F31-9D52-CA4E91DCF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56D53F-E259-4F43-9446-F8D11296B627}"/>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98797E13-9F00-4F48-A9C0-0FD155141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EA488-AA98-4914-9DA4-52A6A03120A7}"/>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352602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CFA2-A108-4956-A04B-CC48D39CD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01564-83C7-4A8B-B856-F5AB788F7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9A34F-6A91-4F77-B5AC-9A09B576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90C1A-294D-40BE-9A82-3B482EDC04F8}"/>
              </a:ext>
            </a:extLst>
          </p:cNvPr>
          <p:cNvSpPr>
            <a:spLocks noGrp="1"/>
          </p:cNvSpPr>
          <p:nvPr>
            <p:ph type="dt" sz="half" idx="10"/>
          </p:nvPr>
        </p:nvSpPr>
        <p:spPr/>
        <p:txBody>
          <a:bodyPr/>
          <a:lstStyle/>
          <a:p>
            <a:fld id="{F552E4DF-CF9E-431C-BABE-2D0DA00FD989}" type="datetimeFigureOut">
              <a:rPr lang="en-US" smtClean="0"/>
              <a:t>7/1/2018</a:t>
            </a:fld>
            <a:endParaRPr lang="en-US"/>
          </a:p>
        </p:txBody>
      </p:sp>
      <p:sp>
        <p:nvSpPr>
          <p:cNvPr id="6" name="Footer Placeholder 5">
            <a:extLst>
              <a:ext uri="{FF2B5EF4-FFF2-40B4-BE49-F238E27FC236}">
                <a16:creationId xmlns:a16="http://schemas.microsoft.com/office/drawing/2014/main" id="{F93E2CB0-A77E-4F27-A651-DFFD26BCD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B3246-A4A5-4A17-A5E1-8DC4511B529E}"/>
              </a:ext>
            </a:extLst>
          </p:cNvPr>
          <p:cNvSpPr>
            <a:spLocks noGrp="1"/>
          </p:cNvSpPr>
          <p:nvPr>
            <p:ph type="sldNum" sz="quarter" idx="12"/>
          </p:nvPr>
        </p:nvSpPr>
        <p:spPr/>
        <p:txBody>
          <a:bodyPr/>
          <a:lstStyle/>
          <a:p>
            <a:fld id="{E94C7494-7FA3-486E-8C34-97F549E1FAC0}" type="slidenum">
              <a:rPr lang="en-US" smtClean="0"/>
              <a:t>‹#›</a:t>
            </a:fld>
            <a:endParaRPr lang="en-US"/>
          </a:p>
        </p:txBody>
      </p:sp>
    </p:spTree>
    <p:extLst>
      <p:ext uri="{BB962C8B-B14F-4D97-AF65-F5344CB8AC3E}">
        <p14:creationId xmlns:p14="http://schemas.microsoft.com/office/powerpoint/2010/main" val="134982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BC522-0616-46E9-8C19-607FA0BAE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615DC-B7E9-406F-9D22-9BAC664B5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81515-883F-47E7-99A5-DF326B824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2E4DF-CF9E-431C-BABE-2D0DA00FD989}" type="datetimeFigureOut">
              <a:rPr lang="en-US" smtClean="0"/>
              <a:t>7/1/2018</a:t>
            </a:fld>
            <a:endParaRPr lang="en-US"/>
          </a:p>
        </p:txBody>
      </p:sp>
      <p:sp>
        <p:nvSpPr>
          <p:cNvPr id="5" name="Footer Placeholder 4">
            <a:extLst>
              <a:ext uri="{FF2B5EF4-FFF2-40B4-BE49-F238E27FC236}">
                <a16:creationId xmlns:a16="http://schemas.microsoft.com/office/drawing/2014/main" id="{7F0631EA-32C3-4831-8F03-C35F296A5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0CC553-15AF-455E-B450-28F193FF5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C7494-7FA3-486E-8C34-97F549E1FAC0}" type="slidenum">
              <a:rPr lang="en-US" smtClean="0"/>
              <a:t>‹#›</a:t>
            </a:fld>
            <a:endParaRPr lang="en-US"/>
          </a:p>
        </p:txBody>
      </p:sp>
    </p:spTree>
    <p:extLst>
      <p:ext uri="{BB962C8B-B14F-4D97-AF65-F5344CB8AC3E}">
        <p14:creationId xmlns:p14="http://schemas.microsoft.com/office/powerpoint/2010/main" val="24004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ail2ban.org/"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github.com/fail2ba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drawing of a cartoon character&#10;&#10;Description generated with high confidence">
            <a:extLst>
              <a:ext uri="{FF2B5EF4-FFF2-40B4-BE49-F238E27FC236}">
                <a16:creationId xmlns:a16="http://schemas.microsoft.com/office/drawing/2014/main" id="{D409D563-CF29-45E4-9AE5-23E6D3CF84FD}"/>
              </a:ext>
            </a:extLst>
          </p:cNvPr>
          <p:cNvPicPr>
            <a:picLocks noChangeAspect="1"/>
          </p:cNvPicPr>
          <p:nvPr/>
        </p:nvPicPr>
        <p:blipFill rotWithShape="1">
          <a:blip r:embed="rId2">
            <a:extLst>
              <a:ext uri="{28A0092B-C50C-407E-A947-70E740481C1C}">
                <a14:useLocalDpi xmlns:a14="http://schemas.microsoft.com/office/drawing/2010/main" val="0"/>
              </a:ext>
            </a:extLst>
          </a:blip>
          <a:srcRect l="1721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Title 1">
            <a:extLst>
              <a:ext uri="{FF2B5EF4-FFF2-40B4-BE49-F238E27FC236}">
                <a16:creationId xmlns:a16="http://schemas.microsoft.com/office/drawing/2014/main" id="{20C7CC26-8994-46B7-A7E9-990F85AEBC19}"/>
              </a:ext>
            </a:extLst>
          </p:cNvPr>
          <p:cNvSpPr>
            <a:spLocks noGrp="1"/>
          </p:cNvSpPr>
          <p:nvPr>
            <p:ph type="ctrTitle"/>
          </p:nvPr>
        </p:nvSpPr>
        <p:spPr>
          <a:xfrm>
            <a:off x="6746628" y="1783959"/>
            <a:ext cx="4645250" cy="2889114"/>
          </a:xfrm>
        </p:spPr>
        <p:txBody>
          <a:bodyPr anchor="b">
            <a:normAutofit/>
          </a:bodyPr>
          <a:lstStyle/>
          <a:p>
            <a:pPr algn="l"/>
            <a:r>
              <a:rPr lang="en-US" b="1">
                <a:latin typeface="Arial Black" panose="020B0A04020102020204" pitchFamily="34" charset="0"/>
              </a:rPr>
              <a:t>FAIL2BAN</a:t>
            </a:r>
          </a:p>
        </p:txBody>
      </p:sp>
      <p:sp>
        <p:nvSpPr>
          <p:cNvPr id="3" name="Subtitle 2">
            <a:extLst>
              <a:ext uri="{FF2B5EF4-FFF2-40B4-BE49-F238E27FC236}">
                <a16:creationId xmlns:a16="http://schemas.microsoft.com/office/drawing/2014/main" id="{90E077CE-3354-478B-841A-390DE8FBDAD8}"/>
              </a:ext>
            </a:extLst>
          </p:cNvPr>
          <p:cNvSpPr>
            <a:spLocks noGrp="1"/>
          </p:cNvSpPr>
          <p:nvPr>
            <p:ph type="subTitle" idx="1"/>
          </p:nvPr>
        </p:nvSpPr>
        <p:spPr>
          <a:xfrm>
            <a:off x="6746627" y="4750893"/>
            <a:ext cx="4645250" cy="1147863"/>
          </a:xfrm>
        </p:spPr>
        <p:txBody>
          <a:bodyPr anchor="t">
            <a:normAutofit/>
          </a:bodyPr>
          <a:lstStyle/>
          <a:p>
            <a:pPr algn="l"/>
            <a:r>
              <a:rPr lang="en-US" sz="2000"/>
              <a:t>Francis B. Odisi</a:t>
            </a:r>
          </a:p>
        </p:txBody>
      </p:sp>
    </p:spTree>
    <p:extLst>
      <p:ext uri="{BB962C8B-B14F-4D97-AF65-F5344CB8AC3E}">
        <p14:creationId xmlns:p14="http://schemas.microsoft.com/office/powerpoint/2010/main" val="585906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7C274-D9C6-4274-8466-68D65667A66A}"/>
              </a:ext>
            </a:extLst>
          </p:cNvPr>
          <p:cNvSpPr>
            <a:spLocks noGrp="1"/>
          </p:cNvSpPr>
          <p:nvPr>
            <p:ph idx="1"/>
          </p:nvPr>
        </p:nvSpPr>
        <p:spPr>
          <a:xfrm>
            <a:off x="412750" y="1930248"/>
            <a:ext cx="6318250" cy="3937152"/>
          </a:xfrm>
        </p:spPr>
        <p:txBody>
          <a:bodyPr>
            <a:noAutofit/>
          </a:bodyPr>
          <a:lstStyle/>
          <a:p>
            <a:pPr>
              <a:spcAft>
                <a:spcPts val="1200"/>
              </a:spcAft>
            </a:pPr>
            <a:r>
              <a:rPr lang="en-US" sz="3200" dirty="0"/>
              <a:t>Client/Server architecture</a:t>
            </a:r>
          </a:p>
          <a:p>
            <a:pPr>
              <a:spcAft>
                <a:spcPts val="1200"/>
              </a:spcAft>
            </a:pPr>
            <a:r>
              <a:rPr lang="en-US" sz="3200" dirty="0"/>
              <a:t>Multi-threaded</a:t>
            </a:r>
          </a:p>
          <a:p>
            <a:pPr>
              <a:spcAft>
                <a:spcPts val="1200"/>
              </a:spcAft>
            </a:pPr>
            <a:r>
              <a:rPr lang="en-US" sz="3200" dirty="0"/>
              <a:t>Database support</a:t>
            </a:r>
          </a:p>
          <a:p>
            <a:pPr>
              <a:spcAft>
                <a:spcPts val="1200"/>
              </a:spcAft>
            </a:pPr>
            <a:r>
              <a:rPr lang="en-US" sz="3200" dirty="0"/>
              <a:t>Highly configurable using split configuration files</a:t>
            </a:r>
          </a:p>
          <a:p>
            <a:pPr>
              <a:spcAft>
                <a:spcPts val="1200"/>
              </a:spcAft>
            </a:pPr>
            <a:r>
              <a:rPr lang="en-US" sz="3200" dirty="0"/>
              <a:t>Timeout on ban commands</a:t>
            </a:r>
          </a:p>
        </p:txBody>
      </p:sp>
      <p:sp>
        <p:nvSpPr>
          <p:cNvPr id="23" name="Title 1">
            <a:extLst>
              <a:ext uri="{FF2B5EF4-FFF2-40B4-BE49-F238E27FC236}">
                <a16:creationId xmlns:a16="http://schemas.microsoft.com/office/drawing/2014/main" id="{B4BD1465-E306-4B88-80FC-E7D576EF1DDE}"/>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Additional Features</a:t>
            </a:r>
          </a:p>
        </p:txBody>
      </p:sp>
      <p:pic>
        <p:nvPicPr>
          <p:cNvPr id="24" name="Picture 23" descr="A close up of a logo&#10;&#10;Description generated with high confidence">
            <a:extLst>
              <a:ext uri="{FF2B5EF4-FFF2-40B4-BE49-F238E27FC236}">
                <a16:creationId xmlns:a16="http://schemas.microsoft.com/office/drawing/2014/main" id="{0CAFAEEA-9ED5-4F16-9E5C-F2A4E73A6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103" y="3937000"/>
            <a:ext cx="3211096" cy="2405222"/>
          </a:xfrm>
          <a:prstGeom prst="rect">
            <a:avLst/>
          </a:prstGeom>
        </p:spPr>
      </p:pic>
    </p:spTree>
    <p:extLst>
      <p:ext uri="{BB962C8B-B14F-4D97-AF65-F5344CB8AC3E}">
        <p14:creationId xmlns:p14="http://schemas.microsoft.com/office/powerpoint/2010/main" val="233631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7C274-D9C6-4274-8466-68D65667A66A}"/>
              </a:ext>
            </a:extLst>
          </p:cNvPr>
          <p:cNvSpPr>
            <a:spLocks noGrp="1"/>
          </p:cNvSpPr>
          <p:nvPr>
            <p:ph idx="1"/>
          </p:nvPr>
        </p:nvSpPr>
        <p:spPr>
          <a:xfrm>
            <a:off x="317500" y="1940411"/>
            <a:ext cx="6483350" cy="3503924"/>
          </a:xfrm>
        </p:spPr>
        <p:txBody>
          <a:bodyPr>
            <a:noAutofit/>
          </a:bodyPr>
          <a:lstStyle/>
          <a:p>
            <a:pPr>
              <a:spcAft>
                <a:spcPts val="1200"/>
              </a:spcAft>
            </a:pPr>
            <a:r>
              <a:rPr lang="en-US" sz="3200"/>
              <a:t>Can handle multiple services at once</a:t>
            </a:r>
          </a:p>
          <a:p>
            <a:pPr>
              <a:spcAft>
                <a:spcPts val="1200"/>
              </a:spcAft>
            </a:pPr>
            <a:r>
              <a:rPr lang="en-US" sz="3200"/>
              <a:t>Resolves DNS hostname &gt; IP address</a:t>
            </a:r>
          </a:p>
          <a:p>
            <a:pPr>
              <a:spcAft>
                <a:spcPts val="1200"/>
              </a:spcAft>
            </a:pPr>
            <a:r>
              <a:rPr lang="en-US" sz="3200"/>
              <a:t>Multi-line parsing in filters</a:t>
            </a:r>
          </a:p>
          <a:p>
            <a:pPr>
              <a:spcAft>
                <a:spcPts val="1200"/>
              </a:spcAft>
            </a:pPr>
            <a:r>
              <a:rPr lang="en-US" sz="3200"/>
              <a:t>Custom date time support for filters</a:t>
            </a:r>
          </a:p>
          <a:p>
            <a:pPr>
              <a:spcAft>
                <a:spcPts val="1200"/>
              </a:spcAft>
            </a:pPr>
            <a:r>
              <a:rPr lang="en-US" sz="3200"/>
              <a:t>Timezone awareness by default</a:t>
            </a:r>
            <a:endParaRPr lang="en-US" sz="3200" dirty="0"/>
          </a:p>
        </p:txBody>
      </p:sp>
      <p:sp>
        <p:nvSpPr>
          <p:cNvPr id="23" name="Title 1">
            <a:extLst>
              <a:ext uri="{FF2B5EF4-FFF2-40B4-BE49-F238E27FC236}">
                <a16:creationId xmlns:a16="http://schemas.microsoft.com/office/drawing/2014/main" id="{B4BD1465-E306-4B88-80FC-E7D576EF1DDE}"/>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a:solidFill>
                  <a:schemeClr val="bg1"/>
                </a:solidFill>
                <a:latin typeface="+mn-lt"/>
              </a:rPr>
              <a:t>Additional Features</a:t>
            </a:r>
            <a:endParaRPr lang="en-US" b="1" dirty="0">
              <a:solidFill>
                <a:schemeClr val="bg1"/>
              </a:solidFill>
              <a:latin typeface="+mn-lt"/>
            </a:endParaRPr>
          </a:p>
        </p:txBody>
      </p:sp>
      <p:pic>
        <p:nvPicPr>
          <p:cNvPr id="5" name="Picture 4" descr="A close up of a logo&#10;&#10;Description generated with high confidence">
            <a:extLst>
              <a:ext uri="{FF2B5EF4-FFF2-40B4-BE49-F238E27FC236}">
                <a16:creationId xmlns:a16="http://schemas.microsoft.com/office/drawing/2014/main" id="{2924CFD9-9B92-492D-954C-EAC730E51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103" y="3937000"/>
            <a:ext cx="3211096" cy="2405222"/>
          </a:xfrm>
          <a:prstGeom prst="rect">
            <a:avLst/>
          </a:prstGeom>
        </p:spPr>
      </p:pic>
    </p:spTree>
    <p:extLst>
      <p:ext uri="{BB962C8B-B14F-4D97-AF65-F5344CB8AC3E}">
        <p14:creationId xmlns:p14="http://schemas.microsoft.com/office/powerpoint/2010/main" val="273103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8" name="Picture 2" descr="Fail2ban-screenshot.jpg">
            <a:extLst>
              <a:ext uri="{FF2B5EF4-FFF2-40B4-BE49-F238E27FC236}">
                <a16:creationId xmlns:a16="http://schemas.microsoft.com/office/drawing/2014/main" id="{50387F1B-6FBD-4133-8588-5CAC0F349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278" y="643467"/>
            <a:ext cx="850544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75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3">
            <a:extLst>
              <a:ext uri="{FF2B5EF4-FFF2-40B4-BE49-F238E27FC236}">
                <a16:creationId xmlns:a16="http://schemas.microsoft.com/office/drawing/2014/main" id="{91E94739-7AB6-43AB-B54A-E6419B095F44}"/>
              </a:ext>
            </a:extLst>
          </p:cNvPr>
          <p:cNvPicPr>
            <a:picLocks noGrp="1" noChangeAspect="1"/>
          </p:cNvPicPr>
          <p:nvPr>
            <p:ph idx="1"/>
          </p:nvPr>
        </p:nvPicPr>
        <p:blipFill>
          <a:blip r:embed="rId2"/>
          <a:stretch>
            <a:fillRect/>
          </a:stretch>
        </p:blipFill>
        <p:spPr>
          <a:xfrm>
            <a:off x="643467" y="729997"/>
            <a:ext cx="10905066" cy="5398006"/>
          </a:xfrm>
          <a:prstGeom prst="rect">
            <a:avLst/>
          </a:prstGeom>
        </p:spPr>
      </p:pic>
    </p:spTree>
    <p:extLst>
      <p:ext uri="{BB962C8B-B14F-4D97-AF65-F5344CB8AC3E}">
        <p14:creationId xmlns:p14="http://schemas.microsoft.com/office/powerpoint/2010/main" val="427448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rawing of a cartoon character&#10;&#10;Description generated with high confidence">
            <a:extLst>
              <a:ext uri="{FF2B5EF4-FFF2-40B4-BE49-F238E27FC236}">
                <a16:creationId xmlns:a16="http://schemas.microsoft.com/office/drawing/2014/main" id="{CBB175C8-60EC-4174-8BDD-1873E87E30F9}"/>
              </a:ext>
            </a:extLst>
          </p:cNvPr>
          <p:cNvPicPr>
            <a:picLocks noChangeAspect="1"/>
          </p:cNvPicPr>
          <p:nvPr/>
        </p:nvPicPr>
        <p:blipFill rotWithShape="1">
          <a:blip r:embed="rId2">
            <a:extLst>
              <a:ext uri="{28A0092B-C50C-407E-A947-70E740481C1C}">
                <a14:useLocalDpi xmlns:a14="http://schemas.microsoft.com/office/drawing/2010/main" val="0"/>
              </a:ext>
            </a:extLst>
          </a:blip>
          <a:srcRect l="7712" r="-2" b="-2"/>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id="{722B1022-AF8C-4DD6-8B10-4C181995D0B4}"/>
              </a:ext>
            </a:extLst>
          </p:cNvPr>
          <p:cNvSpPr>
            <a:spLocks noGrp="1"/>
          </p:cNvSpPr>
          <p:nvPr>
            <p:ph type="title"/>
          </p:nvPr>
        </p:nvSpPr>
        <p:spPr>
          <a:xfrm>
            <a:off x="572729" y="2540616"/>
            <a:ext cx="5127031" cy="1676603"/>
          </a:xfrm>
        </p:spPr>
        <p:txBody>
          <a:bodyPr>
            <a:noAutofit/>
          </a:bodyPr>
          <a:lstStyle/>
          <a:p>
            <a:pPr algn="ctr"/>
            <a:r>
              <a:rPr lang="en-US" sz="30000" dirty="0">
                <a:solidFill>
                  <a:schemeClr val="bg2">
                    <a:lumMod val="50000"/>
                  </a:schemeClr>
                </a:solidFill>
              </a:rPr>
              <a:t>?</a:t>
            </a:r>
          </a:p>
        </p:txBody>
      </p:sp>
      <p:sp>
        <p:nvSpPr>
          <p:cNvPr id="3" name="Content Placeholder 2">
            <a:extLst>
              <a:ext uri="{FF2B5EF4-FFF2-40B4-BE49-F238E27FC236}">
                <a16:creationId xmlns:a16="http://schemas.microsoft.com/office/drawing/2014/main" id="{FCE51C68-6958-4213-804D-2E9340819E4C}"/>
              </a:ext>
            </a:extLst>
          </p:cNvPr>
          <p:cNvSpPr>
            <a:spLocks noGrp="1"/>
          </p:cNvSpPr>
          <p:nvPr>
            <p:ph idx="1"/>
          </p:nvPr>
        </p:nvSpPr>
        <p:spPr>
          <a:xfrm>
            <a:off x="648930" y="5200650"/>
            <a:ext cx="5127029" cy="1023169"/>
          </a:xfrm>
        </p:spPr>
        <p:txBody>
          <a:bodyPr>
            <a:normAutofit/>
          </a:bodyPr>
          <a:lstStyle/>
          <a:p>
            <a:pPr marL="0" indent="0" algn="ctr">
              <a:buNone/>
            </a:pPr>
            <a:r>
              <a:rPr lang="en-US" dirty="0">
                <a:hlinkClick r:id="rId3"/>
              </a:rPr>
              <a:t>https://www.fail2ban.org</a:t>
            </a:r>
            <a:endParaRPr lang="en-US" dirty="0"/>
          </a:p>
          <a:p>
            <a:pPr marL="0" indent="0" algn="ctr">
              <a:buNone/>
            </a:pPr>
            <a:r>
              <a:rPr lang="en-US" dirty="0">
                <a:hlinkClick r:id="rId4"/>
              </a:rPr>
              <a:t>https://github.com/fail2ban</a:t>
            </a:r>
            <a:endParaRPr lang="en-US" dirty="0"/>
          </a:p>
        </p:txBody>
      </p:sp>
    </p:spTree>
    <p:extLst>
      <p:ext uri="{BB962C8B-B14F-4D97-AF65-F5344CB8AC3E}">
        <p14:creationId xmlns:p14="http://schemas.microsoft.com/office/powerpoint/2010/main" val="237107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25158-32B5-45A5-AC0C-FF177248273B}"/>
              </a:ext>
            </a:extLst>
          </p:cNvPr>
          <p:cNvPicPr>
            <a:picLocks noChangeAspect="1"/>
          </p:cNvPicPr>
          <p:nvPr/>
        </p:nvPicPr>
        <p:blipFill>
          <a:blip r:embed="rId3"/>
          <a:stretch>
            <a:fillRect/>
          </a:stretch>
        </p:blipFill>
        <p:spPr>
          <a:xfrm>
            <a:off x="643467" y="729996"/>
            <a:ext cx="10905066" cy="5398006"/>
          </a:xfrm>
          <a:prstGeom prst="rect">
            <a:avLst/>
          </a:prstGeom>
        </p:spPr>
      </p:pic>
      <p:sp>
        <p:nvSpPr>
          <p:cNvPr id="12" name="TextBox 11">
            <a:extLst>
              <a:ext uri="{FF2B5EF4-FFF2-40B4-BE49-F238E27FC236}">
                <a16:creationId xmlns:a16="http://schemas.microsoft.com/office/drawing/2014/main" id="{05C5C9D7-8DE3-4455-8DFE-85CDF936B5FA}"/>
              </a:ext>
            </a:extLst>
          </p:cNvPr>
          <p:cNvSpPr txBox="1"/>
          <p:nvPr/>
        </p:nvSpPr>
        <p:spPr>
          <a:xfrm>
            <a:off x="0" y="6550223"/>
            <a:ext cx="7823200" cy="307777"/>
          </a:xfrm>
          <a:prstGeom prst="rect">
            <a:avLst/>
          </a:prstGeom>
          <a:noFill/>
        </p:spPr>
        <p:txBody>
          <a:bodyPr wrap="square" rtlCol="0">
            <a:spAutoFit/>
          </a:bodyPr>
          <a:lstStyle/>
          <a:p>
            <a:r>
              <a:rPr lang="en-US" sz="1400" dirty="0">
                <a:solidFill>
                  <a:schemeClr val="bg1">
                    <a:lumMod val="65000"/>
                  </a:schemeClr>
                </a:solidFill>
              </a:rPr>
              <a:t>Source: http://www.onerussian.com/tmp/fail2ban-pycon2014.pdf</a:t>
            </a:r>
          </a:p>
        </p:txBody>
      </p:sp>
      <p:sp>
        <p:nvSpPr>
          <p:cNvPr id="8" name="Rectangle 7">
            <a:extLst>
              <a:ext uri="{FF2B5EF4-FFF2-40B4-BE49-F238E27FC236}">
                <a16:creationId xmlns:a16="http://schemas.microsoft.com/office/drawing/2014/main" id="{8AC20C1D-7784-4978-A490-96353AEA7ED0}"/>
              </a:ext>
            </a:extLst>
          </p:cNvPr>
          <p:cNvSpPr/>
          <p:nvPr/>
        </p:nvSpPr>
        <p:spPr>
          <a:xfrm>
            <a:off x="431800" y="5708650"/>
            <a:ext cx="11430000" cy="52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2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25158-32B5-45A5-AC0C-FF177248273B}"/>
              </a:ext>
            </a:extLst>
          </p:cNvPr>
          <p:cNvPicPr>
            <a:picLocks noChangeAspect="1"/>
          </p:cNvPicPr>
          <p:nvPr/>
        </p:nvPicPr>
        <p:blipFill>
          <a:blip r:embed="rId3"/>
          <a:stretch>
            <a:fillRect/>
          </a:stretch>
        </p:blipFill>
        <p:spPr>
          <a:xfrm>
            <a:off x="650094" y="733277"/>
            <a:ext cx="10891813" cy="5391447"/>
          </a:xfrm>
          <a:prstGeom prst="rect">
            <a:avLst/>
          </a:prstGeom>
        </p:spPr>
      </p:pic>
      <p:sp>
        <p:nvSpPr>
          <p:cNvPr id="2" name="Title 1">
            <a:extLst>
              <a:ext uri="{FF2B5EF4-FFF2-40B4-BE49-F238E27FC236}">
                <a16:creationId xmlns:a16="http://schemas.microsoft.com/office/drawing/2014/main" id="{FB5999B7-2C81-4067-BD64-9A71A8EB4292}"/>
              </a:ext>
            </a:extLst>
          </p:cNvPr>
          <p:cNvSpPr>
            <a:spLocks noGrp="1"/>
          </p:cNvSpPr>
          <p:nvPr>
            <p:ph type="title"/>
          </p:nvPr>
        </p:nvSpPr>
        <p:spPr>
          <a:xfrm>
            <a:off x="254000" y="-142875"/>
            <a:ext cx="10515600" cy="1325563"/>
          </a:xfrm>
        </p:spPr>
        <p:txBody>
          <a:bodyPr vert="horz" lIns="91440" tIns="45720" rIns="91440" bIns="45720" rtlCol="0" anchor="ctr">
            <a:normAutofit/>
          </a:bodyPr>
          <a:lstStyle/>
          <a:p>
            <a:r>
              <a:rPr lang="en-US" sz="4400" b="1" kern="1200" dirty="0">
                <a:solidFill>
                  <a:schemeClr val="tx1"/>
                </a:solidFill>
                <a:latin typeface="+mj-lt"/>
                <a:ea typeface="+mj-ea"/>
                <a:cs typeface="+mj-cs"/>
              </a:rPr>
              <a:t>Brute-Force Attack</a:t>
            </a:r>
          </a:p>
        </p:txBody>
      </p:sp>
      <p:sp>
        <p:nvSpPr>
          <p:cNvPr id="5" name="TextBox 4">
            <a:extLst>
              <a:ext uri="{FF2B5EF4-FFF2-40B4-BE49-F238E27FC236}">
                <a16:creationId xmlns:a16="http://schemas.microsoft.com/office/drawing/2014/main" id="{1EE7142A-CB4A-4EA5-BBF4-9A5FF5416ADF}"/>
              </a:ext>
            </a:extLst>
          </p:cNvPr>
          <p:cNvSpPr txBox="1"/>
          <p:nvPr/>
        </p:nvSpPr>
        <p:spPr>
          <a:xfrm>
            <a:off x="0" y="6550223"/>
            <a:ext cx="7823200" cy="307777"/>
          </a:xfrm>
          <a:prstGeom prst="rect">
            <a:avLst/>
          </a:prstGeom>
          <a:noFill/>
        </p:spPr>
        <p:txBody>
          <a:bodyPr wrap="square" rtlCol="0">
            <a:spAutoFit/>
          </a:bodyPr>
          <a:lstStyle/>
          <a:p>
            <a:r>
              <a:rPr lang="en-US" sz="1400" dirty="0">
                <a:solidFill>
                  <a:schemeClr val="bg1">
                    <a:lumMod val="65000"/>
                  </a:schemeClr>
                </a:solidFill>
              </a:rPr>
              <a:t>Source: http://www.onerussian.com/tmp/fail2ban-pycon2014.pdf</a:t>
            </a:r>
          </a:p>
        </p:txBody>
      </p:sp>
      <p:sp>
        <p:nvSpPr>
          <p:cNvPr id="3" name="Rectangle: Rounded Corners 2">
            <a:extLst>
              <a:ext uri="{FF2B5EF4-FFF2-40B4-BE49-F238E27FC236}">
                <a16:creationId xmlns:a16="http://schemas.microsoft.com/office/drawing/2014/main" id="{5874C595-40C5-4EAA-AC35-F4EE3B94E30A}"/>
              </a:ext>
            </a:extLst>
          </p:cNvPr>
          <p:cNvSpPr/>
          <p:nvPr/>
        </p:nvSpPr>
        <p:spPr>
          <a:xfrm>
            <a:off x="603250" y="1182688"/>
            <a:ext cx="2457450" cy="41894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AFDAEC9-FFEF-4B2A-9702-69D47E8BCE1E}"/>
              </a:ext>
            </a:extLst>
          </p:cNvPr>
          <p:cNvSpPr/>
          <p:nvPr/>
        </p:nvSpPr>
        <p:spPr>
          <a:xfrm>
            <a:off x="7397750" y="1182687"/>
            <a:ext cx="425450" cy="41894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8C1AC19-7A34-4E8E-BE49-4485EC9D52CF}"/>
              </a:ext>
            </a:extLst>
          </p:cNvPr>
          <p:cNvSpPr/>
          <p:nvPr/>
        </p:nvSpPr>
        <p:spPr>
          <a:xfrm>
            <a:off x="8453828" y="1182687"/>
            <a:ext cx="1217222" cy="41894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1970B25-E406-43BC-B4AC-E80EB10A9D75}"/>
              </a:ext>
            </a:extLst>
          </p:cNvPr>
          <p:cNvCxnSpPr/>
          <p:nvPr/>
        </p:nvCxnSpPr>
        <p:spPr>
          <a:xfrm>
            <a:off x="4559300" y="6076950"/>
            <a:ext cx="26733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94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52E7E14-CC18-4B8A-B40E-4393AA344AD5}"/>
              </a:ext>
            </a:extLst>
          </p:cNvPr>
          <p:cNvPicPr>
            <a:picLocks noChangeAspect="1"/>
          </p:cNvPicPr>
          <p:nvPr/>
        </p:nvPicPr>
        <p:blipFill rotWithShape="1">
          <a:blip r:embed="rId3"/>
          <a:srcRect t="18239" r="4" b="20743"/>
          <a:stretch/>
        </p:blipFill>
        <p:spPr>
          <a:xfrm>
            <a:off x="604437" y="478232"/>
            <a:ext cx="3417627" cy="2789902"/>
          </a:xfrm>
          <a:prstGeom prst="rect">
            <a:avLst/>
          </a:prstGeom>
        </p:spPr>
      </p:pic>
      <p:cxnSp>
        <p:nvCxnSpPr>
          <p:cNvPr id="48" name="Straight Connector 47">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3" name="Picture 12" descr="A drawing of a cartoon character&#10;&#10;Description generated with high confidence">
            <a:extLst>
              <a:ext uri="{FF2B5EF4-FFF2-40B4-BE49-F238E27FC236}">
                <a16:creationId xmlns:a16="http://schemas.microsoft.com/office/drawing/2014/main" id="{725DB290-1EC7-4E3F-9ACC-0A0238082F68}"/>
              </a:ext>
            </a:extLst>
          </p:cNvPr>
          <p:cNvPicPr>
            <a:picLocks noChangeAspect="1"/>
          </p:cNvPicPr>
          <p:nvPr/>
        </p:nvPicPr>
        <p:blipFill rotWithShape="1">
          <a:blip r:embed="rId4">
            <a:extLst>
              <a:ext uri="{28A0092B-C50C-407E-A947-70E740481C1C}">
                <a14:useLocalDpi xmlns:a14="http://schemas.microsoft.com/office/drawing/2010/main" val="0"/>
              </a:ext>
            </a:extLst>
          </a:blip>
          <a:srcRect r="5" b="14525"/>
          <a:stretch/>
        </p:blipFill>
        <p:spPr>
          <a:xfrm>
            <a:off x="582384" y="3589867"/>
            <a:ext cx="3461734" cy="2788920"/>
          </a:xfrm>
          <a:prstGeom prst="rect">
            <a:avLst/>
          </a:prstGeom>
        </p:spPr>
      </p:pic>
      <p:sp>
        <p:nvSpPr>
          <p:cNvPr id="2" name="Title 1">
            <a:extLst>
              <a:ext uri="{FF2B5EF4-FFF2-40B4-BE49-F238E27FC236}">
                <a16:creationId xmlns:a16="http://schemas.microsoft.com/office/drawing/2014/main" id="{A539050A-9436-454C-BD25-A51F27B639C0}"/>
              </a:ext>
            </a:extLst>
          </p:cNvPr>
          <p:cNvSpPr>
            <a:spLocks noGrp="1"/>
          </p:cNvSpPr>
          <p:nvPr>
            <p:ph type="title"/>
          </p:nvPr>
        </p:nvSpPr>
        <p:spPr>
          <a:xfrm>
            <a:off x="5297762" y="603255"/>
            <a:ext cx="6390654" cy="1874902"/>
          </a:xfrm>
        </p:spPr>
        <p:txBody>
          <a:bodyPr>
            <a:normAutofit/>
          </a:bodyPr>
          <a:lstStyle/>
          <a:p>
            <a:r>
              <a:rPr lang="en-US" sz="4000" b="1" dirty="0">
                <a:solidFill>
                  <a:srgbClr val="FFFFFF"/>
                </a:solidFill>
              </a:rPr>
              <a:t>Intrusion Prevention Software</a:t>
            </a:r>
            <a:br>
              <a:rPr lang="en-US" sz="3100" dirty="0">
                <a:solidFill>
                  <a:srgbClr val="FFFFFF"/>
                </a:solidFill>
              </a:rPr>
            </a:br>
            <a:r>
              <a:rPr lang="en-US" sz="3200" dirty="0">
                <a:solidFill>
                  <a:srgbClr val="FFFFFF"/>
                </a:solidFill>
              </a:rPr>
              <a:t>Protects servers brute-force attacks</a:t>
            </a:r>
          </a:p>
        </p:txBody>
      </p:sp>
      <p:sp>
        <p:nvSpPr>
          <p:cNvPr id="3" name="Content Placeholder 2">
            <a:extLst>
              <a:ext uri="{FF2B5EF4-FFF2-40B4-BE49-F238E27FC236}">
                <a16:creationId xmlns:a16="http://schemas.microsoft.com/office/drawing/2014/main" id="{5E01E7AD-6423-4D92-8BAA-4C06CCCFAB3F}"/>
              </a:ext>
            </a:extLst>
          </p:cNvPr>
          <p:cNvSpPr>
            <a:spLocks noGrp="1"/>
          </p:cNvSpPr>
          <p:nvPr>
            <p:ph idx="1"/>
          </p:nvPr>
        </p:nvSpPr>
        <p:spPr>
          <a:xfrm>
            <a:off x="5297762" y="2799889"/>
            <a:ext cx="5747187" cy="2987543"/>
          </a:xfrm>
        </p:spPr>
        <p:txBody>
          <a:bodyPr anchor="t">
            <a:normAutofit/>
          </a:bodyPr>
          <a:lstStyle/>
          <a:p>
            <a:r>
              <a:rPr lang="en-US" sz="3200" dirty="0">
                <a:solidFill>
                  <a:srgbClr val="FFFFFF"/>
                </a:solidFill>
              </a:rPr>
              <a:t>Cyril </a:t>
            </a:r>
            <a:r>
              <a:rPr lang="en-US" sz="3200" dirty="0" err="1">
                <a:solidFill>
                  <a:srgbClr val="FFFFFF"/>
                </a:solidFill>
              </a:rPr>
              <a:t>Jaquier</a:t>
            </a:r>
            <a:r>
              <a:rPr lang="en-US" sz="3200" dirty="0">
                <a:solidFill>
                  <a:srgbClr val="FFFFFF"/>
                </a:solidFill>
              </a:rPr>
              <a:t>, in 2004</a:t>
            </a:r>
          </a:p>
          <a:p>
            <a:r>
              <a:rPr lang="en-US" sz="3200" dirty="0">
                <a:solidFill>
                  <a:srgbClr val="FFFFFF"/>
                </a:solidFill>
              </a:rPr>
              <a:t>1</a:t>
            </a:r>
            <a:r>
              <a:rPr lang="en-US" sz="3200" baseline="30000" dirty="0">
                <a:solidFill>
                  <a:srgbClr val="FFFFFF"/>
                </a:solidFill>
              </a:rPr>
              <a:t>st</a:t>
            </a:r>
            <a:r>
              <a:rPr lang="en-US" sz="3200" dirty="0">
                <a:solidFill>
                  <a:srgbClr val="FFFFFF"/>
                </a:solidFill>
              </a:rPr>
              <a:t> Stable in 2006 (0.6.0)</a:t>
            </a:r>
          </a:p>
          <a:p>
            <a:r>
              <a:rPr lang="en-US" sz="3200" dirty="0">
                <a:solidFill>
                  <a:srgbClr val="FFFFFF"/>
                </a:solidFill>
              </a:rPr>
              <a:t>Written in Python</a:t>
            </a:r>
          </a:p>
          <a:p>
            <a:r>
              <a:rPr lang="en-US" sz="3200" dirty="0">
                <a:solidFill>
                  <a:srgbClr val="FFFFFF"/>
                </a:solidFill>
              </a:rPr>
              <a:t>POSIX (Unix-like OS)</a:t>
            </a:r>
          </a:p>
          <a:p>
            <a:endParaRPr lang="en-US" sz="3200" dirty="0">
              <a:solidFill>
                <a:srgbClr val="FFFFFF"/>
              </a:solidFill>
            </a:endParaRPr>
          </a:p>
        </p:txBody>
      </p:sp>
    </p:spTree>
    <p:extLst>
      <p:ext uri="{BB962C8B-B14F-4D97-AF65-F5344CB8AC3E}">
        <p14:creationId xmlns:p14="http://schemas.microsoft.com/office/powerpoint/2010/main" val="12534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0212-B4AD-44D2-993A-DB6D97A56444}"/>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How it Works</a:t>
            </a:r>
          </a:p>
        </p:txBody>
      </p:sp>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2"/>
          <a:stretch>
            <a:fillRect/>
          </a:stretch>
        </p:blipFill>
        <p:spPr>
          <a:xfrm>
            <a:off x="5254067" y="2345927"/>
            <a:ext cx="1905000" cy="1905000"/>
          </a:xfrm>
          <a:prstGeom prst="rect">
            <a:avLst/>
          </a:prstGeom>
        </p:spPr>
      </p:pic>
      <p:pic>
        <p:nvPicPr>
          <p:cNvPr id="5" name="Picture 4" descr="A close up of a sign&#10;&#10;Description generated with very high confidence">
            <a:extLst>
              <a:ext uri="{FF2B5EF4-FFF2-40B4-BE49-F238E27FC236}">
                <a16:creationId xmlns:a16="http://schemas.microsoft.com/office/drawing/2014/main" id="{145127D7-14A1-41A3-B5E3-71DB45C0C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5765" y="2379301"/>
            <a:ext cx="1838252" cy="1838252"/>
          </a:xfrm>
          <a:prstGeom prst="rect">
            <a:avLst/>
          </a:prstGeom>
        </p:spPr>
      </p:pic>
      <p:grpSp>
        <p:nvGrpSpPr>
          <p:cNvPr id="9" name="Group 8">
            <a:extLst>
              <a:ext uri="{FF2B5EF4-FFF2-40B4-BE49-F238E27FC236}">
                <a16:creationId xmlns:a16="http://schemas.microsoft.com/office/drawing/2014/main" id="{B8372BA9-C77F-48C7-A75D-648584677744}"/>
              </a:ext>
            </a:extLst>
          </p:cNvPr>
          <p:cNvGrpSpPr/>
          <p:nvPr/>
        </p:nvGrpSpPr>
        <p:grpSpPr>
          <a:xfrm>
            <a:off x="252413" y="2012155"/>
            <a:ext cx="2761457" cy="2572545"/>
            <a:chOff x="134541" y="1294605"/>
            <a:chExt cx="2761457" cy="2572545"/>
          </a:xfrm>
        </p:grpSpPr>
        <p:pic>
          <p:nvPicPr>
            <p:cNvPr id="8" name="Picture 7" descr="A close up of a sign&#10;&#10;Description generated with high confidence">
              <a:extLst>
                <a:ext uri="{FF2B5EF4-FFF2-40B4-BE49-F238E27FC236}">
                  <a16:creationId xmlns:a16="http://schemas.microsoft.com/office/drawing/2014/main" id="{6622A1ED-0046-4ADA-B198-436807635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41" y="1294605"/>
              <a:ext cx="2572545" cy="2572545"/>
            </a:xfrm>
            <a:prstGeom prst="rect">
              <a:avLst/>
            </a:prstGeom>
          </p:spPr>
        </p:pic>
        <p:pic>
          <p:nvPicPr>
            <p:cNvPr id="4" name="Picture 3">
              <a:extLst>
                <a:ext uri="{FF2B5EF4-FFF2-40B4-BE49-F238E27FC236}">
                  <a16:creationId xmlns:a16="http://schemas.microsoft.com/office/drawing/2014/main" id="{2818621C-4D2C-4209-BC66-DEDCE2FF03BB}"/>
                </a:ext>
              </a:extLst>
            </p:cNvPr>
            <p:cNvPicPr>
              <a:picLocks noChangeAspect="1"/>
            </p:cNvPicPr>
            <p:nvPr/>
          </p:nvPicPr>
          <p:blipFill>
            <a:blip r:embed="rId5"/>
            <a:stretch>
              <a:fillRect/>
            </a:stretch>
          </p:blipFill>
          <p:spPr>
            <a:xfrm>
              <a:off x="2275086" y="2713407"/>
              <a:ext cx="620912" cy="796284"/>
            </a:xfrm>
            <a:prstGeom prst="rect">
              <a:avLst/>
            </a:prstGeom>
          </p:spPr>
        </p:pic>
      </p:grpSp>
      <p:sp>
        <p:nvSpPr>
          <p:cNvPr id="10" name="TextBox 9">
            <a:extLst>
              <a:ext uri="{FF2B5EF4-FFF2-40B4-BE49-F238E27FC236}">
                <a16:creationId xmlns:a16="http://schemas.microsoft.com/office/drawing/2014/main" id="{565D7CFE-1989-4229-A429-DB070FB90241}"/>
              </a:ext>
            </a:extLst>
          </p:cNvPr>
          <p:cNvSpPr txBox="1"/>
          <p:nvPr/>
        </p:nvSpPr>
        <p:spPr>
          <a:xfrm>
            <a:off x="45641" y="4619552"/>
            <a:ext cx="3175000" cy="584775"/>
          </a:xfrm>
          <a:prstGeom prst="rect">
            <a:avLst/>
          </a:prstGeom>
          <a:noFill/>
        </p:spPr>
        <p:txBody>
          <a:bodyPr wrap="square" rtlCol="0">
            <a:spAutoFit/>
          </a:bodyPr>
          <a:lstStyle/>
          <a:p>
            <a:pPr algn="ctr"/>
            <a:r>
              <a:rPr lang="en-US" sz="3200" dirty="0"/>
              <a:t>Monitors log files</a:t>
            </a:r>
          </a:p>
        </p:txBody>
      </p:sp>
      <p:sp>
        <p:nvSpPr>
          <p:cNvPr id="13" name="TextBox 12">
            <a:extLst>
              <a:ext uri="{FF2B5EF4-FFF2-40B4-BE49-F238E27FC236}">
                <a16:creationId xmlns:a16="http://schemas.microsoft.com/office/drawing/2014/main" id="{1775F863-23E6-43B4-B3F6-62087AEBA5E5}"/>
              </a:ext>
            </a:extLst>
          </p:cNvPr>
          <p:cNvSpPr txBox="1"/>
          <p:nvPr/>
        </p:nvSpPr>
        <p:spPr>
          <a:xfrm>
            <a:off x="4619067" y="4619552"/>
            <a:ext cx="3175000" cy="584775"/>
          </a:xfrm>
          <a:prstGeom prst="rect">
            <a:avLst/>
          </a:prstGeom>
          <a:noFill/>
        </p:spPr>
        <p:txBody>
          <a:bodyPr wrap="square" rtlCol="0">
            <a:spAutoFit/>
          </a:bodyPr>
          <a:lstStyle/>
          <a:p>
            <a:pPr algn="ctr"/>
            <a:r>
              <a:rPr lang="en-US" sz="3200" dirty="0"/>
              <a:t>Pattern</a:t>
            </a:r>
          </a:p>
        </p:txBody>
      </p:sp>
      <p:sp>
        <p:nvSpPr>
          <p:cNvPr id="14" name="TextBox 13">
            <a:extLst>
              <a:ext uri="{FF2B5EF4-FFF2-40B4-BE49-F238E27FC236}">
                <a16:creationId xmlns:a16="http://schemas.microsoft.com/office/drawing/2014/main" id="{6035DC9F-7D57-44CD-80B1-79BD755B3EAC}"/>
              </a:ext>
            </a:extLst>
          </p:cNvPr>
          <p:cNvSpPr txBox="1"/>
          <p:nvPr/>
        </p:nvSpPr>
        <p:spPr>
          <a:xfrm>
            <a:off x="8967391" y="4619552"/>
            <a:ext cx="3175000" cy="584775"/>
          </a:xfrm>
          <a:prstGeom prst="rect">
            <a:avLst/>
          </a:prstGeom>
          <a:noFill/>
        </p:spPr>
        <p:txBody>
          <a:bodyPr wrap="square" rtlCol="0">
            <a:spAutoFit/>
          </a:bodyPr>
          <a:lstStyle/>
          <a:p>
            <a:pPr algn="ctr"/>
            <a:r>
              <a:rPr lang="en-US" sz="3200" dirty="0"/>
              <a:t>Do something</a:t>
            </a:r>
          </a:p>
        </p:txBody>
      </p:sp>
      <p:sp>
        <p:nvSpPr>
          <p:cNvPr id="12" name="Arrow: Chevron 11">
            <a:extLst>
              <a:ext uri="{FF2B5EF4-FFF2-40B4-BE49-F238E27FC236}">
                <a16:creationId xmlns:a16="http://schemas.microsoft.com/office/drawing/2014/main" id="{D3C14AF8-299C-4896-A3C7-958501CB2363}"/>
              </a:ext>
            </a:extLst>
          </p:cNvPr>
          <p:cNvSpPr/>
          <p:nvPr/>
        </p:nvSpPr>
        <p:spPr>
          <a:xfrm>
            <a:off x="3790076" y="2900285"/>
            <a:ext cx="444500" cy="796284"/>
          </a:xfrm>
          <a:prstGeom prst="chevro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hevron 15">
            <a:extLst>
              <a:ext uri="{FF2B5EF4-FFF2-40B4-BE49-F238E27FC236}">
                <a16:creationId xmlns:a16="http://schemas.microsoft.com/office/drawing/2014/main" id="{F37EA005-92EA-42CA-9243-08D22EE9354D}"/>
              </a:ext>
            </a:extLst>
          </p:cNvPr>
          <p:cNvSpPr/>
          <p:nvPr/>
        </p:nvSpPr>
        <p:spPr>
          <a:xfrm>
            <a:off x="8178558" y="2900285"/>
            <a:ext cx="444500" cy="796284"/>
          </a:xfrm>
          <a:prstGeom prst="chevro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55DBAA-0AF0-4C17-BC4E-8A9F1662D4D2}"/>
              </a:ext>
            </a:extLst>
          </p:cNvPr>
          <p:cNvGrpSpPr/>
          <p:nvPr/>
        </p:nvGrpSpPr>
        <p:grpSpPr>
          <a:xfrm>
            <a:off x="253790" y="928966"/>
            <a:ext cx="3214113" cy="1727390"/>
            <a:chOff x="4311440" y="928966"/>
            <a:chExt cx="3214113" cy="1727390"/>
          </a:xfrm>
        </p:grpSpPr>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2"/>
            <a:stretch>
              <a:fillRect/>
            </a:stretch>
          </p:blipFill>
          <p:spPr>
            <a:xfrm>
              <a:off x="5396752" y="1612867"/>
              <a:ext cx="1043489" cy="1043489"/>
            </a:xfrm>
            <a:prstGeom prst="rect">
              <a:avLst/>
            </a:prstGeom>
          </p:spPr>
        </p:pic>
        <p:sp>
          <p:nvSpPr>
            <p:cNvPr id="15" name="TextBox 14">
              <a:extLst>
                <a:ext uri="{FF2B5EF4-FFF2-40B4-BE49-F238E27FC236}">
                  <a16:creationId xmlns:a16="http://schemas.microsoft.com/office/drawing/2014/main" id="{0D47C143-AB3E-4CBA-8ABA-CDEC568DE1B2}"/>
                </a:ext>
              </a:extLst>
            </p:cNvPr>
            <p:cNvSpPr txBox="1"/>
            <p:nvPr/>
          </p:nvSpPr>
          <p:spPr>
            <a:xfrm>
              <a:off x="4311440" y="928966"/>
              <a:ext cx="3214113" cy="584775"/>
            </a:xfrm>
            <a:prstGeom prst="rect">
              <a:avLst/>
            </a:prstGeom>
            <a:noFill/>
          </p:spPr>
          <p:txBody>
            <a:bodyPr wrap="square" rtlCol="0">
              <a:spAutoFit/>
            </a:bodyPr>
            <a:lstStyle/>
            <a:p>
              <a:pPr algn="ctr"/>
              <a:r>
                <a:rPr lang="en-US" sz="3200" dirty="0"/>
                <a:t>Pattern -&gt; Filter</a:t>
              </a:r>
            </a:p>
          </p:txBody>
        </p:sp>
      </p:grpSp>
      <p:pic>
        <p:nvPicPr>
          <p:cNvPr id="18" name="Picture 17">
            <a:extLst>
              <a:ext uri="{FF2B5EF4-FFF2-40B4-BE49-F238E27FC236}">
                <a16:creationId xmlns:a16="http://schemas.microsoft.com/office/drawing/2014/main" id="{D53A0208-C203-4227-851B-CF53E4569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063" y="2232135"/>
            <a:ext cx="2143125" cy="2143125"/>
          </a:xfrm>
          <a:prstGeom prst="rect">
            <a:avLst/>
          </a:prstGeom>
        </p:spPr>
      </p:pic>
      <p:sp>
        <p:nvSpPr>
          <p:cNvPr id="19" name="TextBox 18">
            <a:extLst>
              <a:ext uri="{FF2B5EF4-FFF2-40B4-BE49-F238E27FC236}">
                <a16:creationId xmlns:a16="http://schemas.microsoft.com/office/drawing/2014/main" id="{320BB493-EB16-4029-8E60-744DB0CD172A}"/>
              </a:ext>
            </a:extLst>
          </p:cNvPr>
          <p:cNvSpPr txBox="1"/>
          <p:nvPr/>
        </p:nvSpPr>
        <p:spPr>
          <a:xfrm>
            <a:off x="9531266" y="4578172"/>
            <a:ext cx="1564717" cy="584775"/>
          </a:xfrm>
          <a:prstGeom prst="rect">
            <a:avLst/>
          </a:prstGeom>
          <a:noFill/>
        </p:spPr>
        <p:txBody>
          <a:bodyPr wrap="square" rtlCol="0">
            <a:spAutoFit/>
          </a:bodyPr>
          <a:lstStyle/>
          <a:p>
            <a:pPr algn="ctr"/>
            <a:r>
              <a:rPr lang="en-US" sz="3200" dirty="0"/>
              <a:t>Jail</a:t>
            </a:r>
          </a:p>
        </p:txBody>
      </p:sp>
      <p:grpSp>
        <p:nvGrpSpPr>
          <p:cNvPr id="26" name="Group 25">
            <a:extLst>
              <a:ext uri="{FF2B5EF4-FFF2-40B4-BE49-F238E27FC236}">
                <a16:creationId xmlns:a16="http://schemas.microsoft.com/office/drawing/2014/main" id="{8898E240-BB91-476B-A172-3A3E48B119E7}"/>
              </a:ext>
            </a:extLst>
          </p:cNvPr>
          <p:cNvGrpSpPr/>
          <p:nvPr/>
        </p:nvGrpSpPr>
        <p:grpSpPr>
          <a:xfrm>
            <a:off x="59503" y="4644303"/>
            <a:ext cx="3602686" cy="2006870"/>
            <a:chOff x="4117153" y="4644303"/>
            <a:chExt cx="3602686" cy="2006870"/>
          </a:xfrm>
        </p:grpSpPr>
        <p:sp>
          <p:nvSpPr>
            <p:cNvPr id="17" name="TextBox 16">
              <a:extLst>
                <a:ext uri="{FF2B5EF4-FFF2-40B4-BE49-F238E27FC236}">
                  <a16:creationId xmlns:a16="http://schemas.microsoft.com/office/drawing/2014/main" id="{2E546757-703D-468C-8181-A5489064352B}"/>
                </a:ext>
              </a:extLst>
            </p:cNvPr>
            <p:cNvSpPr txBox="1"/>
            <p:nvPr/>
          </p:nvSpPr>
          <p:spPr>
            <a:xfrm>
              <a:off x="4117153" y="6066398"/>
              <a:ext cx="3602686" cy="584775"/>
            </a:xfrm>
            <a:prstGeom prst="rect">
              <a:avLst/>
            </a:prstGeom>
            <a:noFill/>
          </p:spPr>
          <p:txBody>
            <a:bodyPr wrap="square" rtlCol="0">
              <a:spAutoFit/>
            </a:bodyPr>
            <a:lstStyle/>
            <a:p>
              <a:pPr algn="ctr"/>
              <a:r>
                <a:rPr lang="en-US" sz="3200" dirty="0"/>
                <a:t>Do… -&gt; Action(s)</a:t>
              </a:r>
            </a:p>
          </p:txBody>
        </p:sp>
        <p:grpSp>
          <p:nvGrpSpPr>
            <p:cNvPr id="25" name="Group 24">
              <a:extLst>
                <a:ext uri="{FF2B5EF4-FFF2-40B4-BE49-F238E27FC236}">
                  <a16:creationId xmlns:a16="http://schemas.microsoft.com/office/drawing/2014/main" id="{16F05038-25FF-4771-B440-1E6C5D2067AB}"/>
                </a:ext>
              </a:extLst>
            </p:cNvPr>
            <p:cNvGrpSpPr/>
            <p:nvPr/>
          </p:nvGrpSpPr>
          <p:grpSpPr>
            <a:xfrm>
              <a:off x="5233923" y="4644303"/>
              <a:ext cx="1369146" cy="1216747"/>
              <a:chOff x="5233924" y="4644303"/>
              <a:chExt cx="1369146" cy="1216747"/>
            </a:xfrm>
          </p:grpSpPr>
          <p:pic>
            <p:nvPicPr>
              <p:cNvPr id="5" name="Picture 4" descr="A close up of a sign&#10;&#10;Description generated with very high confidence">
                <a:extLst>
                  <a:ext uri="{FF2B5EF4-FFF2-40B4-BE49-F238E27FC236}">
                    <a16:creationId xmlns:a16="http://schemas.microsoft.com/office/drawing/2014/main" id="{145127D7-14A1-41A3-B5E3-71DB45C0C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924" y="5252677"/>
                <a:ext cx="608373" cy="608373"/>
              </a:xfrm>
              <a:prstGeom prst="rect">
                <a:avLst/>
              </a:prstGeom>
            </p:spPr>
          </p:pic>
          <p:pic>
            <p:nvPicPr>
              <p:cNvPr id="22" name="Picture 21" descr="A close up of a sign&#10;&#10;Description generated with very high confidence">
                <a:extLst>
                  <a:ext uri="{FF2B5EF4-FFF2-40B4-BE49-F238E27FC236}">
                    <a16:creationId xmlns:a16="http://schemas.microsoft.com/office/drawing/2014/main" id="{EC5718F2-4A1D-461D-B346-172D95480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11" y="4644303"/>
                <a:ext cx="608373" cy="608373"/>
              </a:xfrm>
              <a:prstGeom prst="rect">
                <a:avLst/>
              </a:prstGeom>
            </p:spPr>
          </p:pic>
          <p:pic>
            <p:nvPicPr>
              <p:cNvPr id="23" name="Picture 22" descr="A close up of a sign&#10;&#10;Description generated with very high confidence">
                <a:extLst>
                  <a:ext uri="{FF2B5EF4-FFF2-40B4-BE49-F238E27FC236}">
                    <a16:creationId xmlns:a16="http://schemas.microsoft.com/office/drawing/2014/main" id="{8DAC223D-2094-4EE2-929E-3983096EA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697" y="5252676"/>
                <a:ext cx="608373" cy="608373"/>
              </a:xfrm>
              <a:prstGeom prst="rect">
                <a:avLst/>
              </a:prstGeom>
            </p:spPr>
          </p:pic>
        </p:grpSp>
      </p:grpSp>
      <p:sp>
        <p:nvSpPr>
          <p:cNvPr id="24" name="Right Brace 23">
            <a:extLst>
              <a:ext uri="{FF2B5EF4-FFF2-40B4-BE49-F238E27FC236}">
                <a16:creationId xmlns:a16="http://schemas.microsoft.com/office/drawing/2014/main" id="{C8AA0D1F-FF42-4FE7-9ED5-930334E5BB17}"/>
              </a:ext>
            </a:extLst>
          </p:cNvPr>
          <p:cNvSpPr/>
          <p:nvPr/>
        </p:nvSpPr>
        <p:spPr>
          <a:xfrm>
            <a:off x="7423150" y="1221353"/>
            <a:ext cx="1441450" cy="5173097"/>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itle 1">
            <a:extLst>
              <a:ext uri="{FF2B5EF4-FFF2-40B4-BE49-F238E27FC236}">
                <a16:creationId xmlns:a16="http://schemas.microsoft.com/office/drawing/2014/main" id="{823730B9-3BD3-4481-9DAC-34E6AB26E36F}"/>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Components</a:t>
            </a:r>
          </a:p>
        </p:txBody>
      </p:sp>
    </p:spTree>
    <p:extLst>
      <p:ext uri="{BB962C8B-B14F-4D97-AF65-F5344CB8AC3E}">
        <p14:creationId xmlns:p14="http://schemas.microsoft.com/office/powerpoint/2010/main" val="98531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55DBAA-0AF0-4C17-BC4E-8A9F1662D4D2}"/>
              </a:ext>
            </a:extLst>
          </p:cNvPr>
          <p:cNvGrpSpPr/>
          <p:nvPr/>
        </p:nvGrpSpPr>
        <p:grpSpPr>
          <a:xfrm>
            <a:off x="253790" y="928966"/>
            <a:ext cx="3214113" cy="1727390"/>
            <a:chOff x="4311440" y="928966"/>
            <a:chExt cx="3214113" cy="1727390"/>
          </a:xfrm>
        </p:grpSpPr>
        <p:pic>
          <p:nvPicPr>
            <p:cNvPr id="11" name="Picture 10">
              <a:extLst>
                <a:ext uri="{FF2B5EF4-FFF2-40B4-BE49-F238E27FC236}">
                  <a16:creationId xmlns:a16="http://schemas.microsoft.com/office/drawing/2014/main" id="{15553F55-0857-4F9B-BCE8-91A38C820B0C}"/>
                </a:ext>
              </a:extLst>
            </p:cNvPr>
            <p:cNvPicPr>
              <a:picLocks noChangeAspect="1"/>
            </p:cNvPicPr>
            <p:nvPr/>
          </p:nvPicPr>
          <p:blipFill>
            <a:blip r:embed="rId2"/>
            <a:stretch>
              <a:fillRect/>
            </a:stretch>
          </p:blipFill>
          <p:spPr>
            <a:xfrm>
              <a:off x="5396752" y="1612867"/>
              <a:ext cx="1043489" cy="1043489"/>
            </a:xfrm>
            <a:prstGeom prst="rect">
              <a:avLst/>
            </a:prstGeom>
          </p:spPr>
        </p:pic>
        <p:sp>
          <p:nvSpPr>
            <p:cNvPr id="15" name="TextBox 14">
              <a:extLst>
                <a:ext uri="{FF2B5EF4-FFF2-40B4-BE49-F238E27FC236}">
                  <a16:creationId xmlns:a16="http://schemas.microsoft.com/office/drawing/2014/main" id="{0D47C143-AB3E-4CBA-8ABA-CDEC568DE1B2}"/>
                </a:ext>
              </a:extLst>
            </p:cNvPr>
            <p:cNvSpPr txBox="1"/>
            <p:nvPr/>
          </p:nvSpPr>
          <p:spPr>
            <a:xfrm>
              <a:off x="4311440" y="928966"/>
              <a:ext cx="3214113" cy="584775"/>
            </a:xfrm>
            <a:prstGeom prst="rect">
              <a:avLst/>
            </a:prstGeom>
            <a:noFill/>
          </p:spPr>
          <p:txBody>
            <a:bodyPr wrap="square" rtlCol="0">
              <a:spAutoFit/>
            </a:bodyPr>
            <a:lstStyle/>
            <a:p>
              <a:pPr algn="ctr"/>
              <a:r>
                <a:rPr lang="en-US" sz="3200" dirty="0">
                  <a:solidFill>
                    <a:schemeClr val="bg1">
                      <a:lumMod val="75000"/>
                    </a:schemeClr>
                  </a:solidFill>
                </a:rPr>
                <a:t>Pattern -&gt; Filter</a:t>
              </a:r>
            </a:p>
          </p:txBody>
        </p:sp>
      </p:grpSp>
      <p:pic>
        <p:nvPicPr>
          <p:cNvPr id="18" name="Picture 17">
            <a:extLst>
              <a:ext uri="{FF2B5EF4-FFF2-40B4-BE49-F238E27FC236}">
                <a16:creationId xmlns:a16="http://schemas.microsoft.com/office/drawing/2014/main" id="{D53A0208-C203-4227-851B-CF53E4569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063" y="2232135"/>
            <a:ext cx="2143125" cy="2143125"/>
          </a:xfrm>
          <a:prstGeom prst="rect">
            <a:avLst/>
          </a:prstGeom>
        </p:spPr>
      </p:pic>
      <p:sp>
        <p:nvSpPr>
          <p:cNvPr id="19" name="TextBox 18">
            <a:extLst>
              <a:ext uri="{FF2B5EF4-FFF2-40B4-BE49-F238E27FC236}">
                <a16:creationId xmlns:a16="http://schemas.microsoft.com/office/drawing/2014/main" id="{320BB493-EB16-4029-8E60-744DB0CD172A}"/>
              </a:ext>
            </a:extLst>
          </p:cNvPr>
          <p:cNvSpPr txBox="1"/>
          <p:nvPr/>
        </p:nvSpPr>
        <p:spPr>
          <a:xfrm>
            <a:off x="9531266" y="4578172"/>
            <a:ext cx="1564717" cy="584775"/>
          </a:xfrm>
          <a:prstGeom prst="rect">
            <a:avLst/>
          </a:prstGeom>
          <a:noFill/>
        </p:spPr>
        <p:txBody>
          <a:bodyPr wrap="square" rtlCol="0">
            <a:spAutoFit/>
          </a:bodyPr>
          <a:lstStyle/>
          <a:p>
            <a:pPr algn="ctr"/>
            <a:r>
              <a:rPr lang="en-US" sz="3200" dirty="0"/>
              <a:t>Jail</a:t>
            </a:r>
          </a:p>
        </p:txBody>
      </p:sp>
      <p:grpSp>
        <p:nvGrpSpPr>
          <p:cNvPr id="26" name="Group 25">
            <a:extLst>
              <a:ext uri="{FF2B5EF4-FFF2-40B4-BE49-F238E27FC236}">
                <a16:creationId xmlns:a16="http://schemas.microsoft.com/office/drawing/2014/main" id="{8898E240-BB91-476B-A172-3A3E48B119E7}"/>
              </a:ext>
            </a:extLst>
          </p:cNvPr>
          <p:cNvGrpSpPr/>
          <p:nvPr/>
        </p:nvGrpSpPr>
        <p:grpSpPr>
          <a:xfrm>
            <a:off x="59503" y="4644303"/>
            <a:ext cx="3602686" cy="2006870"/>
            <a:chOff x="4117153" y="4644303"/>
            <a:chExt cx="3602686" cy="2006870"/>
          </a:xfrm>
        </p:grpSpPr>
        <p:sp>
          <p:nvSpPr>
            <p:cNvPr id="17" name="TextBox 16">
              <a:extLst>
                <a:ext uri="{FF2B5EF4-FFF2-40B4-BE49-F238E27FC236}">
                  <a16:creationId xmlns:a16="http://schemas.microsoft.com/office/drawing/2014/main" id="{2E546757-703D-468C-8181-A5489064352B}"/>
                </a:ext>
              </a:extLst>
            </p:cNvPr>
            <p:cNvSpPr txBox="1"/>
            <p:nvPr/>
          </p:nvSpPr>
          <p:spPr>
            <a:xfrm>
              <a:off x="4117153" y="6066398"/>
              <a:ext cx="3602686" cy="584775"/>
            </a:xfrm>
            <a:prstGeom prst="rect">
              <a:avLst/>
            </a:prstGeom>
            <a:noFill/>
          </p:spPr>
          <p:txBody>
            <a:bodyPr wrap="square" rtlCol="0">
              <a:spAutoFit/>
            </a:bodyPr>
            <a:lstStyle/>
            <a:p>
              <a:pPr algn="ctr"/>
              <a:r>
                <a:rPr lang="en-US" sz="3200" dirty="0">
                  <a:solidFill>
                    <a:schemeClr val="bg1">
                      <a:lumMod val="75000"/>
                    </a:schemeClr>
                  </a:solidFill>
                </a:rPr>
                <a:t>Do… -&gt; Action(s)</a:t>
              </a:r>
            </a:p>
          </p:txBody>
        </p:sp>
        <p:grpSp>
          <p:nvGrpSpPr>
            <p:cNvPr id="25" name="Group 24">
              <a:extLst>
                <a:ext uri="{FF2B5EF4-FFF2-40B4-BE49-F238E27FC236}">
                  <a16:creationId xmlns:a16="http://schemas.microsoft.com/office/drawing/2014/main" id="{16F05038-25FF-4771-B440-1E6C5D2067AB}"/>
                </a:ext>
              </a:extLst>
            </p:cNvPr>
            <p:cNvGrpSpPr/>
            <p:nvPr/>
          </p:nvGrpSpPr>
          <p:grpSpPr>
            <a:xfrm>
              <a:off x="5233923" y="4644303"/>
              <a:ext cx="1369146" cy="1216747"/>
              <a:chOff x="5233924" y="4644303"/>
              <a:chExt cx="1369146" cy="1216747"/>
            </a:xfrm>
          </p:grpSpPr>
          <p:pic>
            <p:nvPicPr>
              <p:cNvPr id="5" name="Picture 4" descr="A close up of a sign&#10;&#10;Description generated with very high confidence">
                <a:extLst>
                  <a:ext uri="{FF2B5EF4-FFF2-40B4-BE49-F238E27FC236}">
                    <a16:creationId xmlns:a16="http://schemas.microsoft.com/office/drawing/2014/main" id="{145127D7-14A1-41A3-B5E3-71DB45C0C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924" y="5252677"/>
                <a:ext cx="608373" cy="608373"/>
              </a:xfrm>
              <a:prstGeom prst="rect">
                <a:avLst/>
              </a:prstGeom>
            </p:spPr>
          </p:pic>
          <p:pic>
            <p:nvPicPr>
              <p:cNvPr id="22" name="Picture 21" descr="A close up of a sign&#10;&#10;Description generated with very high confidence">
                <a:extLst>
                  <a:ext uri="{FF2B5EF4-FFF2-40B4-BE49-F238E27FC236}">
                    <a16:creationId xmlns:a16="http://schemas.microsoft.com/office/drawing/2014/main" id="{EC5718F2-4A1D-461D-B346-172D95480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11" y="4644303"/>
                <a:ext cx="608373" cy="608373"/>
              </a:xfrm>
              <a:prstGeom prst="rect">
                <a:avLst/>
              </a:prstGeom>
            </p:spPr>
          </p:pic>
          <p:pic>
            <p:nvPicPr>
              <p:cNvPr id="23" name="Picture 22" descr="A close up of a sign&#10;&#10;Description generated with very high confidence">
                <a:extLst>
                  <a:ext uri="{FF2B5EF4-FFF2-40B4-BE49-F238E27FC236}">
                    <a16:creationId xmlns:a16="http://schemas.microsoft.com/office/drawing/2014/main" id="{8DAC223D-2094-4EE2-929E-3983096EA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697" y="5252676"/>
                <a:ext cx="608373" cy="608373"/>
              </a:xfrm>
              <a:prstGeom prst="rect">
                <a:avLst/>
              </a:prstGeom>
            </p:spPr>
          </p:pic>
        </p:grpSp>
      </p:grpSp>
      <p:sp>
        <p:nvSpPr>
          <p:cNvPr id="24" name="Right Brace 23">
            <a:extLst>
              <a:ext uri="{FF2B5EF4-FFF2-40B4-BE49-F238E27FC236}">
                <a16:creationId xmlns:a16="http://schemas.microsoft.com/office/drawing/2014/main" id="{C8AA0D1F-FF42-4FE7-9ED5-930334E5BB17}"/>
              </a:ext>
            </a:extLst>
          </p:cNvPr>
          <p:cNvSpPr/>
          <p:nvPr/>
        </p:nvSpPr>
        <p:spPr>
          <a:xfrm>
            <a:off x="7423150" y="1221353"/>
            <a:ext cx="1441450" cy="5173097"/>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5B915B2A-6613-4EED-9747-ADAEA8E79303}"/>
              </a:ext>
            </a:extLst>
          </p:cNvPr>
          <p:cNvSpPr txBox="1"/>
          <p:nvPr/>
        </p:nvSpPr>
        <p:spPr>
          <a:xfrm>
            <a:off x="3469214" y="1472744"/>
            <a:ext cx="3711937" cy="584775"/>
          </a:xfrm>
          <a:prstGeom prst="rect">
            <a:avLst/>
          </a:prstGeom>
          <a:noFill/>
        </p:spPr>
        <p:txBody>
          <a:bodyPr wrap="square" rtlCol="0">
            <a:spAutoFit/>
          </a:bodyPr>
          <a:lstStyle/>
          <a:p>
            <a:pPr algn="ctr"/>
            <a:r>
              <a:rPr lang="en-US" sz="3200" b="1" dirty="0"/>
              <a:t>Regular Expression</a:t>
            </a:r>
          </a:p>
        </p:txBody>
      </p:sp>
      <p:sp>
        <p:nvSpPr>
          <p:cNvPr id="8" name="TextBox 7">
            <a:extLst>
              <a:ext uri="{FF2B5EF4-FFF2-40B4-BE49-F238E27FC236}">
                <a16:creationId xmlns:a16="http://schemas.microsoft.com/office/drawing/2014/main" id="{F15F9A74-6552-40C2-8687-C33F2CB6B233}"/>
              </a:ext>
            </a:extLst>
          </p:cNvPr>
          <p:cNvSpPr txBox="1"/>
          <p:nvPr/>
        </p:nvSpPr>
        <p:spPr>
          <a:xfrm>
            <a:off x="2588332" y="2065424"/>
            <a:ext cx="5473701" cy="461665"/>
          </a:xfrm>
          <a:prstGeom prst="rect">
            <a:avLst/>
          </a:prstGeom>
          <a:solidFill>
            <a:schemeClr val="tx1">
              <a:lumMod val="50000"/>
              <a:lumOff val="50000"/>
            </a:schemeClr>
          </a:solidFill>
        </p:spPr>
        <p:txBody>
          <a:bodyPr wrap="square" rtlCol="0">
            <a:spAutoFit/>
          </a:bodyPr>
          <a:lstStyle/>
          <a:p>
            <a:pPr algn="ctr"/>
            <a:r>
              <a:rPr lang="en-US" sz="2400" dirty="0">
                <a:solidFill>
                  <a:schemeClr val="bg1"/>
                </a:solidFill>
              </a:rPr>
              <a:t>[</a:t>
            </a:r>
            <a:r>
              <a:rPr lang="en-US" sz="2400" dirty="0" err="1">
                <a:solidFill>
                  <a:schemeClr val="bg1"/>
                </a:solidFill>
              </a:rPr>
              <a:t>iI</a:t>
            </a:r>
            <a:r>
              <a:rPr lang="en-US" sz="2400" dirty="0">
                <a:solidFill>
                  <a:schemeClr val="bg1"/>
                </a:solidFill>
              </a:rPr>
              <a:t>](?:</a:t>
            </a:r>
            <a:r>
              <a:rPr lang="en-US" sz="2400" dirty="0" err="1">
                <a:solidFill>
                  <a:schemeClr val="bg1"/>
                </a:solidFill>
              </a:rPr>
              <a:t>llegal|nvalid</a:t>
            </a:r>
            <a:r>
              <a:rPr lang="en-US" sz="2400" dirty="0">
                <a:solidFill>
                  <a:schemeClr val="bg1"/>
                </a:solidFill>
              </a:rPr>
              <a:t>) user .* from &lt;HOST&gt;</a:t>
            </a:r>
          </a:p>
        </p:txBody>
      </p:sp>
      <p:sp>
        <p:nvSpPr>
          <p:cNvPr id="21" name="TextBox 20">
            <a:extLst>
              <a:ext uri="{FF2B5EF4-FFF2-40B4-BE49-F238E27FC236}">
                <a16:creationId xmlns:a16="http://schemas.microsoft.com/office/drawing/2014/main" id="{A7D811A6-53AE-4AB0-BA69-83C510B9B3BA}"/>
              </a:ext>
            </a:extLst>
          </p:cNvPr>
          <p:cNvSpPr txBox="1"/>
          <p:nvPr/>
        </p:nvSpPr>
        <p:spPr>
          <a:xfrm>
            <a:off x="3469214" y="5228613"/>
            <a:ext cx="3711937" cy="584775"/>
          </a:xfrm>
          <a:prstGeom prst="rect">
            <a:avLst/>
          </a:prstGeom>
          <a:noFill/>
        </p:spPr>
        <p:txBody>
          <a:bodyPr wrap="square" rtlCol="0">
            <a:spAutoFit/>
          </a:bodyPr>
          <a:lstStyle/>
          <a:p>
            <a:pPr algn="ctr"/>
            <a:r>
              <a:rPr lang="en-US" sz="3200" b="1" dirty="0"/>
              <a:t>Scripts</a:t>
            </a:r>
          </a:p>
        </p:txBody>
      </p:sp>
      <p:sp>
        <p:nvSpPr>
          <p:cNvPr id="28" name="TextBox 27">
            <a:extLst>
              <a:ext uri="{FF2B5EF4-FFF2-40B4-BE49-F238E27FC236}">
                <a16:creationId xmlns:a16="http://schemas.microsoft.com/office/drawing/2014/main" id="{0AEE05DE-7F15-4F10-BEDE-12F4C99FA789}"/>
              </a:ext>
            </a:extLst>
          </p:cNvPr>
          <p:cNvSpPr txBox="1"/>
          <p:nvPr/>
        </p:nvSpPr>
        <p:spPr>
          <a:xfrm>
            <a:off x="2588332" y="4701282"/>
            <a:ext cx="5473701" cy="461665"/>
          </a:xfrm>
          <a:prstGeom prst="rect">
            <a:avLst/>
          </a:prstGeom>
          <a:solidFill>
            <a:schemeClr val="tx1">
              <a:lumMod val="50000"/>
              <a:lumOff val="50000"/>
            </a:schemeClr>
          </a:solidFill>
        </p:spPr>
        <p:txBody>
          <a:bodyPr wrap="square" rtlCol="0">
            <a:spAutoFit/>
          </a:bodyPr>
          <a:lstStyle/>
          <a:p>
            <a:pPr algn="ctr"/>
            <a:r>
              <a:rPr lang="en-US" sz="2400" dirty="0">
                <a:solidFill>
                  <a:schemeClr val="bg1"/>
                </a:solidFill>
              </a:rPr>
              <a:t>Block &lt;HOST&gt; for 10 minutes</a:t>
            </a:r>
          </a:p>
        </p:txBody>
      </p:sp>
      <p:sp>
        <p:nvSpPr>
          <p:cNvPr id="30" name="Title 1">
            <a:extLst>
              <a:ext uri="{FF2B5EF4-FFF2-40B4-BE49-F238E27FC236}">
                <a16:creationId xmlns:a16="http://schemas.microsoft.com/office/drawing/2014/main" id="{73C91928-F803-4AD6-9AAA-D39BAB1FD570}"/>
              </a:ext>
            </a:extLst>
          </p:cNvPr>
          <p:cNvSpPr>
            <a:spLocks noGrp="1"/>
          </p:cNvSpPr>
          <p:nvPr>
            <p:ph type="title"/>
          </p:nvPr>
        </p:nvSpPr>
        <p:spPr>
          <a:xfrm>
            <a:off x="0" y="5231"/>
            <a:ext cx="12192000" cy="705969"/>
          </a:xfrm>
          <a:solidFill>
            <a:schemeClr val="tx1">
              <a:lumMod val="75000"/>
              <a:lumOff val="25000"/>
            </a:schemeClr>
          </a:solidFill>
        </p:spPr>
        <p:txBody>
          <a:bodyPr>
            <a:normAutofit/>
          </a:bodyPr>
          <a:lstStyle/>
          <a:p>
            <a:pPr algn="ctr"/>
            <a:r>
              <a:rPr lang="en-US" b="1" dirty="0">
                <a:solidFill>
                  <a:schemeClr val="bg1"/>
                </a:solidFill>
                <a:latin typeface="+mn-lt"/>
              </a:rPr>
              <a:t>Components</a:t>
            </a:r>
          </a:p>
        </p:txBody>
      </p:sp>
    </p:spTree>
    <p:extLst>
      <p:ext uri="{BB962C8B-B14F-4D97-AF65-F5344CB8AC3E}">
        <p14:creationId xmlns:p14="http://schemas.microsoft.com/office/powerpoint/2010/main" val="19536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67A36AD-90E1-4BCB-A8F8-54B73AE35D75}"/>
              </a:ext>
            </a:extLst>
          </p:cNvPr>
          <p:cNvPicPr>
            <a:picLocks noChangeAspect="1"/>
          </p:cNvPicPr>
          <p:nvPr/>
        </p:nvPicPr>
        <p:blipFill>
          <a:blip r:embed="rId2"/>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8A3578B8-698D-4D84-BD3C-4DAA75B85D9F}"/>
              </a:ext>
            </a:extLst>
          </p:cNvPr>
          <p:cNvSpPr>
            <a:spLocks noGrp="1"/>
          </p:cNvSpPr>
          <p:nvPr>
            <p:ph idx="1"/>
          </p:nvPr>
        </p:nvSpPr>
        <p:spPr>
          <a:xfrm>
            <a:off x="6071195" y="1112043"/>
            <a:ext cx="5344582" cy="4633913"/>
          </a:xfrm>
        </p:spPr>
        <p:txBody>
          <a:bodyPr>
            <a:noAutofit/>
          </a:bodyPr>
          <a:lstStyle/>
          <a:p>
            <a:r>
              <a:rPr lang="en-US" sz="3200"/>
              <a:t>50+ Default</a:t>
            </a:r>
          </a:p>
          <a:p>
            <a:endParaRPr lang="en-US" sz="800"/>
          </a:p>
          <a:p>
            <a:r>
              <a:rPr lang="en-US" sz="3200"/>
              <a:t>Supported Services:</a:t>
            </a:r>
          </a:p>
          <a:p>
            <a:pPr lvl="1"/>
            <a:r>
              <a:rPr lang="en-US" sz="3200"/>
              <a:t>SSH</a:t>
            </a:r>
          </a:p>
          <a:p>
            <a:pPr lvl="1"/>
            <a:r>
              <a:rPr lang="en-US" sz="3200"/>
              <a:t>Apache</a:t>
            </a:r>
          </a:p>
          <a:p>
            <a:pPr lvl="1"/>
            <a:r>
              <a:rPr lang="en-US" sz="3200"/>
              <a:t>Exim</a:t>
            </a:r>
          </a:p>
          <a:p>
            <a:pPr lvl="1"/>
            <a:r>
              <a:rPr lang="en-US" sz="3200"/>
              <a:t>Lighttpd</a:t>
            </a:r>
          </a:p>
          <a:p>
            <a:pPr lvl="1"/>
            <a:r>
              <a:rPr lang="en-US" sz="3200"/>
              <a:t>Postfix</a:t>
            </a:r>
          </a:p>
          <a:p>
            <a:pPr lvl="1"/>
            <a:r>
              <a:rPr lang="en-US" sz="3200"/>
              <a:t>ProFTPd</a:t>
            </a:r>
          </a:p>
          <a:p>
            <a:pPr lvl="1"/>
            <a:r>
              <a:rPr lang="en-US" sz="3200"/>
              <a:t>Courier Mail Server</a:t>
            </a:r>
          </a:p>
          <a:p>
            <a:pPr lvl="1"/>
            <a:r>
              <a:rPr lang="en-US" sz="3200"/>
              <a:t>Vsftpd … and more</a:t>
            </a:r>
            <a:endParaRPr lang="en-US" sz="3200" dirty="0"/>
          </a:p>
        </p:txBody>
      </p:sp>
      <p:sp>
        <p:nvSpPr>
          <p:cNvPr id="13" name="Title 1">
            <a:extLst>
              <a:ext uri="{FF2B5EF4-FFF2-40B4-BE49-F238E27FC236}">
                <a16:creationId xmlns:a16="http://schemas.microsoft.com/office/drawing/2014/main" id="{D4DFD4A6-4A25-45C8-94A1-6FAD68614FDE}"/>
              </a:ext>
            </a:extLst>
          </p:cNvPr>
          <p:cNvSpPr txBox="1">
            <a:spLocks/>
          </p:cNvSpPr>
          <p:nvPr/>
        </p:nvSpPr>
        <p:spPr>
          <a:xfrm>
            <a:off x="0" y="5231"/>
            <a:ext cx="12142391" cy="70596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mn-lt"/>
              </a:rPr>
              <a:t>Filters</a:t>
            </a:r>
            <a:endParaRPr lang="en-US" b="1" dirty="0">
              <a:latin typeface="+mn-lt"/>
            </a:endParaRPr>
          </a:p>
        </p:txBody>
      </p:sp>
    </p:spTree>
    <p:extLst>
      <p:ext uri="{BB962C8B-B14F-4D97-AF65-F5344CB8AC3E}">
        <p14:creationId xmlns:p14="http://schemas.microsoft.com/office/powerpoint/2010/main" val="9689519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3578B8-698D-4D84-BD3C-4DAA75B85D9F}"/>
              </a:ext>
            </a:extLst>
          </p:cNvPr>
          <p:cNvSpPr>
            <a:spLocks noGrp="1"/>
          </p:cNvSpPr>
          <p:nvPr>
            <p:ph idx="1"/>
          </p:nvPr>
        </p:nvSpPr>
        <p:spPr>
          <a:xfrm>
            <a:off x="6096000" y="1073150"/>
            <a:ext cx="5344582" cy="5160963"/>
          </a:xfrm>
        </p:spPr>
        <p:txBody>
          <a:bodyPr>
            <a:noAutofit/>
          </a:bodyPr>
          <a:lstStyle/>
          <a:p>
            <a:r>
              <a:rPr lang="en-US" sz="3200" dirty="0"/>
              <a:t>80+ Default</a:t>
            </a:r>
          </a:p>
          <a:p>
            <a:endParaRPr lang="en-US" sz="3200" dirty="0"/>
          </a:p>
          <a:p>
            <a:r>
              <a:rPr lang="en-US" sz="3200" dirty="0" err="1"/>
              <a:t>Netfilter</a:t>
            </a:r>
            <a:endParaRPr lang="en-US" sz="3200" dirty="0"/>
          </a:p>
          <a:p>
            <a:r>
              <a:rPr lang="en-US" sz="3200" dirty="0"/>
              <a:t>IP Tables</a:t>
            </a:r>
          </a:p>
          <a:p>
            <a:r>
              <a:rPr lang="en-US" sz="3200" dirty="0"/>
              <a:t>TCP Wrapper </a:t>
            </a:r>
            <a:r>
              <a:rPr lang="en-US" sz="2400" dirty="0"/>
              <a:t>(/</a:t>
            </a:r>
            <a:r>
              <a:rPr lang="en-US" sz="2400" dirty="0" err="1"/>
              <a:t>etc</a:t>
            </a:r>
            <a:r>
              <a:rPr lang="en-US" sz="2400" dirty="0"/>
              <a:t>/</a:t>
            </a:r>
            <a:r>
              <a:rPr lang="en-US" sz="2400" dirty="0" err="1"/>
              <a:t>hosts.deny</a:t>
            </a:r>
            <a:r>
              <a:rPr lang="en-US" sz="2400" dirty="0"/>
              <a:t>)</a:t>
            </a:r>
          </a:p>
          <a:p>
            <a:r>
              <a:rPr lang="en-US" sz="3200" dirty="0"/>
              <a:t>Many other firewalls</a:t>
            </a:r>
          </a:p>
          <a:p>
            <a:r>
              <a:rPr lang="en-US" sz="3200" dirty="0"/>
              <a:t>Python-based actions</a:t>
            </a:r>
          </a:p>
        </p:txBody>
      </p:sp>
      <p:sp>
        <p:nvSpPr>
          <p:cNvPr id="13" name="Title 1">
            <a:extLst>
              <a:ext uri="{FF2B5EF4-FFF2-40B4-BE49-F238E27FC236}">
                <a16:creationId xmlns:a16="http://schemas.microsoft.com/office/drawing/2014/main" id="{D4DFD4A6-4A25-45C8-94A1-6FAD68614FDE}"/>
              </a:ext>
            </a:extLst>
          </p:cNvPr>
          <p:cNvSpPr txBox="1">
            <a:spLocks/>
          </p:cNvSpPr>
          <p:nvPr/>
        </p:nvSpPr>
        <p:spPr>
          <a:xfrm>
            <a:off x="0" y="5231"/>
            <a:ext cx="12142391" cy="70596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mn-lt"/>
              </a:rPr>
              <a:t>Actions</a:t>
            </a:r>
          </a:p>
        </p:txBody>
      </p:sp>
      <p:grpSp>
        <p:nvGrpSpPr>
          <p:cNvPr id="11" name="Group 10">
            <a:extLst>
              <a:ext uri="{FF2B5EF4-FFF2-40B4-BE49-F238E27FC236}">
                <a16:creationId xmlns:a16="http://schemas.microsoft.com/office/drawing/2014/main" id="{51D2B859-694C-4A8A-A0FF-E271CEFFC2F8}"/>
              </a:ext>
            </a:extLst>
          </p:cNvPr>
          <p:cNvGrpSpPr/>
          <p:nvPr/>
        </p:nvGrpSpPr>
        <p:grpSpPr>
          <a:xfrm>
            <a:off x="858772" y="2154561"/>
            <a:ext cx="2900428" cy="2548878"/>
            <a:chOff x="5233924" y="4644303"/>
            <a:chExt cx="1369146" cy="1216747"/>
          </a:xfrm>
        </p:grpSpPr>
        <p:pic>
          <p:nvPicPr>
            <p:cNvPr id="15" name="Picture 14" descr="A close up of a sign&#10;&#10;Description generated with very high confidence">
              <a:extLst>
                <a:ext uri="{FF2B5EF4-FFF2-40B4-BE49-F238E27FC236}">
                  <a16:creationId xmlns:a16="http://schemas.microsoft.com/office/drawing/2014/main" id="{BD648085-E280-40AA-BEE6-E17B8BF3D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924" y="5252677"/>
              <a:ext cx="608373" cy="608373"/>
            </a:xfrm>
            <a:prstGeom prst="rect">
              <a:avLst/>
            </a:prstGeom>
          </p:spPr>
        </p:pic>
        <p:pic>
          <p:nvPicPr>
            <p:cNvPr id="16" name="Picture 15" descr="A close up of a sign&#10;&#10;Description generated with very high confidence">
              <a:extLst>
                <a:ext uri="{FF2B5EF4-FFF2-40B4-BE49-F238E27FC236}">
                  <a16:creationId xmlns:a16="http://schemas.microsoft.com/office/drawing/2014/main" id="{CD7832DC-CCFB-4FF8-B118-3BB8DD1BF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311" y="4644303"/>
              <a:ext cx="608373" cy="608373"/>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C46D8C03-5E27-498D-80CF-AC2518601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697" y="5252676"/>
              <a:ext cx="608373" cy="608373"/>
            </a:xfrm>
            <a:prstGeom prst="rect">
              <a:avLst/>
            </a:prstGeom>
          </p:spPr>
        </p:pic>
      </p:grpSp>
    </p:spTree>
    <p:extLst>
      <p:ext uri="{BB962C8B-B14F-4D97-AF65-F5344CB8AC3E}">
        <p14:creationId xmlns:p14="http://schemas.microsoft.com/office/powerpoint/2010/main" val="374312813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1221</Words>
  <Application>Microsoft Office PowerPoint</Application>
  <PresentationFormat>Widescreen</PresentationFormat>
  <Paragraphs>106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FAIL2BAN</vt:lpstr>
      <vt:lpstr>PowerPoint Presentation</vt:lpstr>
      <vt:lpstr>Brute-Force Attack</vt:lpstr>
      <vt:lpstr>Intrusion Prevention Software Protects servers brute-force attacks</vt:lpstr>
      <vt:lpstr>How it Works</vt:lpstr>
      <vt:lpstr>Components</vt:lpstr>
      <vt:lpstr>Components</vt:lpstr>
      <vt:lpstr>PowerPoint Presentation</vt:lpstr>
      <vt:lpstr>PowerPoint Presentation</vt:lpstr>
      <vt:lpstr>Additional Features</vt:lpstr>
      <vt:lpstr>Additional Features</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FAIL2BAN</dc:title>
  <dc:creator>Francis Odisi</dc:creator>
  <cp:lastModifiedBy>Francis Odisi</cp:lastModifiedBy>
  <cp:revision>23</cp:revision>
  <dcterms:created xsi:type="dcterms:W3CDTF">2018-07-02T00:01:21Z</dcterms:created>
  <dcterms:modified xsi:type="dcterms:W3CDTF">2018-07-02T03:47:44Z</dcterms:modified>
</cp:coreProperties>
</file>