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1" r:id="rId6"/>
    <p:sldId id="260" r:id="rId7"/>
    <p:sldId id="264" r:id="rId8"/>
    <p:sldId id="262" r:id="rId9"/>
    <p:sldId id="266" r:id="rId10"/>
    <p:sldId id="267" r:id="rId11"/>
    <p:sldId id="27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7"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081EC-FCEA-41DF-8CE3-0AF9E0273748}" type="doc">
      <dgm:prSet loTypeId="urn:microsoft.com/office/officeart/2011/layout/TabList" loCatId="list" qsTypeId="urn:microsoft.com/office/officeart/2005/8/quickstyle/simple4" qsCatId="simple" csTypeId="urn:microsoft.com/office/officeart/2005/8/colors/accent0_3" csCatId="mainScheme" phldr="1"/>
      <dgm:spPr/>
    </dgm:pt>
    <dgm:pt modelId="{BEECF211-D31D-4763-81B9-E7FAC745A437}">
      <dgm:prSet phldrT="[Text]" custT="1"/>
      <dgm:spPr>
        <a:solidFill>
          <a:schemeClr val="bg1">
            <a:lumMod val="75000"/>
          </a:schemeClr>
        </a:solidFill>
      </dgm:spPr>
      <dgm:t>
        <a:bodyPr/>
        <a:lstStyle/>
        <a:p>
          <a:pPr>
            <a:spcAft>
              <a:spcPts val="0"/>
            </a:spcAft>
          </a:pPr>
          <a:r>
            <a:rPr lang="en-US" sz="3200" dirty="0">
              <a:solidFill>
                <a:schemeClr val="tx1"/>
              </a:solidFill>
            </a:rPr>
            <a:t>Frontier</a:t>
          </a:r>
        </a:p>
        <a:p>
          <a:pPr>
            <a:spcAft>
              <a:spcPts val="0"/>
            </a:spcAft>
          </a:pPr>
          <a:r>
            <a:rPr lang="en-US" sz="1400" dirty="0">
              <a:solidFill>
                <a:schemeClr val="tx1"/>
              </a:solidFill>
            </a:rPr>
            <a:t>(Jul, 2015)</a:t>
          </a:r>
        </a:p>
      </dgm:t>
    </dgm:pt>
    <dgm:pt modelId="{7B62535C-EC00-4896-A106-FEE56133B98A}" type="parTrans" cxnId="{2A108680-C4ED-49D7-8D9F-5BB20C05BC81}">
      <dgm:prSet/>
      <dgm:spPr/>
      <dgm:t>
        <a:bodyPr/>
        <a:lstStyle/>
        <a:p>
          <a:endParaRPr lang="en-US"/>
        </a:p>
      </dgm:t>
    </dgm:pt>
    <dgm:pt modelId="{700F3D3F-E520-4C6F-9D19-732939500EF8}" type="sibTrans" cxnId="{2A108680-C4ED-49D7-8D9F-5BB20C05BC81}">
      <dgm:prSet/>
      <dgm:spPr/>
      <dgm:t>
        <a:bodyPr/>
        <a:lstStyle/>
        <a:p>
          <a:endParaRPr lang="en-US"/>
        </a:p>
      </dgm:t>
    </dgm:pt>
    <dgm:pt modelId="{4FF31319-5478-4315-9AF8-8DA9C1978893}">
      <dgm:prSet phldrT="[Text]" custT="1"/>
      <dgm:spPr>
        <a:solidFill>
          <a:schemeClr val="bg1">
            <a:lumMod val="75000"/>
          </a:schemeClr>
        </a:solidFill>
      </dgm:spPr>
      <dgm:t>
        <a:bodyPr/>
        <a:lstStyle/>
        <a:p>
          <a:pPr>
            <a:spcAft>
              <a:spcPts val="0"/>
            </a:spcAft>
          </a:pPr>
          <a:r>
            <a:rPr lang="en-US" sz="3200" dirty="0">
              <a:solidFill>
                <a:schemeClr val="tx1"/>
              </a:solidFill>
            </a:rPr>
            <a:t>Homestead</a:t>
          </a:r>
        </a:p>
        <a:p>
          <a:pPr>
            <a:spcAft>
              <a:spcPts val="0"/>
            </a:spcAft>
          </a:pPr>
          <a:r>
            <a:rPr lang="en-US" sz="1400" dirty="0">
              <a:solidFill>
                <a:schemeClr val="tx1"/>
              </a:solidFill>
            </a:rPr>
            <a:t>(Mar, 2016)</a:t>
          </a:r>
        </a:p>
      </dgm:t>
    </dgm:pt>
    <dgm:pt modelId="{D838C6D1-5640-47D2-B47D-3EC0094C6111}" type="parTrans" cxnId="{5427F963-2CCF-4EE9-859F-1EF5AF04005B}">
      <dgm:prSet/>
      <dgm:spPr/>
      <dgm:t>
        <a:bodyPr/>
        <a:lstStyle/>
        <a:p>
          <a:endParaRPr lang="en-US"/>
        </a:p>
      </dgm:t>
    </dgm:pt>
    <dgm:pt modelId="{4D341768-CFD9-4AC6-94DA-C6C7098901D6}" type="sibTrans" cxnId="{5427F963-2CCF-4EE9-859F-1EF5AF04005B}">
      <dgm:prSet/>
      <dgm:spPr/>
      <dgm:t>
        <a:bodyPr/>
        <a:lstStyle/>
        <a:p>
          <a:endParaRPr lang="en-US"/>
        </a:p>
      </dgm:t>
    </dgm:pt>
    <dgm:pt modelId="{FA4AEEF7-897F-45C1-B9DC-7D6F5CE648E1}">
      <dgm:prSet phldrT="[Text]" custT="1"/>
      <dgm:spPr>
        <a:solidFill>
          <a:schemeClr val="bg1">
            <a:lumMod val="75000"/>
          </a:schemeClr>
        </a:solidFill>
      </dgm:spPr>
      <dgm:t>
        <a:bodyPr/>
        <a:lstStyle/>
        <a:p>
          <a:pPr>
            <a:spcAft>
              <a:spcPts val="0"/>
            </a:spcAft>
          </a:pPr>
          <a:r>
            <a:rPr lang="en-US" sz="3200" dirty="0">
              <a:solidFill>
                <a:schemeClr val="tx1"/>
              </a:solidFill>
            </a:rPr>
            <a:t>Metropolis</a:t>
          </a:r>
        </a:p>
        <a:p>
          <a:pPr>
            <a:spcAft>
              <a:spcPts val="0"/>
            </a:spcAft>
          </a:pPr>
          <a:r>
            <a:rPr lang="en-US" sz="1400" dirty="0">
              <a:solidFill>
                <a:schemeClr val="tx1"/>
              </a:solidFill>
            </a:rPr>
            <a:t>(Oct, 2017)</a:t>
          </a:r>
        </a:p>
      </dgm:t>
    </dgm:pt>
    <dgm:pt modelId="{86190341-CE1C-4E4F-9C44-0E28698B3CD0}" type="parTrans" cxnId="{4B454A1F-8B32-4D94-8518-3F9D7CFCC759}">
      <dgm:prSet/>
      <dgm:spPr/>
      <dgm:t>
        <a:bodyPr/>
        <a:lstStyle/>
        <a:p>
          <a:endParaRPr lang="en-US"/>
        </a:p>
      </dgm:t>
    </dgm:pt>
    <dgm:pt modelId="{F8CCFDE9-520A-4AEC-8501-65FF3925EAAC}" type="sibTrans" cxnId="{4B454A1F-8B32-4D94-8518-3F9D7CFCC759}">
      <dgm:prSet/>
      <dgm:spPr/>
      <dgm:t>
        <a:bodyPr/>
        <a:lstStyle/>
        <a:p>
          <a:endParaRPr lang="en-US"/>
        </a:p>
      </dgm:t>
    </dgm:pt>
    <dgm:pt modelId="{F748E630-E80A-48DB-9CC1-2971AA67AC8D}">
      <dgm:prSet phldrT="[Text]" custT="1"/>
      <dgm:spPr>
        <a:solidFill>
          <a:schemeClr val="bg1">
            <a:lumMod val="75000"/>
          </a:schemeClr>
        </a:solidFill>
      </dgm:spPr>
      <dgm:t>
        <a:bodyPr/>
        <a:lstStyle/>
        <a:p>
          <a:pPr>
            <a:spcAft>
              <a:spcPts val="0"/>
            </a:spcAft>
          </a:pPr>
          <a:r>
            <a:rPr lang="en-US" sz="3200" dirty="0">
              <a:solidFill>
                <a:schemeClr val="tx1"/>
              </a:solidFill>
            </a:rPr>
            <a:t>Serenity</a:t>
          </a:r>
        </a:p>
        <a:p>
          <a:pPr>
            <a:spcAft>
              <a:spcPts val="0"/>
            </a:spcAft>
          </a:pPr>
          <a:r>
            <a:rPr lang="en-US" sz="1400" dirty="0">
              <a:solidFill>
                <a:schemeClr val="tx1"/>
              </a:solidFill>
            </a:rPr>
            <a:t>(TBD)</a:t>
          </a:r>
        </a:p>
      </dgm:t>
    </dgm:pt>
    <dgm:pt modelId="{CE4725B3-7CF6-4AE2-B902-09F1CCFE3F38}" type="parTrans" cxnId="{78CA9C6D-3EA0-424D-8886-324BCFDE279E}">
      <dgm:prSet/>
      <dgm:spPr/>
      <dgm:t>
        <a:bodyPr/>
        <a:lstStyle/>
        <a:p>
          <a:endParaRPr lang="en-US"/>
        </a:p>
      </dgm:t>
    </dgm:pt>
    <dgm:pt modelId="{9A3393F0-B8EE-4068-98D6-9780EC5884BF}" type="sibTrans" cxnId="{78CA9C6D-3EA0-424D-8886-324BCFDE279E}">
      <dgm:prSet/>
      <dgm:spPr/>
      <dgm:t>
        <a:bodyPr/>
        <a:lstStyle/>
        <a:p>
          <a:endParaRPr lang="en-US"/>
        </a:p>
      </dgm:t>
    </dgm:pt>
    <dgm:pt modelId="{35689632-073A-4333-9A6C-B350555716E6}">
      <dgm:prSet phldrT="[Text]" custT="1"/>
      <dgm:spPr/>
      <dgm:t>
        <a:bodyPr/>
        <a:lstStyle/>
        <a:p>
          <a:r>
            <a:rPr lang="en-US" sz="2800" dirty="0"/>
            <a:t>Byzantium (Oct, 2017): </a:t>
          </a:r>
          <a:r>
            <a:rPr lang="en-US" sz="2400" dirty="0"/>
            <a:t>Plasma (scaling) and </a:t>
          </a:r>
          <a:r>
            <a:rPr lang="en-US" sz="2400" dirty="0" err="1"/>
            <a:t>Sharding</a:t>
          </a:r>
          <a:r>
            <a:rPr lang="en-US" sz="2400" dirty="0"/>
            <a:t> (parallelism)</a:t>
          </a:r>
        </a:p>
      </dgm:t>
    </dgm:pt>
    <dgm:pt modelId="{3CF6080B-B368-48E4-BB54-93C71EE37B6B}" type="parTrans" cxnId="{94D1E22D-F5F4-4874-8BAB-7A658FB34DE5}">
      <dgm:prSet/>
      <dgm:spPr/>
      <dgm:t>
        <a:bodyPr/>
        <a:lstStyle/>
        <a:p>
          <a:endParaRPr lang="en-US"/>
        </a:p>
      </dgm:t>
    </dgm:pt>
    <dgm:pt modelId="{98A28B60-A577-4002-B31B-9C4DB0D89F51}" type="sibTrans" cxnId="{94D1E22D-F5F4-4874-8BAB-7A658FB34DE5}">
      <dgm:prSet/>
      <dgm:spPr/>
      <dgm:t>
        <a:bodyPr/>
        <a:lstStyle/>
        <a:p>
          <a:endParaRPr lang="en-US"/>
        </a:p>
      </dgm:t>
    </dgm:pt>
    <dgm:pt modelId="{0C732B68-00A0-4C4C-A17F-F8D8A914F8DF}">
      <dgm:prSet phldrT="[Text]" custT="1"/>
      <dgm:spPr/>
      <dgm:t>
        <a:bodyPr/>
        <a:lstStyle/>
        <a:p>
          <a:r>
            <a:rPr lang="en-US" sz="2800" dirty="0"/>
            <a:t>Constantinople:</a:t>
          </a:r>
          <a:r>
            <a:rPr lang="en-US" sz="2000" dirty="0"/>
            <a:t> </a:t>
          </a:r>
          <a:r>
            <a:rPr lang="en-US" sz="2400" dirty="0"/>
            <a:t>Preparation for Proof of Stake (</a:t>
          </a:r>
          <a:r>
            <a:rPr lang="en-US" sz="2400" dirty="0" err="1"/>
            <a:t>PoS</a:t>
          </a:r>
          <a:r>
            <a:rPr lang="en-US" sz="2400" dirty="0"/>
            <a:t>)</a:t>
          </a:r>
        </a:p>
      </dgm:t>
    </dgm:pt>
    <dgm:pt modelId="{62A774EC-EAFC-4464-AC66-D381CD9BF60C}" type="parTrans" cxnId="{E4D58C05-DCA5-4A78-A6AA-5059256F5CE7}">
      <dgm:prSet/>
      <dgm:spPr/>
      <dgm:t>
        <a:bodyPr/>
        <a:lstStyle/>
        <a:p>
          <a:endParaRPr lang="en-US"/>
        </a:p>
      </dgm:t>
    </dgm:pt>
    <dgm:pt modelId="{1EDC7FD9-9C55-4025-B1BB-44C8A20AE34D}" type="sibTrans" cxnId="{E4D58C05-DCA5-4A78-A6AA-5059256F5CE7}">
      <dgm:prSet/>
      <dgm:spPr/>
      <dgm:t>
        <a:bodyPr/>
        <a:lstStyle/>
        <a:p>
          <a:endParaRPr lang="en-US"/>
        </a:p>
      </dgm:t>
    </dgm:pt>
    <dgm:pt modelId="{4FA3D23A-3D65-4A86-BAD9-E0AAF0B00D37}">
      <dgm:prSet phldrT="[Text]" custT="1"/>
      <dgm:spPr/>
      <dgm:t>
        <a:bodyPr/>
        <a:lstStyle/>
        <a:p>
          <a:r>
            <a:rPr lang="en-US" sz="3000" dirty="0"/>
            <a:t>First Live Release </a:t>
          </a:r>
          <a:r>
            <a:rPr lang="en-US" sz="2000" dirty="0"/>
            <a:t>(Mining, smart contracts and </a:t>
          </a:r>
          <a:r>
            <a:rPr lang="en-US" sz="2000" dirty="0" err="1"/>
            <a:t>dApps</a:t>
          </a:r>
          <a:r>
            <a:rPr lang="en-US" sz="2000" dirty="0"/>
            <a:t>)</a:t>
          </a:r>
        </a:p>
      </dgm:t>
    </dgm:pt>
    <dgm:pt modelId="{2994FE9F-C089-4697-A4D9-34957165E165}" type="parTrans" cxnId="{5208C934-0EC9-4196-89FE-90D94F766B26}">
      <dgm:prSet/>
      <dgm:spPr/>
      <dgm:t>
        <a:bodyPr/>
        <a:lstStyle/>
        <a:p>
          <a:endParaRPr lang="en-US"/>
        </a:p>
      </dgm:t>
    </dgm:pt>
    <dgm:pt modelId="{CE55083F-E44D-4223-83BE-7E0FFA123190}" type="sibTrans" cxnId="{5208C934-0EC9-4196-89FE-90D94F766B26}">
      <dgm:prSet/>
      <dgm:spPr/>
      <dgm:t>
        <a:bodyPr/>
        <a:lstStyle/>
        <a:p>
          <a:endParaRPr lang="en-US"/>
        </a:p>
      </dgm:t>
    </dgm:pt>
    <dgm:pt modelId="{1BEE740B-68F0-48C1-ADBE-619FB0230688}">
      <dgm:prSet phldrT="[Text]" custT="1"/>
      <dgm:spPr/>
      <dgm:t>
        <a:bodyPr/>
        <a:lstStyle/>
        <a:p>
          <a:r>
            <a:rPr lang="en-US" sz="3000" dirty="0"/>
            <a:t>First Production Release </a:t>
          </a:r>
          <a:r>
            <a:rPr lang="en-US" sz="2000" dirty="0"/>
            <a:t>(protocol improvements)</a:t>
          </a:r>
        </a:p>
      </dgm:t>
    </dgm:pt>
    <dgm:pt modelId="{520EB874-29AF-4D40-8E00-FEE1DC7F2C2B}" type="parTrans" cxnId="{2A38F5C2-ACAC-4E0F-A7E5-B193A9CB86BF}">
      <dgm:prSet/>
      <dgm:spPr/>
      <dgm:t>
        <a:bodyPr/>
        <a:lstStyle/>
        <a:p>
          <a:endParaRPr lang="en-US"/>
        </a:p>
      </dgm:t>
    </dgm:pt>
    <dgm:pt modelId="{91F620CF-444D-4FCB-9DBF-D07F743A08AF}" type="sibTrans" cxnId="{2A38F5C2-ACAC-4E0F-A7E5-B193A9CB86BF}">
      <dgm:prSet/>
      <dgm:spPr/>
      <dgm:t>
        <a:bodyPr/>
        <a:lstStyle/>
        <a:p>
          <a:endParaRPr lang="en-US"/>
        </a:p>
      </dgm:t>
    </dgm:pt>
    <dgm:pt modelId="{54B6EB77-964D-4025-9B71-6BEA2C27BCC6}">
      <dgm:prSet phldrT="[Text]" custT="1"/>
      <dgm:spPr/>
      <dgm:t>
        <a:bodyPr/>
        <a:lstStyle/>
        <a:p>
          <a:r>
            <a:rPr lang="en-US" sz="2800" dirty="0"/>
            <a:t>Casper Protocol:</a:t>
          </a:r>
          <a:r>
            <a:rPr lang="en-US" sz="2000" dirty="0"/>
            <a:t> </a:t>
          </a:r>
          <a:r>
            <a:rPr lang="en-US" sz="2400" dirty="0"/>
            <a:t>Complete switch to </a:t>
          </a:r>
          <a:r>
            <a:rPr lang="en-US" sz="2400" dirty="0" err="1"/>
            <a:t>PoS</a:t>
          </a:r>
          <a:r>
            <a:rPr lang="en-US" sz="2400" dirty="0"/>
            <a:t> consensus algorithm </a:t>
          </a:r>
        </a:p>
      </dgm:t>
    </dgm:pt>
    <dgm:pt modelId="{3F591E7F-2C66-4D3F-AF0B-C42CFC9AA0D6}" type="parTrans" cxnId="{1DBDDC02-229F-4107-A5A8-D14F66BD0794}">
      <dgm:prSet/>
      <dgm:spPr/>
      <dgm:t>
        <a:bodyPr/>
        <a:lstStyle/>
        <a:p>
          <a:endParaRPr lang="en-US"/>
        </a:p>
      </dgm:t>
    </dgm:pt>
    <dgm:pt modelId="{BBB685F9-6CEE-4D8D-BD5E-F468483D1CA3}" type="sibTrans" cxnId="{1DBDDC02-229F-4107-A5A8-D14F66BD0794}">
      <dgm:prSet/>
      <dgm:spPr/>
      <dgm:t>
        <a:bodyPr/>
        <a:lstStyle/>
        <a:p>
          <a:endParaRPr lang="en-US"/>
        </a:p>
      </dgm:t>
    </dgm:pt>
    <dgm:pt modelId="{C707F736-CD15-41AD-ACD7-CB2677B63F61}">
      <dgm:prSet phldrT="[Text]" custT="1"/>
      <dgm:spPr/>
      <dgm:t>
        <a:bodyPr/>
        <a:lstStyle/>
        <a:p>
          <a:r>
            <a:rPr lang="en-US" sz="3000" dirty="0"/>
            <a:t>Security, Speed and Scaling Foundations</a:t>
          </a:r>
        </a:p>
      </dgm:t>
    </dgm:pt>
    <dgm:pt modelId="{AA99A019-4C05-4DD0-9AB4-983053119B40}" type="parTrans" cxnId="{183E251B-B45D-4DC8-A625-B911D7EDEB2E}">
      <dgm:prSet/>
      <dgm:spPr/>
      <dgm:t>
        <a:bodyPr/>
        <a:lstStyle/>
        <a:p>
          <a:endParaRPr lang="en-US"/>
        </a:p>
      </dgm:t>
    </dgm:pt>
    <dgm:pt modelId="{EDBEB93D-6ACA-4FD2-A950-182D46014490}" type="sibTrans" cxnId="{183E251B-B45D-4DC8-A625-B911D7EDEB2E}">
      <dgm:prSet/>
      <dgm:spPr/>
      <dgm:t>
        <a:bodyPr/>
        <a:lstStyle/>
        <a:p>
          <a:endParaRPr lang="en-US"/>
        </a:p>
      </dgm:t>
    </dgm:pt>
    <dgm:pt modelId="{95C3B6D6-9C91-42ED-BEBF-4445309A110B}">
      <dgm:prSet phldrT="[Text]" custT="1"/>
      <dgm:spPr/>
      <dgm:t>
        <a:bodyPr/>
        <a:lstStyle/>
        <a:p>
          <a:r>
            <a:rPr lang="en-US" sz="3000" dirty="0"/>
            <a:t>Scaling</a:t>
          </a:r>
        </a:p>
      </dgm:t>
    </dgm:pt>
    <dgm:pt modelId="{D048C0AE-7DB2-4408-B67D-35A5B5D2570B}" type="parTrans" cxnId="{AF82759C-5657-4094-A695-9B79B83F0BA6}">
      <dgm:prSet/>
      <dgm:spPr/>
      <dgm:t>
        <a:bodyPr/>
        <a:lstStyle/>
        <a:p>
          <a:endParaRPr lang="en-US"/>
        </a:p>
      </dgm:t>
    </dgm:pt>
    <dgm:pt modelId="{69D424AB-C223-4C88-93B2-D8BFB6B22B51}" type="sibTrans" cxnId="{AF82759C-5657-4094-A695-9B79B83F0BA6}">
      <dgm:prSet/>
      <dgm:spPr/>
      <dgm:t>
        <a:bodyPr/>
        <a:lstStyle/>
        <a:p>
          <a:endParaRPr lang="en-US"/>
        </a:p>
      </dgm:t>
    </dgm:pt>
    <dgm:pt modelId="{CE48DB14-019E-44A0-AEBE-FCF0516763E7}">
      <dgm:prSet phldrT="[Text]" custT="1"/>
      <dgm:spPr/>
      <dgm:t>
        <a:bodyPr/>
        <a:lstStyle/>
        <a:p>
          <a:endParaRPr lang="en-US" sz="1200" dirty="0"/>
        </a:p>
      </dgm:t>
    </dgm:pt>
    <dgm:pt modelId="{ADE9D045-6286-4820-9423-184DBE41E76B}" type="parTrans" cxnId="{4E591202-43E6-4A18-8898-49625EE9B44C}">
      <dgm:prSet/>
      <dgm:spPr/>
      <dgm:t>
        <a:bodyPr/>
        <a:lstStyle/>
        <a:p>
          <a:endParaRPr lang="en-US"/>
        </a:p>
      </dgm:t>
    </dgm:pt>
    <dgm:pt modelId="{B8D76952-8574-477B-8803-E8EE8328CF2E}" type="sibTrans" cxnId="{4E591202-43E6-4A18-8898-49625EE9B44C}">
      <dgm:prSet/>
      <dgm:spPr/>
      <dgm:t>
        <a:bodyPr/>
        <a:lstStyle/>
        <a:p>
          <a:endParaRPr lang="en-US"/>
        </a:p>
      </dgm:t>
    </dgm:pt>
    <dgm:pt modelId="{F6A41D9F-8E04-467B-A746-95FF63ED9CB1}">
      <dgm:prSet phldrT="[Text]" custT="1"/>
      <dgm:spPr/>
      <dgm:t>
        <a:bodyPr/>
        <a:lstStyle/>
        <a:p>
          <a:endParaRPr lang="en-US" sz="1200" dirty="0"/>
        </a:p>
      </dgm:t>
    </dgm:pt>
    <dgm:pt modelId="{A7D33FCD-9906-4005-A090-AD9230691ED8}" type="parTrans" cxnId="{929A1A19-0FA0-4AEE-80FC-5C0402EC0B73}">
      <dgm:prSet/>
      <dgm:spPr/>
      <dgm:t>
        <a:bodyPr/>
        <a:lstStyle/>
        <a:p>
          <a:endParaRPr lang="en-US"/>
        </a:p>
      </dgm:t>
    </dgm:pt>
    <dgm:pt modelId="{3953CE50-14B7-4B76-ADF0-E4C9712666F2}" type="sibTrans" cxnId="{929A1A19-0FA0-4AEE-80FC-5C0402EC0B73}">
      <dgm:prSet/>
      <dgm:spPr/>
      <dgm:t>
        <a:bodyPr/>
        <a:lstStyle/>
        <a:p>
          <a:endParaRPr lang="en-US"/>
        </a:p>
      </dgm:t>
    </dgm:pt>
    <dgm:pt modelId="{8B507B65-FAF4-44E6-8157-CB4A1DA8A83A}" type="pres">
      <dgm:prSet presAssocID="{4AC081EC-FCEA-41DF-8CE3-0AF9E0273748}" presName="Name0" presStyleCnt="0">
        <dgm:presLayoutVars>
          <dgm:chMax/>
          <dgm:chPref val="3"/>
          <dgm:dir/>
          <dgm:animOne val="branch"/>
          <dgm:animLvl val="lvl"/>
        </dgm:presLayoutVars>
      </dgm:prSet>
      <dgm:spPr/>
    </dgm:pt>
    <dgm:pt modelId="{A630ECB7-54E7-4886-BE35-40BEEA135A0C}" type="pres">
      <dgm:prSet presAssocID="{BEECF211-D31D-4763-81B9-E7FAC745A437}" presName="composite" presStyleCnt="0"/>
      <dgm:spPr/>
    </dgm:pt>
    <dgm:pt modelId="{A2432EA8-25EC-46F8-ACC7-7733323E9FCB}" type="pres">
      <dgm:prSet presAssocID="{BEECF211-D31D-4763-81B9-E7FAC745A437}" presName="FirstChild" presStyleLbl="revTx" presStyleIdx="0" presStyleCnt="6">
        <dgm:presLayoutVars>
          <dgm:chMax val="0"/>
          <dgm:chPref val="0"/>
          <dgm:bulletEnabled val="1"/>
        </dgm:presLayoutVars>
      </dgm:prSet>
      <dgm:spPr/>
    </dgm:pt>
    <dgm:pt modelId="{67788B92-148A-4D06-B957-B4B52492A95D}" type="pres">
      <dgm:prSet presAssocID="{BEECF211-D31D-4763-81B9-E7FAC745A437}" presName="Parent" presStyleLbl="alignNode1" presStyleIdx="0" presStyleCnt="4">
        <dgm:presLayoutVars>
          <dgm:chMax val="3"/>
          <dgm:chPref val="3"/>
          <dgm:bulletEnabled val="1"/>
        </dgm:presLayoutVars>
      </dgm:prSet>
      <dgm:spPr/>
    </dgm:pt>
    <dgm:pt modelId="{D8AEF1CC-65A0-48C2-9BCD-5E9DF865D323}" type="pres">
      <dgm:prSet presAssocID="{BEECF211-D31D-4763-81B9-E7FAC745A437}" presName="Accent" presStyleLbl="parChTrans1D1" presStyleIdx="0" presStyleCnt="4"/>
      <dgm:spPr/>
    </dgm:pt>
    <dgm:pt modelId="{D5B7D70E-626A-4210-9DFE-06CDC96BBA5F}" type="pres">
      <dgm:prSet presAssocID="{700F3D3F-E520-4C6F-9D19-732939500EF8}" presName="sibTrans" presStyleCnt="0"/>
      <dgm:spPr/>
    </dgm:pt>
    <dgm:pt modelId="{B660E236-8848-49CA-942E-4D79FA81075E}" type="pres">
      <dgm:prSet presAssocID="{4FF31319-5478-4315-9AF8-8DA9C1978893}" presName="composite" presStyleCnt="0"/>
      <dgm:spPr/>
    </dgm:pt>
    <dgm:pt modelId="{3972529A-1EF5-410A-BE6F-6A312F10765E}" type="pres">
      <dgm:prSet presAssocID="{4FF31319-5478-4315-9AF8-8DA9C1978893}" presName="FirstChild" presStyleLbl="revTx" presStyleIdx="1" presStyleCnt="6">
        <dgm:presLayoutVars>
          <dgm:chMax val="0"/>
          <dgm:chPref val="0"/>
          <dgm:bulletEnabled val="1"/>
        </dgm:presLayoutVars>
      </dgm:prSet>
      <dgm:spPr/>
    </dgm:pt>
    <dgm:pt modelId="{B6C86718-AD2C-4F57-91BF-893624D02DAE}" type="pres">
      <dgm:prSet presAssocID="{4FF31319-5478-4315-9AF8-8DA9C1978893}" presName="Parent" presStyleLbl="alignNode1" presStyleIdx="1" presStyleCnt="4">
        <dgm:presLayoutVars>
          <dgm:chMax val="3"/>
          <dgm:chPref val="3"/>
          <dgm:bulletEnabled val="1"/>
        </dgm:presLayoutVars>
      </dgm:prSet>
      <dgm:spPr/>
    </dgm:pt>
    <dgm:pt modelId="{38645BC5-26AB-425C-BEE0-C47CE7D638CA}" type="pres">
      <dgm:prSet presAssocID="{4FF31319-5478-4315-9AF8-8DA9C1978893}" presName="Accent" presStyleLbl="parChTrans1D1" presStyleIdx="1" presStyleCnt="4"/>
      <dgm:spPr/>
    </dgm:pt>
    <dgm:pt modelId="{A48E07B9-D73A-4C5B-9605-A6B61D627C46}" type="pres">
      <dgm:prSet presAssocID="{4D341768-CFD9-4AC6-94DA-C6C7098901D6}" presName="sibTrans" presStyleCnt="0"/>
      <dgm:spPr/>
    </dgm:pt>
    <dgm:pt modelId="{84922226-3CB2-4702-BB91-985F26994214}" type="pres">
      <dgm:prSet presAssocID="{FA4AEEF7-897F-45C1-B9DC-7D6F5CE648E1}" presName="composite" presStyleCnt="0"/>
      <dgm:spPr/>
    </dgm:pt>
    <dgm:pt modelId="{9879BE87-7839-4386-9CA1-D8A5758383A0}" type="pres">
      <dgm:prSet presAssocID="{FA4AEEF7-897F-45C1-B9DC-7D6F5CE648E1}" presName="FirstChild" presStyleLbl="revTx" presStyleIdx="2" presStyleCnt="6">
        <dgm:presLayoutVars>
          <dgm:chMax val="0"/>
          <dgm:chPref val="0"/>
          <dgm:bulletEnabled val="1"/>
        </dgm:presLayoutVars>
      </dgm:prSet>
      <dgm:spPr/>
    </dgm:pt>
    <dgm:pt modelId="{5AED1235-AC30-4CA1-B96B-E92F4A80378D}" type="pres">
      <dgm:prSet presAssocID="{FA4AEEF7-897F-45C1-B9DC-7D6F5CE648E1}" presName="Parent" presStyleLbl="alignNode1" presStyleIdx="2" presStyleCnt="4">
        <dgm:presLayoutVars>
          <dgm:chMax val="3"/>
          <dgm:chPref val="3"/>
          <dgm:bulletEnabled val="1"/>
        </dgm:presLayoutVars>
      </dgm:prSet>
      <dgm:spPr/>
    </dgm:pt>
    <dgm:pt modelId="{18EA727E-206B-4ADB-8736-32D058B0CD0D}" type="pres">
      <dgm:prSet presAssocID="{FA4AEEF7-897F-45C1-B9DC-7D6F5CE648E1}" presName="Accent" presStyleLbl="parChTrans1D1" presStyleIdx="2" presStyleCnt="4"/>
      <dgm:spPr/>
    </dgm:pt>
    <dgm:pt modelId="{0E338402-4579-4F04-9056-3EFD2744E4DB}" type="pres">
      <dgm:prSet presAssocID="{FA4AEEF7-897F-45C1-B9DC-7D6F5CE648E1}" presName="Child" presStyleLbl="revTx" presStyleIdx="3" presStyleCnt="6">
        <dgm:presLayoutVars>
          <dgm:chMax val="0"/>
          <dgm:chPref val="0"/>
          <dgm:bulletEnabled val="1"/>
        </dgm:presLayoutVars>
      </dgm:prSet>
      <dgm:spPr/>
    </dgm:pt>
    <dgm:pt modelId="{76ECB8FD-E997-45A0-9816-9EFF3A0DDF25}" type="pres">
      <dgm:prSet presAssocID="{F8CCFDE9-520A-4AEC-8501-65FF3925EAAC}" presName="sibTrans" presStyleCnt="0"/>
      <dgm:spPr/>
    </dgm:pt>
    <dgm:pt modelId="{D8809822-6696-47C2-B67D-6528AA7D3AC9}" type="pres">
      <dgm:prSet presAssocID="{F748E630-E80A-48DB-9CC1-2971AA67AC8D}" presName="composite" presStyleCnt="0"/>
      <dgm:spPr/>
    </dgm:pt>
    <dgm:pt modelId="{C671C99E-5ED3-4148-B780-63D14ADCBB71}" type="pres">
      <dgm:prSet presAssocID="{F748E630-E80A-48DB-9CC1-2971AA67AC8D}" presName="FirstChild" presStyleLbl="revTx" presStyleIdx="4" presStyleCnt="6">
        <dgm:presLayoutVars>
          <dgm:chMax val="0"/>
          <dgm:chPref val="0"/>
          <dgm:bulletEnabled val="1"/>
        </dgm:presLayoutVars>
      </dgm:prSet>
      <dgm:spPr/>
    </dgm:pt>
    <dgm:pt modelId="{586AE871-494B-4637-9401-B11316C23203}" type="pres">
      <dgm:prSet presAssocID="{F748E630-E80A-48DB-9CC1-2971AA67AC8D}" presName="Parent" presStyleLbl="alignNode1" presStyleIdx="3" presStyleCnt="4">
        <dgm:presLayoutVars>
          <dgm:chMax val="3"/>
          <dgm:chPref val="3"/>
          <dgm:bulletEnabled val="1"/>
        </dgm:presLayoutVars>
      </dgm:prSet>
      <dgm:spPr/>
    </dgm:pt>
    <dgm:pt modelId="{018B8F8E-56D5-4E36-A34A-3F5BCFC3BC32}" type="pres">
      <dgm:prSet presAssocID="{F748E630-E80A-48DB-9CC1-2971AA67AC8D}" presName="Accent" presStyleLbl="parChTrans1D1" presStyleIdx="3" presStyleCnt="4"/>
      <dgm:spPr/>
    </dgm:pt>
    <dgm:pt modelId="{FBFCF185-0386-4FED-AE12-980A4F96C206}" type="pres">
      <dgm:prSet presAssocID="{F748E630-E80A-48DB-9CC1-2971AA67AC8D}" presName="Child" presStyleLbl="revTx" presStyleIdx="5" presStyleCnt="6">
        <dgm:presLayoutVars>
          <dgm:chMax val="0"/>
          <dgm:chPref val="0"/>
          <dgm:bulletEnabled val="1"/>
        </dgm:presLayoutVars>
      </dgm:prSet>
      <dgm:spPr/>
    </dgm:pt>
  </dgm:ptLst>
  <dgm:cxnLst>
    <dgm:cxn modelId="{4E591202-43E6-4A18-8898-49625EE9B44C}" srcId="{FA4AEEF7-897F-45C1-B9DC-7D6F5CE648E1}" destId="{CE48DB14-019E-44A0-AEBE-FCF0516763E7}" srcOrd="1" destOrd="0" parTransId="{ADE9D045-6286-4820-9423-184DBE41E76B}" sibTransId="{B8D76952-8574-477B-8803-E8EE8328CF2E}"/>
    <dgm:cxn modelId="{1DBDDC02-229F-4107-A5A8-D14F66BD0794}" srcId="{F748E630-E80A-48DB-9CC1-2971AA67AC8D}" destId="{54B6EB77-964D-4025-9B71-6BEA2C27BCC6}" srcOrd="2" destOrd="0" parTransId="{3F591E7F-2C66-4D3F-AF0B-C42CFC9AA0D6}" sibTransId="{BBB685F9-6CEE-4D8D-BD5E-F468483D1CA3}"/>
    <dgm:cxn modelId="{E4D58C05-DCA5-4A78-A6AA-5059256F5CE7}" srcId="{FA4AEEF7-897F-45C1-B9DC-7D6F5CE648E1}" destId="{0C732B68-00A0-4C4C-A17F-F8D8A914F8DF}" srcOrd="3" destOrd="0" parTransId="{62A774EC-EAFC-4464-AC66-D381CD9BF60C}" sibTransId="{1EDC7FD9-9C55-4025-B1BB-44C8A20AE34D}"/>
    <dgm:cxn modelId="{929A1A19-0FA0-4AEE-80FC-5C0402EC0B73}" srcId="{F748E630-E80A-48DB-9CC1-2971AA67AC8D}" destId="{F6A41D9F-8E04-467B-A746-95FF63ED9CB1}" srcOrd="1" destOrd="0" parTransId="{A7D33FCD-9906-4005-A090-AD9230691ED8}" sibTransId="{3953CE50-14B7-4B76-ADF0-E4C9712666F2}"/>
    <dgm:cxn modelId="{183E251B-B45D-4DC8-A625-B911D7EDEB2E}" srcId="{FA4AEEF7-897F-45C1-B9DC-7D6F5CE648E1}" destId="{C707F736-CD15-41AD-ACD7-CB2677B63F61}" srcOrd="0" destOrd="0" parTransId="{AA99A019-4C05-4DD0-9AB4-983053119B40}" sibTransId="{EDBEB93D-6ACA-4FD2-A950-182D46014490}"/>
    <dgm:cxn modelId="{4B454A1F-8B32-4D94-8518-3F9D7CFCC759}" srcId="{4AC081EC-FCEA-41DF-8CE3-0AF9E0273748}" destId="{FA4AEEF7-897F-45C1-B9DC-7D6F5CE648E1}" srcOrd="2" destOrd="0" parTransId="{86190341-CE1C-4E4F-9C44-0E28698B3CD0}" sibTransId="{F8CCFDE9-520A-4AEC-8501-65FF3925EAAC}"/>
    <dgm:cxn modelId="{5DEB1221-0FDC-4954-9186-E89AB881D8F1}" type="presOf" srcId="{35689632-073A-4333-9A6C-B350555716E6}" destId="{0E338402-4579-4F04-9056-3EFD2744E4DB}" srcOrd="0" destOrd="1" presId="urn:microsoft.com/office/officeart/2011/layout/TabList"/>
    <dgm:cxn modelId="{94D1E22D-F5F4-4874-8BAB-7A658FB34DE5}" srcId="{FA4AEEF7-897F-45C1-B9DC-7D6F5CE648E1}" destId="{35689632-073A-4333-9A6C-B350555716E6}" srcOrd="2" destOrd="0" parTransId="{3CF6080B-B368-48E4-BB54-93C71EE37B6B}" sibTransId="{98A28B60-A577-4002-B31B-9C4DB0D89F51}"/>
    <dgm:cxn modelId="{4CDFEC31-27F4-4B01-9D3E-A7DF48FEA47D}" type="presOf" srcId="{C707F736-CD15-41AD-ACD7-CB2677B63F61}" destId="{9879BE87-7839-4386-9CA1-D8A5758383A0}" srcOrd="0" destOrd="0" presId="urn:microsoft.com/office/officeart/2011/layout/TabList"/>
    <dgm:cxn modelId="{5208C934-0EC9-4196-89FE-90D94F766B26}" srcId="{BEECF211-D31D-4763-81B9-E7FAC745A437}" destId="{4FA3D23A-3D65-4A86-BAD9-E0AAF0B00D37}" srcOrd="0" destOrd="0" parTransId="{2994FE9F-C089-4697-A4D9-34957165E165}" sibTransId="{CE55083F-E44D-4223-83BE-7E0FFA123190}"/>
    <dgm:cxn modelId="{D222C942-0032-47EF-8309-33A163C72523}" type="presOf" srcId="{0C732B68-00A0-4C4C-A17F-F8D8A914F8DF}" destId="{0E338402-4579-4F04-9056-3EFD2744E4DB}" srcOrd="0" destOrd="2" presId="urn:microsoft.com/office/officeart/2011/layout/TabList"/>
    <dgm:cxn modelId="{5427F963-2CCF-4EE9-859F-1EF5AF04005B}" srcId="{4AC081EC-FCEA-41DF-8CE3-0AF9E0273748}" destId="{4FF31319-5478-4315-9AF8-8DA9C1978893}" srcOrd="1" destOrd="0" parTransId="{D838C6D1-5640-47D2-B47D-3EC0094C6111}" sibTransId="{4D341768-CFD9-4AC6-94DA-C6C7098901D6}"/>
    <dgm:cxn modelId="{F2941D46-5D0F-4DC5-81C1-8E9818040DF0}" type="presOf" srcId="{BEECF211-D31D-4763-81B9-E7FAC745A437}" destId="{67788B92-148A-4D06-B957-B4B52492A95D}" srcOrd="0" destOrd="0" presId="urn:microsoft.com/office/officeart/2011/layout/TabList"/>
    <dgm:cxn modelId="{04A4056B-FA69-4BD6-88AE-3640630C41DB}" type="presOf" srcId="{95C3B6D6-9C91-42ED-BEBF-4445309A110B}" destId="{C671C99E-5ED3-4148-B780-63D14ADCBB71}" srcOrd="0" destOrd="0" presId="urn:microsoft.com/office/officeart/2011/layout/TabList"/>
    <dgm:cxn modelId="{78CA9C6D-3EA0-424D-8886-324BCFDE279E}" srcId="{4AC081EC-FCEA-41DF-8CE3-0AF9E0273748}" destId="{F748E630-E80A-48DB-9CC1-2971AA67AC8D}" srcOrd="3" destOrd="0" parTransId="{CE4725B3-7CF6-4AE2-B902-09F1CCFE3F38}" sibTransId="{9A3393F0-B8EE-4068-98D6-9780EC5884BF}"/>
    <dgm:cxn modelId="{2A108680-C4ED-49D7-8D9F-5BB20C05BC81}" srcId="{4AC081EC-FCEA-41DF-8CE3-0AF9E0273748}" destId="{BEECF211-D31D-4763-81B9-E7FAC745A437}" srcOrd="0" destOrd="0" parTransId="{7B62535C-EC00-4896-A106-FEE56133B98A}" sibTransId="{700F3D3F-E520-4C6F-9D19-732939500EF8}"/>
    <dgm:cxn modelId="{629CDB86-A43D-42E5-BF26-D79211EF2602}" type="presOf" srcId="{F748E630-E80A-48DB-9CC1-2971AA67AC8D}" destId="{586AE871-494B-4637-9401-B11316C23203}" srcOrd="0" destOrd="0" presId="urn:microsoft.com/office/officeart/2011/layout/TabList"/>
    <dgm:cxn modelId="{593D4689-310E-4321-B483-9AA37B44776C}" type="presOf" srcId="{FA4AEEF7-897F-45C1-B9DC-7D6F5CE648E1}" destId="{5AED1235-AC30-4CA1-B96B-E92F4A80378D}" srcOrd="0" destOrd="0" presId="urn:microsoft.com/office/officeart/2011/layout/TabList"/>
    <dgm:cxn modelId="{64E6F389-CF4B-4A3F-AEAD-9758B8EC9855}" type="presOf" srcId="{54B6EB77-964D-4025-9B71-6BEA2C27BCC6}" destId="{FBFCF185-0386-4FED-AE12-980A4F96C206}" srcOrd="0" destOrd="1" presId="urn:microsoft.com/office/officeart/2011/layout/TabList"/>
    <dgm:cxn modelId="{AF82759C-5657-4094-A695-9B79B83F0BA6}" srcId="{F748E630-E80A-48DB-9CC1-2971AA67AC8D}" destId="{95C3B6D6-9C91-42ED-BEBF-4445309A110B}" srcOrd="0" destOrd="0" parTransId="{D048C0AE-7DB2-4408-B67D-35A5B5D2570B}" sibTransId="{69D424AB-C223-4C88-93B2-D8BFB6B22B51}"/>
    <dgm:cxn modelId="{46FA8DA6-FBC0-4CE3-A562-42B5105D8275}" type="presOf" srcId="{F6A41D9F-8E04-467B-A746-95FF63ED9CB1}" destId="{FBFCF185-0386-4FED-AE12-980A4F96C206}" srcOrd="0" destOrd="0" presId="urn:microsoft.com/office/officeart/2011/layout/TabList"/>
    <dgm:cxn modelId="{2A38F5C2-ACAC-4E0F-A7E5-B193A9CB86BF}" srcId="{4FF31319-5478-4315-9AF8-8DA9C1978893}" destId="{1BEE740B-68F0-48C1-ADBE-619FB0230688}" srcOrd="0" destOrd="0" parTransId="{520EB874-29AF-4D40-8E00-FEE1DC7F2C2B}" sibTransId="{91F620CF-444D-4FCB-9DBF-D07F743A08AF}"/>
    <dgm:cxn modelId="{B43AD4C9-6C93-418C-87E9-5FC148B385E0}" type="presOf" srcId="{4FA3D23A-3D65-4A86-BAD9-E0AAF0B00D37}" destId="{A2432EA8-25EC-46F8-ACC7-7733323E9FCB}" srcOrd="0" destOrd="0" presId="urn:microsoft.com/office/officeart/2011/layout/TabList"/>
    <dgm:cxn modelId="{EE756FEB-16E4-4003-A01D-BF80F393D24B}" type="presOf" srcId="{4AC081EC-FCEA-41DF-8CE3-0AF9E0273748}" destId="{8B507B65-FAF4-44E6-8157-CB4A1DA8A83A}" srcOrd="0" destOrd="0" presId="urn:microsoft.com/office/officeart/2011/layout/TabList"/>
    <dgm:cxn modelId="{D0ACACEB-B548-4DD2-BB66-95BC00017BB5}" type="presOf" srcId="{CE48DB14-019E-44A0-AEBE-FCF0516763E7}" destId="{0E338402-4579-4F04-9056-3EFD2744E4DB}" srcOrd="0" destOrd="0" presId="urn:microsoft.com/office/officeart/2011/layout/TabList"/>
    <dgm:cxn modelId="{73BDF4F5-115A-4AEF-92CD-FD71B457AA93}" type="presOf" srcId="{4FF31319-5478-4315-9AF8-8DA9C1978893}" destId="{B6C86718-AD2C-4F57-91BF-893624D02DAE}" srcOrd="0" destOrd="0" presId="urn:microsoft.com/office/officeart/2011/layout/TabList"/>
    <dgm:cxn modelId="{8AC314FE-CCE6-4EC8-91F3-089678C3EA50}" type="presOf" srcId="{1BEE740B-68F0-48C1-ADBE-619FB0230688}" destId="{3972529A-1EF5-410A-BE6F-6A312F10765E}" srcOrd="0" destOrd="0" presId="urn:microsoft.com/office/officeart/2011/layout/TabList"/>
    <dgm:cxn modelId="{97FCC9F5-3D2C-4E20-994C-8AB5D88DE1D1}" type="presParOf" srcId="{8B507B65-FAF4-44E6-8157-CB4A1DA8A83A}" destId="{A630ECB7-54E7-4886-BE35-40BEEA135A0C}" srcOrd="0" destOrd="0" presId="urn:microsoft.com/office/officeart/2011/layout/TabList"/>
    <dgm:cxn modelId="{4679E316-7113-4678-B91B-2CB4B1BD6787}" type="presParOf" srcId="{A630ECB7-54E7-4886-BE35-40BEEA135A0C}" destId="{A2432EA8-25EC-46F8-ACC7-7733323E9FCB}" srcOrd="0" destOrd="0" presId="urn:microsoft.com/office/officeart/2011/layout/TabList"/>
    <dgm:cxn modelId="{F2DAD24D-553F-4D79-A36E-F5447B8E03C2}" type="presParOf" srcId="{A630ECB7-54E7-4886-BE35-40BEEA135A0C}" destId="{67788B92-148A-4D06-B957-B4B52492A95D}" srcOrd="1" destOrd="0" presId="urn:microsoft.com/office/officeart/2011/layout/TabList"/>
    <dgm:cxn modelId="{70F4F02E-5333-4F74-AA49-202042BAE998}" type="presParOf" srcId="{A630ECB7-54E7-4886-BE35-40BEEA135A0C}" destId="{D8AEF1CC-65A0-48C2-9BCD-5E9DF865D323}" srcOrd="2" destOrd="0" presId="urn:microsoft.com/office/officeart/2011/layout/TabList"/>
    <dgm:cxn modelId="{08C475F6-3095-4479-A475-6EC257018E14}" type="presParOf" srcId="{8B507B65-FAF4-44E6-8157-CB4A1DA8A83A}" destId="{D5B7D70E-626A-4210-9DFE-06CDC96BBA5F}" srcOrd="1" destOrd="0" presId="urn:microsoft.com/office/officeart/2011/layout/TabList"/>
    <dgm:cxn modelId="{6AFC1866-8630-4789-9B2E-29FB11ADC736}" type="presParOf" srcId="{8B507B65-FAF4-44E6-8157-CB4A1DA8A83A}" destId="{B660E236-8848-49CA-942E-4D79FA81075E}" srcOrd="2" destOrd="0" presId="urn:microsoft.com/office/officeart/2011/layout/TabList"/>
    <dgm:cxn modelId="{02F5C979-CAC8-42F5-8540-5576393CDDD7}" type="presParOf" srcId="{B660E236-8848-49CA-942E-4D79FA81075E}" destId="{3972529A-1EF5-410A-BE6F-6A312F10765E}" srcOrd="0" destOrd="0" presId="urn:microsoft.com/office/officeart/2011/layout/TabList"/>
    <dgm:cxn modelId="{3B69CE45-CB32-4658-B63F-D8350992A4A0}" type="presParOf" srcId="{B660E236-8848-49CA-942E-4D79FA81075E}" destId="{B6C86718-AD2C-4F57-91BF-893624D02DAE}" srcOrd="1" destOrd="0" presId="urn:microsoft.com/office/officeart/2011/layout/TabList"/>
    <dgm:cxn modelId="{7C9AE1C0-4383-4AF0-BBFF-18C782A27242}" type="presParOf" srcId="{B660E236-8848-49CA-942E-4D79FA81075E}" destId="{38645BC5-26AB-425C-BEE0-C47CE7D638CA}" srcOrd="2" destOrd="0" presId="urn:microsoft.com/office/officeart/2011/layout/TabList"/>
    <dgm:cxn modelId="{3281EBBD-D09D-4130-ABA9-934F4300A0E3}" type="presParOf" srcId="{8B507B65-FAF4-44E6-8157-CB4A1DA8A83A}" destId="{A48E07B9-D73A-4C5B-9605-A6B61D627C46}" srcOrd="3" destOrd="0" presId="urn:microsoft.com/office/officeart/2011/layout/TabList"/>
    <dgm:cxn modelId="{2E28CFB7-BF4C-4E0C-96CF-EA6A5AD39EEB}" type="presParOf" srcId="{8B507B65-FAF4-44E6-8157-CB4A1DA8A83A}" destId="{84922226-3CB2-4702-BB91-985F26994214}" srcOrd="4" destOrd="0" presId="urn:microsoft.com/office/officeart/2011/layout/TabList"/>
    <dgm:cxn modelId="{58819D24-4481-463B-829B-36D2449D8BD8}" type="presParOf" srcId="{84922226-3CB2-4702-BB91-985F26994214}" destId="{9879BE87-7839-4386-9CA1-D8A5758383A0}" srcOrd="0" destOrd="0" presId="urn:microsoft.com/office/officeart/2011/layout/TabList"/>
    <dgm:cxn modelId="{F33E424B-20E5-47ED-86F3-FF744341C48D}" type="presParOf" srcId="{84922226-3CB2-4702-BB91-985F26994214}" destId="{5AED1235-AC30-4CA1-B96B-E92F4A80378D}" srcOrd="1" destOrd="0" presId="urn:microsoft.com/office/officeart/2011/layout/TabList"/>
    <dgm:cxn modelId="{972556F5-D9CC-44F7-804C-79BE3E6F0515}" type="presParOf" srcId="{84922226-3CB2-4702-BB91-985F26994214}" destId="{18EA727E-206B-4ADB-8736-32D058B0CD0D}" srcOrd="2" destOrd="0" presId="urn:microsoft.com/office/officeart/2011/layout/TabList"/>
    <dgm:cxn modelId="{BC35E5ED-7000-44B2-BCC2-1A28BD86AE50}" type="presParOf" srcId="{8B507B65-FAF4-44E6-8157-CB4A1DA8A83A}" destId="{0E338402-4579-4F04-9056-3EFD2744E4DB}" srcOrd="5" destOrd="0" presId="urn:microsoft.com/office/officeart/2011/layout/TabList"/>
    <dgm:cxn modelId="{32F2FC25-76DE-4114-8051-AD58418037B2}" type="presParOf" srcId="{8B507B65-FAF4-44E6-8157-CB4A1DA8A83A}" destId="{76ECB8FD-E997-45A0-9816-9EFF3A0DDF25}" srcOrd="6" destOrd="0" presId="urn:microsoft.com/office/officeart/2011/layout/TabList"/>
    <dgm:cxn modelId="{C27C143A-E3E4-48FA-ABFB-CBB069EDAB05}" type="presParOf" srcId="{8B507B65-FAF4-44E6-8157-CB4A1DA8A83A}" destId="{D8809822-6696-47C2-B67D-6528AA7D3AC9}" srcOrd="7" destOrd="0" presId="urn:microsoft.com/office/officeart/2011/layout/TabList"/>
    <dgm:cxn modelId="{37ED707D-16FF-4478-9DC2-FF42E391E651}" type="presParOf" srcId="{D8809822-6696-47C2-B67D-6528AA7D3AC9}" destId="{C671C99E-5ED3-4148-B780-63D14ADCBB71}" srcOrd="0" destOrd="0" presId="urn:microsoft.com/office/officeart/2011/layout/TabList"/>
    <dgm:cxn modelId="{5F81C131-219C-4DF6-AA06-77EBD0276D20}" type="presParOf" srcId="{D8809822-6696-47C2-B67D-6528AA7D3AC9}" destId="{586AE871-494B-4637-9401-B11316C23203}" srcOrd="1" destOrd="0" presId="urn:microsoft.com/office/officeart/2011/layout/TabList"/>
    <dgm:cxn modelId="{F3099D8A-F316-4B9A-A309-CBCA991D5F15}" type="presParOf" srcId="{D8809822-6696-47C2-B67D-6528AA7D3AC9}" destId="{018B8F8E-56D5-4E36-A34A-3F5BCFC3BC32}" srcOrd="2" destOrd="0" presId="urn:microsoft.com/office/officeart/2011/layout/TabList"/>
    <dgm:cxn modelId="{EE60180E-6E88-4B3D-84D2-1F346157F507}" type="presParOf" srcId="{8B507B65-FAF4-44E6-8157-CB4A1DA8A83A}" destId="{FBFCF185-0386-4FED-AE12-980A4F96C206}" srcOrd="8"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B8F8E-56D5-4E36-A34A-3F5BCFC3BC32}">
      <dsp:nvSpPr>
        <dsp:cNvPr id="0" name=""/>
        <dsp:cNvSpPr/>
      </dsp:nvSpPr>
      <dsp:spPr>
        <a:xfrm>
          <a:off x="0" y="3887694"/>
          <a:ext cx="10515600" cy="0"/>
        </a:xfrm>
        <a:prstGeom prst="line">
          <a:avLst/>
        </a:pr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8EA727E-206B-4ADB-8736-32D058B0CD0D}">
      <dsp:nvSpPr>
        <dsp:cNvPr id="0" name=""/>
        <dsp:cNvSpPr/>
      </dsp:nvSpPr>
      <dsp:spPr>
        <a:xfrm>
          <a:off x="0" y="1961055"/>
          <a:ext cx="10515600" cy="0"/>
        </a:xfrm>
        <a:prstGeom prst="line">
          <a:avLst/>
        </a:pr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8645BC5-26AB-425C-BEE0-C47CE7D638CA}">
      <dsp:nvSpPr>
        <dsp:cNvPr id="0" name=""/>
        <dsp:cNvSpPr/>
      </dsp:nvSpPr>
      <dsp:spPr>
        <a:xfrm>
          <a:off x="0" y="1297851"/>
          <a:ext cx="10515600" cy="0"/>
        </a:xfrm>
        <a:prstGeom prst="line">
          <a:avLst/>
        </a:pr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8AEF1CC-65A0-48C2-9BCD-5E9DF865D323}">
      <dsp:nvSpPr>
        <dsp:cNvPr id="0" name=""/>
        <dsp:cNvSpPr/>
      </dsp:nvSpPr>
      <dsp:spPr>
        <a:xfrm>
          <a:off x="0" y="634647"/>
          <a:ext cx="10515600" cy="0"/>
        </a:xfrm>
        <a:prstGeom prst="line">
          <a:avLst/>
        </a:pr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432EA8-25EC-46F8-ACC7-7733323E9FCB}">
      <dsp:nvSpPr>
        <dsp:cNvPr id="0" name=""/>
        <dsp:cNvSpPr/>
      </dsp:nvSpPr>
      <dsp:spPr>
        <a:xfrm>
          <a:off x="2734055" y="3025"/>
          <a:ext cx="7781544" cy="63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1333500">
            <a:lnSpc>
              <a:spcPct val="90000"/>
            </a:lnSpc>
            <a:spcBef>
              <a:spcPct val="0"/>
            </a:spcBef>
            <a:spcAft>
              <a:spcPct val="35000"/>
            </a:spcAft>
            <a:buNone/>
          </a:pPr>
          <a:r>
            <a:rPr lang="en-US" sz="3000" kern="1200" dirty="0"/>
            <a:t>First Live Release </a:t>
          </a:r>
          <a:r>
            <a:rPr lang="en-US" sz="2000" kern="1200" dirty="0"/>
            <a:t>(Mining, smart contracts and </a:t>
          </a:r>
          <a:r>
            <a:rPr lang="en-US" sz="2000" kern="1200" dirty="0" err="1"/>
            <a:t>dApps</a:t>
          </a:r>
          <a:r>
            <a:rPr lang="en-US" sz="2000" kern="1200" dirty="0"/>
            <a:t>)</a:t>
          </a:r>
        </a:p>
      </dsp:txBody>
      <dsp:txXfrm>
        <a:off x="2734055" y="3025"/>
        <a:ext cx="7781544" cy="631622"/>
      </dsp:txXfrm>
    </dsp:sp>
    <dsp:sp modelId="{67788B92-148A-4D06-B957-B4B52492A95D}">
      <dsp:nvSpPr>
        <dsp:cNvPr id="0" name=""/>
        <dsp:cNvSpPr/>
      </dsp:nvSpPr>
      <dsp:spPr>
        <a:xfrm>
          <a:off x="0" y="3025"/>
          <a:ext cx="2734056" cy="631622"/>
        </a:xfrm>
        <a:prstGeom prst="round2SameRect">
          <a:avLst>
            <a:gd name="adj1" fmla="val 16670"/>
            <a:gd name="adj2" fmla="val 0"/>
          </a:avLst>
        </a:prstGeom>
        <a:solidFill>
          <a:schemeClr val="bg1">
            <a:lumMod val="75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ts val="0"/>
            </a:spcAft>
            <a:buNone/>
          </a:pPr>
          <a:r>
            <a:rPr lang="en-US" sz="3200" kern="1200" dirty="0">
              <a:solidFill>
                <a:schemeClr val="tx1"/>
              </a:solidFill>
            </a:rPr>
            <a:t>Frontier</a:t>
          </a:r>
        </a:p>
        <a:p>
          <a:pPr marL="0" lvl="0" indent="0" algn="ctr" defTabSz="1422400">
            <a:lnSpc>
              <a:spcPct val="90000"/>
            </a:lnSpc>
            <a:spcBef>
              <a:spcPct val="0"/>
            </a:spcBef>
            <a:spcAft>
              <a:spcPts val="0"/>
            </a:spcAft>
            <a:buNone/>
          </a:pPr>
          <a:r>
            <a:rPr lang="en-US" sz="1400" kern="1200" dirty="0">
              <a:solidFill>
                <a:schemeClr val="tx1"/>
              </a:solidFill>
            </a:rPr>
            <a:t>(Jul, 2015)</a:t>
          </a:r>
        </a:p>
      </dsp:txBody>
      <dsp:txXfrm>
        <a:off x="30839" y="33864"/>
        <a:ext cx="2672378" cy="600783"/>
      </dsp:txXfrm>
    </dsp:sp>
    <dsp:sp modelId="{3972529A-1EF5-410A-BE6F-6A312F10765E}">
      <dsp:nvSpPr>
        <dsp:cNvPr id="0" name=""/>
        <dsp:cNvSpPr/>
      </dsp:nvSpPr>
      <dsp:spPr>
        <a:xfrm>
          <a:off x="2734055" y="666228"/>
          <a:ext cx="7781544" cy="63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1333500">
            <a:lnSpc>
              <a:spcPct val="90000"/>
            </a:lnSpc>
            <a:spcBef>
              <a:spcPct val="0"/>
            </a:spcBef>
            <a:spcAft>
              <a:spcPct val="35000"/>
            </a:spcAft>
            <a:buNone/>
          </a:pPr>
          <a:r>
            <a:rPr lang="en-US" sz="3000" kern="1200" dirty="0"/>
            <a:t>First Production Release </a:t>
          </a:r>
          <a:r>
            <a:rPr lang="en-US" sz="2000" kern="1200" dirty="0"/>
            <a:t>(protocol improvements)</a:t>
          </a:r>
        </a:p>
      </dsp:txBody>
      <dsp:txXfrm>
        <a:off x="2734055" y="666228"/>
        <a:ext cx="7781544" cy="631622"/>
      </dsp:txXfrm>
    </dsp:sp>
    <dsp:sp modelId="{B6C86718-AD2C-4F57-91BF-893624D02DAE}">
      <dsp:nvSpPr>
        <dsp:cNvPr id="0" name=""/>
        <dsp:cNvSpPr/>
      </dsp:nvSpPr>
      <dsp:spPr>
        <a:xfrm>
          <a:off x="0" y="666228"/>
          <a:ext cx="2734056" cy="631622"/>
        </a:xfrm>
        <a:prstGeom prst="round2SameRect">
          <a:avLst>
            <a:gd name="adj1" fmla="val 16670"/>
            <a:gd name="adj2" fmla="val 0"/>
          </a:avLst>
        </a:prstGeom>
        <a:solidFill>
          <a:schemeClr val="bg1">
            <a:lumMod val="75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ts val="0"/>
            </a:spcAft>
            <a:buNone/>
          </a:pPr>
          <a:r>
            <a:rPr lang="en-US" sz="3200" kern="1200" dirty="0">
              <a:solidFill>
                <a:schemeClr val="tx1"/>
              </a:solidFill>
            </a:rPr>
            <a:t>Homestead</a:t>
          </a:r>
        </a:p>
        <a:p>
          <a:pPr marL="0" lvl="0" indent="0" algn="ctr" defTabSz="1422400">
            <a:lnSpc>
              <a:spcPct val="90000"/>
            </a:lnSpc>
            <a:spcBef>
              <a:spcPct val="0"/>
            </a:spcBef>
            <a:spcAft>
              <a:spcPts val="0"/>
            </a:spcAft>
            <a:buNone/>
          </a:pPr>
          <a:r>
            <a:rPr lang="en-US" sz="1400" kern="1200" dirty="0">
              <a:solidFill>
                <a:schemeClr val="tx1"/>
              </a:solidFill>
            </a:rPr>
            <a:t>(Mar, 2016)</a:t>
          </a:r>
        </a:p>
      </dsp:txBody>
      <dsp:txXfrm>
        <a:off x="30839" y="697067"/>
        <a:ext cx="2672378" cy="600783"/>
      </dsp:txXfrm>
    </dsp:sp>
    <dsp:sp modelId="{9879BE87-7839-4386-9CA1-D8A5758383A0}">
      <dsp:nvSpPr>
        <dsp:cNvPr id="0" name=""/>
        <dsp:cNvSpPr/>
      </dsp:nvSpPr>
      <dsp:spPr>
        <a:xfrm>
          <a:off x="2734055" y="1329432"/>
          <a:ext cx="7781544" cy="63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1333500">
            <a:lnSpc>
              <a:spcPct val="90000"/>
            </a:lnSpc>
            <a:spcBef>
              <a:spcPct val="0"/>
            </a:spcBef>
            <a:spcAft>
              <a:spcPct val="35000"/>
            </a:spcAft>
            <a:buNone/>
          </a:pPr>
          <a:r>
            <a:rPr lang="en-US" sz="3000" kern="1200" dirty="0"/>
            <a:t>Security, Speed and Scaling Foundations</a:t>
          </a:r>
        </a:p>
      </dsp:txBody>
      <dsp:txXfrm>
        <a:off x="2734055" y="1329432"/>
        <a:ext cx="7781544" cy="631622"/>
      </dsp:txXfrm>
    </dsp:sp>
    <dsp:sp modelId="{5AED1235-AC30-4CA1-B96B-E92F4A80378D}">
      <dsp:nvSpPr>
        <dsp:cNvPr id="0" name=""/>
        <dsp:cNvSpPr/>
      </dsp:nvSpPr>
      <dsp:spPr>
        <a:xfrm>
          <a:off x="0" y="1329432"/>
          <a:ext cx="2734056" cy="631622"/>
        </a:xfrm>
        <a:prstGeom prst="round2SameRect">
          <a:avLst>
            <a:gd name="adj1" fmla="val 16670"/>
            <a:gd name="adj2" fmla="val 0"/>
          </a:avLst>
        </a:prstGeom>
        <a:solidFill>
          <a:schemeClr val="bg1">
            <a:lumMod val="75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ts val="0"/>
            </a:spcAft>
            <a:buNone/>
          </a:pPr>
          <a:r>
            <a:rPr lang="en-US" sz="3200" kern="1200" dirty="0">
              <a:solidFill>
                <a:schemeClr val="tx1"/>
              </a:solidFill>
            </a:rPr>
            <a:t>Metropolis</a:t>
          </a:r>
        </a:p>
        <a:p>
          <a:pPr marL="0" lvl="0" indent="0" algn="ctr" defTabSz="1422400">
            <a:lnSpc>
              <a:spcPct val="90000"/>
            </a:lnSpc>
            <a:spcBef>
              <a:spcPct val="0"/>
            </a:spcBef>
            <a:spcAft>
              <a:spcPts val="0"/>
            </a:spcAft>
            <a:buNone/>
          </a:pPr>
          <a:r>
            <a:rPr lang="en-US" sz="1400" kern="1200" dirty="0">
              <a:solidFill>
                <a:schemeClr val="tx1"/>
              </a:solidFill>
            </a:rPr>
            <a:t>(Oct, 2017)</a:t>
          </a:r>
        </a:p>
      </dsp:txBody>
      <dsp:txXfrm>
        <a:off x="30839" y="1360271"/>
        <a:ext cx="2672378" cy="600783"/>
      </dsp:txXfrm>
    </dsp:sp>
    <dsp:sp modelId="{0E338402-4579-4F04-9056-3EFD2744E4DB}">
      <dsp:nvSpPr>
        <dsp:cNvPr id="0" name=""/>
        <dsp:cNvSpPr/>
      </dsp:nvSpPr>
      <dsp:spPr>
        <a:xfrm>
          <a:off x="0" y="1961055"/>
          <a:ext cx="10515600" cy="1263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285750" lvl="1" indent="-285750" algn="l" defTabSz="1244600">
            <a:lnSpc>
              <a:spcPct val="90000"/>
            </a:lnSpc>
            <a:spcBef>
              <a:spcPct val="0"/>
            </a:spcBef>
            <a:spcAft>
              <a:spcPct val="15000"/>
            </a:spcAft>
            <a:buChar char="•"/>
          </a:pPr>
          <a:r>
            <a:rPr lang="en-US" sz="2800" kern="1200" dirty="0"/>
            <a:t>Byzantium (Oct, 2017): </a:t>
          </a:r>
          <a:r>
            <a:rPr lang="en-US" sz="2400" kern="1200" dirty="0"/>
            <a:t>Plasma (scaling) and </a:t>
          </a:r>
          <a:r>
            <a:rPr lang="en-US" sz="2400" kern="1200" dirty="0" err="1"/>
            <a:t>Sharding</a:t>
          </a:r>
          <a:r>
            <a:rPr lang="en-US" sz="2400" kern="1200" dirty="0"/>
            <a:t> (parallelism)</a:t>
          </a:r>
        </a:p>
        <a:p>
          <a:pPr marL="285750" lvl="1" indent="-285750" algn="l" defTabSz="1244600">
            <a:lnSpc>
              <a:spcPct val="90000"/>
            </a:lnSpc>
            <a:spcBef>
              <a:spcPct val="0"/>
            </a:spcBef>
            <a:spcAft>
              <a:spcPct val="15000"/>
            </a:spcAft>
            <a:buChar char="•"/>
          </a:pPr>
          <a:r>
            <a:rPr lang="en-US" sz="2800" kern="1200" dirty="0"/>
            <a:t>Constantinople:</a:t>
          </a:r>
          <a:r>
            <a:rPr lang="en-US" sz="2000" kern="1200" dirty="0"/>
            <a:t> </a:t>
          </a:r>
          <a:r>
            <a:rPr lang="en-US" sz="2400" kern="1200" dirty="0"/>
            <a:t>Preparation for Proof of Stake (</a:t>
          </a:r>
          <a:r>
            <a:rPr lang="en-US" sz="2400" kern="1200" dirty="0" err="1"/>
            <a:t>PoS</a:t>
          </a:r>
          <a:r>
            <a:rPr lang="en-US" sz="2400" kern="1200" dirty="0"/>
            <a:t>)</a:t>
          </a:r>
        </a:p>
      </dsp:txBody>
      <dsp:txXfrm>
        <a:off x="0" y="1961055"/>
        <a:ext cx="10515600" cy="1263435"/>
      </dsp:txXfrm>
    </dsp:sp>
    <dsp:sp modelId="{C671C99E-5ED3-4148-B780-63D14ADCBB71}">
      <dsp:nvSpPr>
        <dsp:cNvPr id="0" name=""/>
        <dsp:cNvSpPr/>
      </dsp:nvSpPr>
      <dsp:spPr>
        <a:xfrm>
          <a:off x="2734055" y="3256072"/>
          <a:ext cx="7781544" cy="63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1333500">
            <a:lnSpc>
              <a:spcPct val="90000"/>
            </a:lnSpc>
            <a:spcBef>
              <a:spcPct val="0"/>
            </a:spcBef>
            <a:spcAft>
              <a:spcPct val="35000"/>
            </a:spcAft>
            <a:buNone/>
          </a:pPr>
          <a:r>
            <a:rPr lang="en-US" sz="3000" kern="1200" dirty="0"/>
            <a:t>Scaling</a:t>
          </a:r>
        </a:p>
      </dsp:txBody>
      <dsp:txXfrm>
        <a:off x="2734055" y="3256072"/>
        <a:ext cx="7781544" cy="631622"/>
      </dsp:txXfrm>
    </dsp:sp>
    <dsp:sp modelId="{586AE871-494B-4637-9401-B11316C23203}">
      <dsp:nvSpPr>
        <dsp:cNvPr id="0" name=""/>
        <dsp:cNvSpPr/>
      </dsp:nvSpPr>
      <dsp:spPr>
        <a:xfrm>
          <a:off x="0" y="3256072"/>
          <a:ext cx="2734056" cy="631622"/>
        </a:xfrm>
        <a:prstGeom prst="round2SameRect">
          <a:avLst>
            <a:gd name="adj1" fmla="val 16670"/>
            <a:gd name="adj2" fmla="val 0"/>
          </a:avLst>
        </a:prstGeom>
        <a:solidFill>
          <a:schemeClr val="bg1">
            <a:lumMod val="75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ts val="0"/>
            </a:spcAft>
            <a:buNone/>
          </a:pPr>
          <a:r>
            <a:rPr lang="en-US" sz="3200" kern="1200" dirty="0">
              <a:solidFill>
                <a:schemeClr val="tx1"/>
              </a:solidFill>
            </a:rPr>
            <a:t>Serenity</a:t>
          </a:r>
        </a:p>
        <a:p>
          <a:pPr marL="0" lvl="0" indent="0" algn="ctr" defTabSz="1422400">
            <a:lnSpc>
              <a:spcPct val="90000"/>
            </a:lnSpc>
            <a:spcBef>
              <a:spcPct val="0"/>
            </a:spcBef>
            <a:spcAft>
              <a:spcPts val="0"/>
            </a:spcAft>
            <a:buNone/>
          </a:pPr>
          <a:r>
            <a:rPr lang="en-US" sz="1400" kern="1200" dirty="0">
              <a:solidFill>
                <a:schemeClr val="tx1"/>
              </a:solidFill>
            </a:rPr>
            <a:t>(TBD)</a:t>
          </a:r>
        </a:p>
      </dsp:txBody>
      <dsp:txXfrm>
        <a:off x="30839" y="3286911"/>
        <a:ext cx="2672378" cy="600783"/>
      </dsp:txXfrm>
    </dsp:sp>
    <dsp:sp modelId="{FBFCF185-0386-4FED-AE12-980A4F96C206}">
      <dsp:nvSpPr>
        <dsp:cNvPr id="0" name=""/>
        <dsp:cNvSpPr/>
      </dsp:nvSpPr>
      <dsp:spPr>
        <a:xfrm>
          <a:off x="0" y="3887694"/>
          <a:ext cx="10515600" cy="1263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285750" lvl="1" indent="-285750" algn="l" defTabSz="1244600">
            <a:lnSpc>
              <a:spcPct val="90000"/>
            </a:lnSpc>
            <a:spcBef>
              <a:spcPct val="0"/>
            </a:spcBef>
            <a:spcAft>
              <a:spcPct val="15000"/>
            </a:spcAft>
            <a:buChar char="•"/>
          </a:pPr>
          <a:r>
            <a:rPr lang="en-US" sz="2800" kern="1200" dirty="0"/>
            <a:t>Casper Protocol:</a:t>
          </a:r>
          <a:r>
            <a:rPr lang="en-US" sz="2000" kern="1200" dirty="0"/>
            <a:t> </a:t>
          </a:r>
          <a:r>
            <a:rPr lang="en-US" sz="2400" kern="1200" dirty="0"/>
            <a:t>Complete switch to </a:t>
          </a:r>
          <a:r>
            <a:rPr lang="en-US" sz="2400" kern="1200" dirty="0" err="1"/>
            <a:t>PoS</a:t>
          </a:r>
          <a:r>
            <a:rPr lang="en-US" sz="2400" kern="1200" dirty="0"/>
            <a:t> consensus algorithm </a:t>
          </a:r>
        </a:p>
      </dsp:txBody>
      <dsp:txXfrm>
        <a:off x="0" y="3887694"/>
        <a:ext cx="10515600" cy="126343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4F704-AA1B-4711-9C8D-55EC226FF2D5}" type="datetimeFigureOut">
              <a:rPr lang="en-US" smtClean="0"/>
              <a:t>7/9/2018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05470-5A37-40BC-9957-5D9AB3BCBEFB}" type="slidenum">
              <a:rPr lang="en-US" smtClean="0"/>
              <a:t>‹#›</a:t>
            </a:fld>
            <a:endParaRPr lang="en-US"/>
          </a:p>
        </p:txBody>
      </p:sp>
    </p:spTree>
    <p:extLst>
      <p:ext uri="{BB962C8B-B14F-4D97-AF65-F5344CB8AC3E}">
        <p14:creationId xmlns:p14="http://schemas.microsoft.com/office/powerpoint/2010/main" val="2694142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great innovations solve real problems, Ethereum is no exception. Ethereum was conceived at a time when people recognized the power of the Bitcoin model, and were trying to move beyond application of cryptocurrency applications, into other projects. But developers faced a conundrum: they either needed to build on top of Bitcoin or start a new blockchain. Building upon Bitcoin meant living within the intentional constraints of the network and trying to find workarounds. The limited types and sizes of data storage seemed to limit the types of applications that could run on top, as second layer solutions. Programmers needed to build systems that utilized only the limited set of variables, transaction types, and data. For projects that needed more freedom, more flexibility, starting a new blockchain was the only option. But starting a new blockchain meant bootstrapping all the infrastructure elements, testing, etc.</a:t>
            </a:r>
          </a:p>
        </p:txBody>
      </p:sp>
      <p:sp>
        <p:nvSpPr>
          <p:cNvPr id="4" name="Slide Number Placeholder 3"/>
          <p:cNvSpPr>
            <a:spLocks noGrp="1"/>
          </p:cNvSpPr>
          <p:nvPr>
            <p:ph type="sldNum" sz="quarter" idx="10"/>
          </p:nvPr>
        </p:nvSpPr>
        <p:spPr/>
        <p:txBody>
          <a:bodyPr/>
          <a:lstStyle/>
          <a:p>
            <a:fld id="{57005470-5A37-40BC-9957-5D9AB3BCBEFB}" type="slidenum">
              <a:rPr lang="en-US" smtClean="0"/>
              <a:t>2</a:t>
            </a:fld>
            <a:endParaRPr lang="en-US"/>
          </a:p>
        </p:txBody>
      </p:sp>
    </p:spTree>
    <p:extLst>
      <p:ext uri="{BB962C8B-B14F-4D97-AF65-F5344CB8AC3E}">
        <p14:creationId xmlns:p14="http://schemas.microsoft.com/office/powerpoint/2010/main" val="116936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Ethereum is "the World Computer". That’s one of the more common descriptions of the Ethereum platform. But what does that mean? Let’s try to start with a computer science focused description, and then try to decipher that with a more practical analysis of Ethereum’s capabilities and characteristics, while comparing it to Bitcoin and other distributed ledger technologies (that - for simplicity’s sake - we will often refer to as "blockchains").</a:t>
            </a:r>
          </a:p>
          <a:p>
            <a:r>
              <a:rPr lang="en-US" sz="1200" b="0" i="0" kern="1200" dirty="0">
                <a:solidFill>
                  <a:schemeClr val="tx1"/>
                </a:solidFill>
                <a:effectLst/>
                <a:latin typeface="+mn-lt"/>
                <a:ea typeface="+mn-ea"/>
                <a:cs typeface="+mn-cs"/>
              </a:rPr>
              <a:t>From a computer science perspective, Ethereum is a deterministic but practically unbounded state-machine with two basic functions; the first being a globally accessible singleton state, and the second being a virtual machine that applies changes to that state.</a:t>
            </a:r>
          </a:p>
          <a:p>
            <a:r>
              <a:rPr lang="en-US" sz="1200" b="0" i="0" kern="1200" dirty="0">
                <a:solidFill>
                  <a:schemeClr val="tx1"/>
                </a:solidFill>
                <a:effectLst/>
                <a:latin typeface="+mn-lt"/>
                <a:ea typeface="+mn-ea"/>
                <a:cs typeface="+mn-cs"/>
              </a:rPr>
              <a:t>From a more practical perspective, Ethereum is an open-source, globally decentralized computing infrastructure that executes programs called </a:t>
            </a:r>
            <a:r>
              <a:rPr lang="en-US" sz="1200" b="0" i="1" kern="1200" dirty="0">
                <a:solidFill>
                  <a:schemeClr val="tx1"/>
                </a:solidFill>
                <a:effectLst/>
                <a:latin typeface="+mn-lt"/>
                <a:ea typeface="+mn-ea"/>
                <a:cs typeface="+mn-cs"/>
              </a:rPr>
              <a:t>smart contracts</a:t>
            </a:r>
            <a:r>
              <a:rPr lang="en-US" sz="1200" b="0" i="0" kern="1200" dirty="0">
                <a:solidFill>
                  <a:schemeClr val="tx1"/>
                </a:solidFill>
                <a:effectLst/>
                <a:latin typeface="+mn-lt"/>
                <a:ea typeface="+mn-ea"/>
                <a:cs typeface="+mn-cs"/>
              </a:rPr>
              <a:t>. It uses a blockchain to synchronize and store the system </a:t>
            </a:r>
            <a:r>
              <a:rPr lang="en-US" sz="1200" b="0" i="1" kern="1200" dirty="0">
                <a:solidFill>
                  <a:schemeClr val="tx1"/>
                </a:solidFill>
                <a:effectLst/>
                <a:latin typeface="+mn-lt"/>
                <a:ea typeface="+mn-ea"/>
                <a:cs typeface="+mn-cs"/>
              </a:rPr>
              <a:t>state</a:t>
            </a:r>
            <a:r>
              <a:rPr lang="en-US" sz="1200" b="0" i="0" kern="1200" dirty="0">
                <a:solidFill>
                  <a:schemeClr val="tx1"/>
                </a:solidFill>
                <a:effectLst/>
                <a:latin typeface="+mn-lt"/>
                <a:ea typeface="+mn-ea"/>
                <a:cs typeface="+mn-cs"/>
              </a:rPr>
              <a:t> along with a cryptocurrency called </a:t>
            </a:r>
            <a:r>
              <a:rPr lang="en-US" sz="1200" b="0" i="1" kern="1200" dirty="0">
                <a:solidFill>
                  <a:schemeClr val="tx1"/>
                </a:solidFill>
                <a:effectLst/>
                <a:latin typeface="+mn-lt"/>
                <a:ea typeface="+mn-ea"/>
                <a:cs typeface="+mn-cs"/>
              </a:rPr>
              <a:t>ether</a:t>
            </a:r>
            <a:r>
              <a:rPr lang="en-US" sz="1200" b="0" i="0" kern="1200" dirty="0">
                <a:solidFill>
                  <a:schemeClr val="tx1"/>
                </a:solidFill>
                <a:effectLst/>
                <a:latin typeface="+mn-lt"/>
                <a:ea typeface="+mn-ea"/>
                <a:cs typeface="+mn-cs"/>
              </a:rPr>
              <a:t> to meter and constrain execution resource cost.</a:t>
            </a:r>
          </a:p>
          <a:p>
            <a:r>
              <a:rPr lang="en-US" sz="1200" b="0" i="0" kern="1200" dirty="0">
                <a:solidFill>
                  <a:schemeClr val="tx1"/>
                </a:solidFill>
                <a:effectLst/>
                <a:latin typeface="+mn-lt"/>
                <a:ea typeface="+mn-ea"/>
                <a:cs typeface="+mn-cs"/>
              </a:rPr>
              <a:t>The Ethereum platform enables developers to build powerful decentralized applications with built-in economic functions. While providing continuous uptime, it also reduces or eliminates censorship, third party interface, and counterparty risk.</a:t>
            </a:r>
          </a:p>
          <a:p>
            <a:endParaRPr lang="en-US" dirty="0"/>
          </a:p>
        </p:txBody>
      </p:sp>
      <p:sp>
        <p:nvSpPr>
          <p:cNvPr id="4" name="Slide Number Placeholder 3"/>
          <p:cNvSpPr>
            <a:spLocks noGrp="1"/>
          </p:cNvSpPr>
          <p:nvPr>
            <p:ph type="sldNum" sz="quarter" idx="10"/>
          </p:nvPr>
        </p:nvSpPr>
        <p:spPr/>
        <p:txBody>
          <a:bodyPr/>
          <a:lstStyle/>
          <a:p>
            <a:fld id="{57005470-5A37-40BC-9957-5D9AB3BCBEFB}" type="slidenum">
              <a:rPr lang="en-US" smtClean="0"/>
              <a:t>3</a:t>
            </a:fld>
            <a:endParaRPr lang="en-US"/>
          </a:p>
        </p:txBody>
      </p:sp>
    </p:spTree>
    <p:extLst>
      <p:ext uri="{BB962C8B-B14F-4D97-AF65-F5344CB8AC3E}">
        <p14:creationId xmlns:p14="http://schemas.microsoft.com/office/powerpoint/2010/main" val="372084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CD88-D4DA-41DA-9911-9841BEAF9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470F4-97A8-42EC-B08F-DA79EC600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BFCB3A-E29B-4FE6-987F-C0CD97213077}"/>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5" name="Footer Placeholder 4">
            <a:extLst>
              <a:ext uri="{FF2B5EF4-FFF2-40B4-BE49-F238E27FC236}">
                <a16:creationId xmlns:a16="http://schemas.microsoft.com/office/drawing/2014/main" id="{518ED119-832C-4229-B8AA-4E2CF068A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2796B-4217-4D19-B2C4-702B523CCDF9}"/>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215720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8492-3015-4EEE-9D44-7F7E1CAD76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508137-5DEF-4AF6-A49C-B95EA0EBA7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74699-894B-4E7F-BDEF-B3DB7BD51CB6}"/>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5" name="Footer Placeholder 4">
            <a:extLst>
              <a:ext uri="{FF2B5EF4-FFF2-40B4-BE49-F238E27FC236}">
                <a16:creationId xmlns:a16="http://schemas.microsoft.com/office/drawing/2014/main" id="{5FCCDEE1-F7AA-436D-8867-213ED5492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2B749-DAD6-43F7-A976-E6808DB11369}"/>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28328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4E14D-69AC-4A2B-910A-BF7B2F6FEB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D2FA8-C083-4C8A-8EAC-F25BCC7394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67551-3704-4AA3-B5AD-78CC2A1C4796}"/>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5" name="Footer Placeholder 4">
            <a:extLst>
              <a:ext uri="{FF2B5EF4-FFF2-40B4-BE49-F238E27FC236}">
                <a16:creationId xmlns:a16="http://schemas.microsoft.com/office/drawing/2014/main" id="{14A7F957-1AED-4352-8FD0-0ED48CB5F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31EBE-5168-46FA-A94E-4E9C71E0D4D1}"/>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198977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3891-633E-4586-B6A0-F030F43FB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4730A-0BF7-44A9-BFF7-8B20E0BB8F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C2E7F-4DA6-43A3-B4D2-3F87DF2D03B9}"/>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5" name="Footer Placeholder 4">
            <a:extLst>
              <a:ext uri="{FF2B5EF4-FFF2-40B4-BE49-F238E27FC236}">
                <a16:creationId xmlns:a16="http://schemas.microsoft.com/office/drawing/2014/main" id="{B6F43B18-7F71-4F07-B5E8-C8BDEB3BF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4CF2E-3F0C-4F5D-8EB3-BA0584E1CD3B}"/>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3664676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869F-18B6-4BD2-9C9D-F5A0610E0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4854C-FA98-463E-8FFF-A96CAF821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BA9D3F-3E7F-4E21-8428-9D4E49B27CD7}"/>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5" name="Footer Placeholder 4">
            <a:extLst>
              <a:ext uri="{FF2B5EF4-FFF2-40B4-BE49-F238E27FC236}">
                <a16:creationId xmlns:a16="http://schemas.microsoft.com/office/drawing/2014/main" id="{FB109814-C6C8-4700-BA51-90CAC9429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BA69A-5725-4176-976C-664BAFB30369}"/>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274285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D08E-E9DC-40B6-9F45-0601D4EB2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22E5C-3F1B-4FE6-8864-7D4A8298BD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26B6ED-E0EF-4BB7-9B53-6E12FA5044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649FF7-6030-4D16-A108-48C1A65EF756}"/>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6" name="Footer Placeholder 5">
            <a:extLst>
              <a:ext uri="{FF2B5EF4-FFF2-40B4-BE49-F238E27FC236}">
                <a16:creationId xmlns:a16="http://schemas.microsoft.com/office/drawing/2014/main" id="{7FC3C0E8-7E5E-4A13-A25D-82BBD991B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64D59-69C3-403A-ACC7-1ADA87BAC33D}"/>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312238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45B5-1627-4DA3-9CFA-151540749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7C43BC-B2DD-4AA8-94AC-8021F26A6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BB5398-596E-4B39-8BF0-B90E4E42D3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D066C4-A14B-4EA9-8A7A-8B4DB8D2AB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04BB92-5BAD-43A4-9B34-D1AF5F2237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44B492-0513-4751-9FE1-0ABDD6958654}"/>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8" name="Footer Placeholder 7">
            <a:extLst>
              <a:ext uri="{FF2B5EF4-FFF2-40B4-BE49-F238E27FC236}">
                <a16:creationId xmlns:a16="http://schemas.microsoft.com/office/drawing/2014/main" id="{629ECCB8-D476-400A-B81B-93332AADC0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3200C9-04D3-4F97-9686-044C7389D4CD}"/>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237091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A0E2-1E25-464F-BF83-58D951104B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A8FE03-1C45-425D-A3AD-ED54AF382DDF}"/>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4" name="Footer Placeholder 3">
            <a:extLst>
              <a:ext uri="{FF2B5EF4-FFF2-40B4-BE49-F238E27FC236}">
                <a16:creationId xmlns:a16="http://schemas.microsoft.com/office/drawing/2014/main" id="{1FED674E-76B3-402D-81F2-69EF378F28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925CCB-D40D-44EE-9F1C-F0D8FDD25117}"/>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11171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3EAF6-C166-4D68-9210-E3E866C8C461}"/>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3" name="Footer Placeholder 2">
            <a:extLst>
              <a:ext uri="{FF2B5EF4-FFF2-40B4-BE49-F238E27FC236}">
                <a16:creationId xmlns:a16="http://schemas.microsoft.com/office/drawing/2014/main" id="{6754F58A-5CCC-4563-A704-D6F4C05EC0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CDA26A-BA70-438F-A1B7-E7C0226D346C}"/>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417201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C219-055B-4EC3-8B18-06014597D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2321A6-6729-4164-92E9-5D937B173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1BD24D-33F7-4E95-A84E-D64CF2455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4BF61D-22B5-44DD-B7AF-711321EF8426}"/>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6" name="Footer Placeholder 5">
            <a:extLst>
              <a:ext uri="{FF2B5EF4-FFF2-40B4-BE49-F238E27FC236}">
                <a16:creationId xmlns:a16="http://schemas.microsoft.com/office/drawing/2014/main" id="{36CEAF44-A85D-4C5F-A885-68B059EE7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9DAF1F-DEF1-4889-B5E4-FC4C5953575A}"/>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183675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F420-0FD5-4B34-B680-9B0F31661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16D7FE-F4CB-4E77-88F4-CE278E5B9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75BB6-9967-4DEB-AF25-8435010A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F58FBA-8BBA-4800-829F-F2152CF8E0FD}"/>
              </a:ext>
            </a:extLst>
          </p:cNvPr>
          <p:cNvSpPr>
            <a:spLocks noGrp="1"/>
          </p:cNvSpPr>
          <p:nvPr>
            <p:ph type="dt" sz="half" idx="10"/>
          </p:nvPr>
        </p:nvSpPr>
        <p:spPr/>
        <p:txBody>
          <a:bodyPr/>
          <a:lstStyle/>
          <a:p>
            <a:fld id="{5F8667BE-0FB8-4157-9EDC-B79075409381}" type="datetimeFigureOut">
              <a:rPr lang="en-US" smtClean="0"/>
              <a:t>7/9/2018</a:t>
            </a:fld>
            <a:endParaRPr lang="en-US"/>
          </a:p>
        </p:txBody>
      </p:sp>
      <p:sp>
        <p:nvSpPr>
          <p:cNvPr id="6" name="Footer Placeholder 5">
            <a:extLst>
              <a:ext uri="{FF2B5EF4-FFF2-40B4-BE49-F238E27FC236}">
                <a16:creationId xmlns:a16="http://schemas.microsoft.com/office/drawing/2014/main" id="{EFAC07F7-F8C9-47A1-AFA7-5875F3A29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2CC4A-5691-4D3A-B87F-98DABDBD8C30}"/>
              </a:ext>
            </a:extLst>
          </p:cNvPr>
          <p:cNvSpPr>
            <a:spLocks noGrp="1"/>
          </p:cNvSpPr>
          <p:nvPr>
            <p:ph type="sldNum" sz="quarter" idx="12"/>
          </p:nvPr>
        </p:nvSpPr>
        <p:spPr/>
        <p:txBody>
          <a:bodyPr/>
          <a:lstStyle/>
          <a:p>
            <a:fld id="{7CE192D6-C4A3-4E52-8910-F18409023D2C}" type="slidenum">
              <a:rPr lang="en-US" smtClean="0"/>
              <a:t>‹#›</a:t>
            </a:fld>
            <a:endParaRPr lang="en-US"/>
          </a:p>
        </p:txBody>
      </p:sp>
    </p:spTree>
    <p:extLst>
      <p:ext uri="{BB962C8B-B14F-4D97-AF65-F5344CB8AC3E}">
        <p14:creationId xmlns:p14="http://schemas.microsoft.com/office/powerpoint/2010/main" val="38105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841CFF-F494-40F8-9BE5-560EDA9E9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F27AC9-0681-4477-9B20-E8F6316D4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3F9E5-68D2-4134-B9F2-C8967700D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667BE-0FB8-4157-9EDC-B79075409381}" type="datetimeFigureOut">
              <a:rPr lang="en-US" smtClean="0"/>
              <a:t>7/9/2018</a:t>
            </a:fld>
            <a:endParaRPr lang="en-US"/>
          </a:p>
        </p:txBody>
      </p:sp>
      <p:sp>
        <p:nvSpPr>
          <p:cNvPr id="5" name="Footer Placeholder 4">
            <a:extLst>
              <a:ext uri="{FF2B5EF4-FFF2-40B4-BE49-F238E27FC236}">
                <a16:creationId xmlns:a16="http://schemas.microsoft.com/office/drawing/2014/main" id="{E6193049-4250-4E8D-A6DC-82F7EE695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11534-F334-4E50-B3C2-6E4771EBE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192D6-C4A3-4E52-8910-F18409023D2C}" type="slidenum">
              <a:rPr lang="en-US" smtClean="0"/>
              <a:t>‹#›</a:t>
            </a:fld>
            <a:endParaRPr lang="en-US"/>
          </a:p>
        </p:txBody>
      </p:sp>
    </p:spTree>
    <p:extLst>
      <p:ext uri="{BB962C8B-B14F-4D97-AF65-F5344CB8AC3E}">
        <p14:creationId xmlns:p14="http://schemas.microsoft.com/office/powerpoint/2010/main" val="3510070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3F8DD5A-F0C0-4360-9739-188E1CCB7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879" y="307731"/>
            <a:ext cx="5073143" cy="3997637"/>
          </a:xfrm>
          <a:prstGeom prst="rect">
            <a:avLst/>
          </a:prstGeom>
        </p:spPr>
      </p:pic>
      <p:sp>
        <p:nvSpPr>
          <p:cNvPr id="3" name="Subtitle 2">
            <a:extLst>
              <a:ext uri="{FF2B5EF4-FFF2-40B4-BE49-F238E27FC236}">
                <a16:creationId xmlns:a16="http://schemas.microsoft.com/office/drawing/2014/main" id="{A78A9CC0-E762-47FC-87FB-14F98DF3A854}"/>
              </a:ext>
            </a:extLst>
          </p:cNvPr>
          <p:cNvSpPr>
            <a:spLocks noGrp="1"/>
          </p:cNvSpPr>
          <p:nvPr>
            <p:ph type="subTitle" idx="1"/>
          </p:nvPr>
        </p:nvSpPr>
        <p:spPr>
          <a:xfrm>
            <a:off x="1339362" y="5815698"/>
            <a:ext cx="9144000" cy="420001"/>
          </a:xfrm>
        </p:spPr>
        <p:txBody>
          <a:bodyPr>
            <a:normAutofit/>
          </a:bodyPr>
          <a:lstStyle/>
          <a:p>
            <a:r>
              <a:rPr lang="en-US" sz="2000">
                <a:solidFill>
                  <a:srgbClr val="E7E6E6"/>
                </a:solidFill>
              </a:rPr>
              <a:t>Francis B. Odisi</a:t>
            </a:r>
          </a:p>
        </p:txBody>
      </p:sp>
    </p:spTree>
    <p:extLst>
      <p:ext uri="{BB962C8B-B14F-4D97-AF65-F5344CB8AC3E}">
        <p14:creationId xmlns:p14="http://schemas.microsoft.com/office/powerpoint/2010/main" val="81583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Content Placeholder 4" descr="A picture containing object, clock&#10;&#10;Description generated with high confidence">
            <a:extLst>
              <a:ext uri="{FF2B5EF4-FFF2-40B4-BE49-F238E27FC236}">
                <a16:creationId xmlns:a16="http://schemas.microsoft.com/office/drawing/2014/main" id="{4E66C35F-7433-48D1-8852-814AC831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14" y="489204"/>
            <a:ext cx="3586579" cy="4511421"/>
          </a:xfrm>
          <a:prstGeom prst="rect">
            <a:avLst/>
          </a:prstGeom>
        </p:spPr>
      </p:pic>
      <p:sp>
        <p:nvSpPr>
          <p:cNvPr id="2" name="Title 1">
            <a:extLst>
              <a:ext uri="{FF2B5EF4-FFF2-40B4-BE49-F238E27FC236}">
                <a16:creationId xmlns:a16="http://schemas.microsoft.com/office/drawing/2014/main" id="{1D544A7F-BAF9-4150-AAEA-EB211C1EFBBB}"/>
              </a:ext>
            </a:extLst>
          </p:cNvPr>
          <p:cNvSpPr>
            <a:spLocks noGrp="1"/>
          </p:cNvSpPr>
          <p:nvPr>
            <p:ph type="title"/>
          </p:nvPr>
        </p:nvSpPr>
        <p:spPr>
          <a:xfrm>
            <a:off x="6096000" y="2890462"/>
            <a:ext cx="6096000" cy="1077076"/>
          </a:xfrm>
        </p:spPr>
        <p:txBody>
          <a:bodyPr vert="horz" lIns="91440" tIns="45720" rIns="91440" bIns="45720" rtlCol="0" anchor="b">
            <a:normAutofit/>
          </a:bodyPr>
          <a:lstStyle/>
          <a:p>
            <a:pPr algn="ctr"/>
            <a:r>
              <a:rPr lang="en-US" sz="6000" b="1" kern="1200" dirty="0">
                <a:solidFill>
                  <a:schemeClr val="bg1"/>
                </a:solidFill>
                <a:latin typeface="+mj-lt"/>
                <a:ea typeface="+mj-ea"/>
                <a:cs typeface="+mj-cs"/>
              </a:rPr>
              <a:t>Demo</a:t>
            </a:r>
          </a:p>
        </p:txBody>
      </p:sp>
    </p:spTree>
    <p:extLst>
      <p:ext uri="{BB962C8B-B14F-4D97-AF65-F5344CB8AC3E}">
        <p14:creationId xmlns:p14="http://schemas.microsoft.com/office/powerpoint/2010/main" val="3595782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22A7C-E286-4C97-98C1-EC7812F8E0D5}"/>
              </a:ext>
            </a:extLst>
          </p:cNvPr>
          <p:cNvSpPr>
            <a:spLocks noGrp="1"/>
          </p:cNvSpPr>
          <p:nvPr>
            <p:ph idx="1"/>
          </p:nvPr>
        </p:nvSpPr>
        <p:spPr>
          <a:xfrm>
            <a:off x="1735711" y="0"/>
            <a:ext cx="8720579" cy="6848482"/>
          </a:xfrm>
        </p:spPr>
        <p:txBody>
          <a:bodyPr>
            <a:normAutofit fontScale="92500" lnSpcReduction="10000"/>
          </a:bodyPr>
          <a:lstStyle/>
          <a:p>
            <a:pPr marL="0" indent="0">
              <a:buNone/>
            </a:pPr>
            <a:endParaRPr lang="en-US" dirty="0"/>
          </a:p>
          <a:p>
            <a:pPr marL="0" indent="0">
              <a:buNone/>
            </a:pPr>
            <a:r>
              <a:rPr lang="en-US" dirty="0"/>
              <a:t>pragma solidity ^</a:t>
            </a:r>
            <a:r>
              <a:rPr lang="en-US" dirty="0">
                <a:solidFill>
                  <a:srgbClr val="0070C0"/>
                </a:solidFill>
              </a:rPr>
              <a:t>0.4.17</a:t>
            </a:r>
            <a:r>
              <a:rPr lang="en-US" dirty="0"/>
              <a:t>;</a:t>
            </a:r>
          </a:p>
          <a:p>
            <a:pPr marL="0" indent="0">
              <a:buNone/>
            </a:pPr>
            <a:endParaRPr lang="en-US" dirty="0"/>
          </a:p>
          <a:p>
            <a:pPr marL="0" indent="0">
              <a:buNone/>
            </a:pPr>
            <a:r>
              <a:rPr lang="en-US" dirty="0">
                <a:solidFill>
                  <a:schemeClr val="accent6"/>
                </a:solidFill>
              </a:rPr>
              <a:t>//Sample Faucet contract.</a:t>
            </a:r>
          </a:p>
          <a:p>
            <a:pPr marL="0" indent="0">
              <a:buNone/>
            </a:pPr>
            <a:r>
              <a:rPr lang="en-US" dirty="0">
                <a:solidFill>
                  <a:srgbClr val="0070C0"/>
                </a:solidFill>
              </a:rPr>
              <a:t>contract</a:t>
            </a:r>
            <a:r>
              <a:rPr lang="en-US" dirty="0"/>
              <a:t> Faucet {</a:t>
            </a:r>
          </a:p>
          <a:p>
            <a:pPr marL="0" indent="0">
              <a:buNone/>
            </a:pPr>
            <a:r>
              <a:rPr lang="en-US" dirty="0"/>
              <a:t>    </a:t>
            </a:r>
          </a:p>
          <a:p>
            <a:pPr marL="0" indent="0">
              <a:buNone/>
            </a:pPr>
            <a:r>
              <a:rPr lang="en-US" dirty="0">
                <a:solidFill>
                  <a:schemeClr val="accent6"/>
                </a:solidFill>
              </a:rPr>
              <a:t>    // Gives a max. of 0.1 ETH to the address that is requesting it.</a:t>
            </a:r>
          </a:p>
          <a:p>
            <a:pPr marL="0" indent="0">
              <a:buNone/>
            </a:pPr>
            <a:r>
              <a:rPr lang="en-US" dirty="0"/>
              <a:t>    </a:t>
            </a:r>
            <a:r>
              <a:rPr lang="en-US" dirty="0">
                <a:solidFill>
                  <a:srgbClr val="0070C0"/>
                </a:solidFill>
              </a:rPr>
              <a:t>function</a:t>
            </a:r>
            <a:r>
              <a:rPr lang="en-US" dirty="0"/>
              <a:t> </a:t>
            </a:r>
            <a:r>
              <a:rPr lang="en-US" dirty="0">
                <a:solidFill>
                  <a:srgbClr val="002060"/>
                </a:solidFill>
              </a:rPr>
              <a:t>withdraw</a:t>
            </a:r>
            <a:r>
              <a:rPr lang="en-US" dirty="0"/>
              <a:t>(</a:t>
            </a:r>
            <a:r>
              <a:rPr lang="en-US" dirty="0" err="1">
                <a:solidFill>
                  <a:srgbClr val="009999"/>
                </a:solidFill>
              </a:rPr>
              <a:t>uint</a:t>
            </a:r>
            <a:r>
              <a:rPr lang="en-US" dirty="0">
                <a:solidFill>
                  <a:srgbClr val="009999"/>
                </a:solidFill>
              </a:rPr>
              <a:t> _</a:t>
            </a:r>
            <a:r>
              <a:rPr lang="en-US" dirty="0" err="1">
                <a:solidFill>
                  <a:srgbClr val="009999"/>
                </a:solidFill>
              </a:rPr>
              <a:t>withdraw_amount</a:t>
            </a:r>
            <a:r>
              <a:rPr lang="en-US" dirty="0"/>
              <a:t>) </a:t>
            </a:r>
            <a:r>
              <a:rPr lang="en-US" dirty="0">
                <a:solidFill>
                  <a:srgbClr val="0070C0"/>
                </a:solidFill>
              </a:rPr>
              <a:t>public</a:t>
            </a:r>
            <a:r>
              <a:rPr lang="en-US" dirty="0"/>
              <a:t> {</a:t>
            </a:r>
          </a:p>
          <a:p>
            <a:pPr marL="0" indent="0">
              <a:buNone/>
            </a:pPr>
            <a:r>
              <a:rPr lang="en-US" dirty="0"/>
              <a:t>        require(_</a:t>
            </a:r>
            <a:r>
              <a:rPr lang="en-US" dirty="0" err="1"/>
              <a:t>withdraw_amount</a:t>
            </a:r>
            <a:r>
              <a:rPr lang="en-US" dirty="0"/>
              <a:t> &lt;= </a:t>
            </a:r>
            <a:r>
              <a:rPr lang="en-US" dirty="0">
                <a:solidFill>
                  <a:srgbClr val="0070C0"/>
                </a:solidFill>
              </a:rPr>
              <a:t>100000000000000000</a:t>
            </a:r>
            <a:r>
              <a:rPr lang="en-US" dirty="0"/>
              <a:t>);</a:t>
            </a:r>
          </a:p>
          <a:p>
            <a:pPr marL="0" indent="0">
              <a:buNone/>
            </a:pPr>
            <a:r>
              <a:rPr lang="en-US" dirty="0"/>
              <a:t>        </a:t>
            </a:r>
            <a:r>
              <a:rPr lang="en-US" dirty="0" err="1"/>
              <a:t>msg.sender.transfer</a:t>
            </a:r>
            <a:r>
              <a:rPr lang="en-US" dirty="0"/>
              <a:t>(_</a:t>
            </a:r>
            <a:r>
              <a:rPr lang="en-US" dirty="0" err="1"/>
              <a:t>withdraw_amount</a:t>
            </a:r>
            <a:r>
              <a:rPr lang="en-US" dirty="0"/>
              <a:t>);</a:t>
            </a:r>
          </a:p>
          <a:p>
            <a:pPr marL="0" indent="0">
              <a:buNone/>
            </a:pPr>
            <a:r>
              <a:rPr lang="en-US" dirty="0"/>
              <a:t>    }</a:t>
            </a:r>
          </a:p>
          <a:p>
            <a:pPr marL="0" indent="0">
              <a:buNone/>
            </a:pPr>
            <a:r>
              <a:rPr lang="en-US" dirty="0"/>
              <a:t>    </a:t>
            </a:r>
          </a:p>
          <a:p>
            <a:pPr marL="0" indent="0">
              <a:buNone/>
            </a:pPr>
            <a:r>
              <a:rPr lang="en-US" dirty="0">
                <a:solidFill>
                  <a:schemeClr val="accent6"/>
                </a:solidFill>
              </a:rPr>
              <a:t>    // Standard function used to fund the contract.</a:t>
            </a:r>
          </a:p>
          <a:p>
            <a:pPr marL="0" indent="0">
              <a:buNone/>
            </a:pPr>
            <a:r>
              <a:rPr lang="en-US" dirty="0"/>
              <a:t>    </a:t>
            </a:r>
            <a:r>
              <a:rPr lang="en-US" dirty="0">
                <a:solidFill>
                  <a:srgbClr val="0070C0"/>
                </a:solidFill>
              </a:rPr>
              <a:t>function</a:t>
            </a:r>
            <a:r>
              <a:rPr lang="en-US" dirty="0"/>
              <a:t>() </a:t>
            </a:r>
            <a:r>
              <a:rPr lang="en-US" dirty="0">
                <a:solidFill>
                  <a:srgbClr val="0070C0"/>
                </a:solidFill>
              </a:rPr>
              <a:t>public</a:t>
            </a:r>
            <a:r>
              <a:rPr lang="en-US" dirty="0"/>
              <a:t> </a:t>
            </a:r>
            <a:r>
              <a:rPr lang="en-US" dirty="0">
                <a:solidFill>
                  <a:srgbClr val="0070C0"/>
                </a:solidFill>
              </a:rPr>
              <a:t>payable</a:t>
            </a:r>
            <a:r>
              <a:rPr lang="en-US" dirty="0"/>
              <a:t> {}</a:t>
            </a:r>
          </a:p>
          <a:p>
            <a:pPr marL="0" indent="0">
              <a:buNone/>
            </a:pPr>
            <a:r>
              <a:rPr lang="en-US" dirty="0"/>
              <a:t>}</a:t>
            </a:r>
          </a:p>
        </p:txBody>
      </p:sp>
      <p:pic>
        <p:nvPicPr>
          <p:cNvPr id="4" name="Content Placeholder 4" descr="A picture containing object, clock&#10;&#10;Description generated with high confidence">
            <a:extLst>
              <a:ext uri="{FF2B5EF4-FFF2-40B4-BE49-F238E27FC236}">
                <a16:creationId xmlns:a16="http://schemas.microsoft.com/office/drawing/2014/main" id="{758930E0-006F-42F9-B62F-9AE703EC1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4602" y="5192597"/>
            <a:ext cx="1240699" cy="1560628"/>
          </a:xfrm>
          <a:prstGeom prst="rect">
            <a:avLst/>
          </a:prstGeom>
        </p:spPr>
      </p:pic>
    </p:spTree>
    <p:extLst>
      <p:ext uri="{BB962C8B-B14F-4D97-AF65-F5344CB8AC3E}">
        <p14:creationId xmlns:p14="http://schemas.microsoft.com/office/powerpoint/2010/main" val="276547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close up of a logo&#10;&#10;Description generated with very high confidence">
            <a:extLst>
              <a:ext uri="{FF2B5EF4-FFF2-40B4-BE49-F238E27FC236}">
                <a16:creationId xmlns:a16="http://schemas.microsoft.com/office/drawing/2014/main" id="{7F666481-613B-404D-B484-4E3CE6FB1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70" y="730518"/>
            <a:ext cx="4047843" cy="4047843"/>
          </a:xfrm>
          <a:prstGeom prst="rect">
            <a:avLst/>
          </a:prstGeom>
        </p:spPr>
      </p:pic>
      <p:sp>
        <p:nvSpPr>
          <p:cNvPr id="14" name="Title 1">
            <a:extLst>
              <a:ext uri="{FF2B5EF4-FFF2-40B4-BE49-F238E27FC236}">
                <a16:creationId xmlns:a16="http://schemas.microsoft.com/office/drawing/2014/main" id="{1152C082-28BB-4100-80BC-0916BD27612C}"/>
              </a:ext>
            </a:extLst>
          </p:cNvPr>
          <p:cNvSpPr txBox="1">
            <a:spLocks/>
          </p:cNvSpPr>
          <p:nvPr/>
        </p:nvSpPr>
        <p:spPr>
          <a:xfrm>
            <a:off x="6096000" y="0"/>
            <a:ext cx="6096000" cy="342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0" b="1" dirty="0">
                <a:solidFill>
                  <a:schemeClr val="bg1"/>
                </a:solidFill>
              </a:rPr>
              <a:t>?</a:t>
            </a:r>
          </a:p>
        </p:txBody>
      </p:sp>
      <p:sp>
        <p:nvSpPr>
          <p:cNvPr id="7" name="Title 1">
            <a:extLst>
              <a:ext uri="{FF2B5EF4-FFF2-40B4-BE49-F238E27FC236}">
                <a16:creationId xmlns:a16="http://schemas.microsoft.com/office/drawing/2014/main" id="{83031882-A3CE-492E-8AFE-2A3D1963E9EC}"/>
              </a:ext>
            </a:extLst>
          </p:cNvPr>
          <p:cNvSpPr txBox="1">
            <a:spLocks/>
          </p:cNvSpPr>
          <p:nvPr/>
        </p:nvSpPr>
        <p:spPr>
          <a:xfrm>
            <a:off x="5175316" y="3429000"/>
            <a:ext cx="6372520" cy="342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000" b="1" u="sng" dirty="0">
                <a:solidFill>
                  <a:schemeClr val="bg1"/>
                </a:solidFill>
              </a:rPr>
              <a:t>Website</a:t>
            </a:r>
          </a:p>
          <a:p>
            <a:pPr algn="r"/>
            <a:r>
              <a:rPr lang="en-US" sz="2000" b="1" dirty="0">
                <a:solidFill>
                  <a:schemeClr val="bg1"/>
                </a:solidFill>
              </a:rPr>
              <a:t>https://ethereum.org/</a:t>
            </a:r>
          </a:p>
          <a:p>
            <a:pPr algn="r"/>
            <a:endParaRPr lang="en-US" sz="2000" b="1" dirty="0">
              <a:solidFill>
                <a:schemeClr val="bg1"/>
              </a:solidFill>
            </a:endParaRPr>
          </a:p>
          <a:p>
            <a:pPr algn="r"/>
            <a:r>
              <a:rPr lang="en-US" sz="2000" b="1" u="sng" dirty="0">
                <a:solidFill>
                  <a:schemeClr val="bg1"/>
                </a:solidFill>
              </a:rPr>
              <a:t>Documentation</a:t>
            </a:r>
          </a:p>
          <a:p>
            <a:pPr algn="r"/>
            <a:r>
              <a:rPr lang="en-US" sz="2000" b="1" dirty="0">
                <a:solidFill>
                  <a:schemeClr val="bg1"/>
                </a:solidFill>
              </a:rPr>
              <a:t>http://www.ethdocs.org/en/latest/</a:t>
            </a:r>
          </a:p>
          <a:p>
            <a:pPr algn="r"/>
            <a:endParaRPr lang="en-US" sz="2000" b="1" dirty="0">
              <a:solidFill>
                <a:schemeClr val="bg1"/>
              </a:solidFill>
            </a:endParaRPr>
          </a:p>
          <a:p>
            <a:pPr algn="r"/>
            <a:r>
              <a:rPr lang="en-US" sz="2000" b="1" u="sng" dirty="0">
                <a:solidFill>
                  <a:schemeClr val="bg1"/>
                </a:solidFill>
              </a:rPr>
              <a:t>GitHub</a:t>
            </a:r>
          </a:p>
          <a:p>
            <a:pPr algn="r"/>
            <a:r>
              <a:rPr lang="en-US" sz="2000" b="1" dirty="0">
                <a:solidFill>
                  <a:schemeClr val="bg1"/>
                </a:solidFill>
              </a:rPr>
              <a:t>https://github.com/ethereum/</a:t>
            </a:r>
          </a:p>
          <a:p>
            <a:pPr algn="r"/>
            <a:endParaRPr lang="en-US" sz="2000" b="1" dirty="0">
              <a:solidFill>
                <a:schemeClr val="bg1"/>
              </a:solidFill>
            </a:endParaRPr>
          </a:p>
          <a:p>
            <a:pPr algn="r"/>
            <a:r>
              <a:rPr lang="en-US" sz="2000" b="1" u="sng" dirty="0">
                <a:solidFill>
                  <a:schemeClr val="bg1"/>
                </a:solidFill>
              </a:rPr>
              <a:t>Solidity</a:t>
            </a:r>
          </a:p>
          <a:p>
            <a:pPr algn="r"/>
            <a:r>
              <a:rPr lang="en-US" sz="2000" b="1" dirty="0">
                <a:solidFill>
                  <a:schemeClr val="bg1"/>
                </a:solidFill>
              </a:rPr>
              <a:t>http://solidity.readthedocs.io/en/develop/index.html</a:t>
            </a:r>
            <a:endParaRPr lang="en-US" sz="3200" b="1" dirty="0">
              <a:solidFill>
                <a:schemeClr val="bg1"/>
              </a:solidFill>
            </a:endParaRPr>
          </a:p>
          <a:p>
            <a:pPr algn="r"/>
            <a:endParaRPr lang="en-US" sz="2000" b="1" dirty="0">
              <a:solidFill>
                <a:schemeClr val="bg1"/>
              </a:solidFill>
            </a:endParaRPr>
          </a:p>
        </p:txBody>
      </p:sp>
    </p:spTree>
    <p:extLst>
      <p:ext uri="{BB962C8B-B14F-4D97-AF65-F5344CB8AC3E}">
        <p14:creationId xmlns:p14="http://schemas.microsoft.com/office/powerpoint/2010/main" val="21713991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bitcoin">
            <a:extLst>
              <a:ext uri="{FF2B5EF4-FFF2-40B4-BE49-F238E27FC236}">
                <a16:creationId xmlns:a16="http://schemas.microsoft.com/office/drawing/2014/main" id="{2A7C8F0E-AE0F-4F42-99F3-1D5A6483D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 y="1715781"/>
            <a:ext cx="3425957" cy="34259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122F9B-5D09-4897-8051-FEF2ABCB523D}"/>
              </a:ext>
            </a:extLst>
          </p:cNvPr>
          <p:cNvSpPr>
            <a:spLocks noGrp="1"/>
          </p:cNvSpPr>
          <p:nvPr>
            <p:ph type="title"/>
          </p:nvPr>
        </p:nvSpPr>
        <p:spPr>
          <a:xfrm>
            <a:off x="5014288" y="18256"/>
            <a:ext cx="7164493" cy="867570"/>
          </a:xfrm>
        </p:spPr>
        <p:txBody>
          <a:bodyPr>
            <a:normAutofit/>
          </a:bodyPr>
          <a:lstStyle/>
          <a:p>
            <a:pPr algn="r"/>
            <a:r>
              <a:rPr lang="en-US" b="1" dirty="0"/>
              <a:t>Bitcoin and other pioneers</a:t>
            </a:r>
          </a:p>
        </p:txBody>
      </p:sp>
      <p:sp>
        <p:nvSpPr>
          <p:cNvPr id="3" name="Content Placeholder 2">
            <a:extLst>
              <a:ext uri="{FF2B5EF4-FFF2-40B4-BE49-F238E27FC236}">
                <a16:creationId xmlns:a16="http://schemas.microsoft.com/office/drawing/2014/main" id="{268EFA0E-7D08-4AE9-B3BB-5123F888E2CB}"/>
              </a:ext>
            </a:extLst>
          </p:cNvPr>
          <p:cNvSpPr>
            <a:spLocks noGrp="1"/>
          </p:cNvSpPr>
          <p:nvPr>
            <p:ph idx="1"/>
          </p:nvPr>
        </p:nvSpPr>
        <p:spPr>
          <a:xfrm>
            <a:off x="4387515" y="1271588"/>
            <a:ext cx="7161017" cy="4905375"/>
          </a:xfrm>
        </p:spPr>
        <p:txBody>
          <a:bodyPr>
            <a:noAutofit/>
          </a:bodyPr>
          <a:lstStyle/>
          <a:p>
            <a:pPr marL="0" indent="0" algn="ctr">
              <a:buNone/>
            </a:pPr>
            <a:r>
              <a:rPr lang="en-US" sz="3200" dirty="0"/>
              <a:t>Single purpose</a:t>
            </a:r>
          </a:p>
          <a:p>
            <a:pPr marL="0" indent="0" algn="ctr">
              <a:buNone/>
            </a:pPr>
            <a:r>
              <a:rPr lang="en-US" sz="3200" dirty="0"/>
              <a:t>Not Turing-complete</a:t>
            </a:r>
          </a:p>
          <a:p>
            <a:pPr marL="0" indent="0" algn="ctr">
              <a:buNone/>
            </a:pPr>
            <a:r>
              <a:rPr lang="en-US" sz="3200" dirty="0"/>
              <a:t>Not able or limited user-defined scripts</a:t>
            </a:r>
          </a:p>
          <a:p>
            <a:pPr marL="0" indent="0" algn="ctr">
              <a:buNone/>
            </a:pPr>
            <a:r>
              <a:rPr lang="en-US" sz="3200" dirty="0"/>
              <a:t>(but) </a:t>
            </a:r>
            <a:r>
              <a:rPr lang="en-US" sz="4400" dirty="0"/>
              <a:t>GREAT POTENTIAL</a:t>
            </a:r>
          </a:p>
          <a:p>
            <a:pPr marL="0" indent="0" algn="ctr">
              <a:buNone/>
            </a:pPr>
            <a:endParaRPr lang="en-US" sz="3200" dirty="0"/>
          </a:p>
          <a:p>
            <a:pPr marL="0" indent="0" algn="ctr">
              <a:buNone/>
            </a:pPr>
            <a:endParaRPr lang="en-US" sz="3200" dirty="0"/>
          </a:p>
          <a:p>
            <a:pPr marL="0" indent="0" algn="ctr">
              <a:buNone/>
            </a:pPr>
            <a:r>
              <a:rPr lang="en-US" sz="3200" dirty="0"/>
              <a:t>Development on top of Bitcoin; or</a:t>
            </a:r>
          </a:p>
          <a:p>
            <a:pPr marL="0" indent="0" algn="ctr">
              <a:buNone/>
            </a:pPr>
            <a:r>
              <a:rPr lang="en-US" sz="3200" dirty="0"/>
              <a:t>New Blockchain</a:t>
            </a:r>
          </a:p>
        </p:txBody>
      </p:sp>
      <p:sp>
        <p:nvSpPr>
          <p:cNvPr id="4" name="Arrow: Down 3">
            <a:extLst>
              <a:ext uri="{FF2B5EF4-FFF2-40B4-BE49-F238E27FC236}">
                <a16:creationId xmlns:a16="http://schemas.microsoft.com/office/drawing/2014/main" id="{D2164EB6-57FC-4889-B9E4-34F63DF0D2AD}"/>
              </a:ext>
            </a:extLst>
          </p:cNvPr>
          <p:cNvSpPr/>
          <p:nvPr/>
        </p:nvSpPr>
        <p:spPr>
          <a:xfrm>
            <a:off x="7616185" y="3946271"/>
            <a:ext cx="1055802" cy="4996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6534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1A6B1196-0F5F-4617-BB6E-9E2F8DA12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2" y="1331342"/>
            <a:ext cx="5126736" cy="4039867"/>
          </a:xfrm>
          <a:prstGeom prst="rect">
            <a:avLst/>
          </a:prstGeom>
        </p:spPr>
      </p:pic>
      <p:sp>
        <p:nvSpPr>
          <p:cNvPr id="3" name="Content Placeholder 2">
            <a:extLst>
              <a:ext uri="{FF2B5EF4-FFF2-40B4-BE49-F238E27FC236}">
                <a16:creationId xmlns:a16="http://schemas.microsoft.com/office/drawing/2014/main" id="{2640C5F1-EEF0-42E4-8EA5-F7CEF3AA11DD}"/>
              </a:ext>
            </a:extLst>
          </p:cNvPr>
          <p:cNvSpPr>
            <a:spLocks noGrp="1"/>
          </p:cNvSpPr>
          <p:nvPr>
            <p:ph idx="1"/>
          </p:nvPr>
        </p:nvSpPr>
        <p:spPr>
          <a:xfrm>
            <a:off x="6391903" y="1489435"/>
            <a:ext cx="5235490" cy="5099900"/>
          </a:xfrm>
        </p:spPr>
        <p:txBody>
          <a:bodyPr>
            <a:normAutofit/>
          </a:bodyPr>
          <a:lstStyle/>
          <a:p>
            <a:pPr marL="0" indent="0" algn="ctr">
              <a:buNone/>
            </a:pPr>
            <a:r>
              <a:rPr lang="en-US" sz="3200" dirty="0"/>
              <a:t>Open-source globally decentralized computing infrastructure that executes programs called smart contracts</a:t>
            </a:r>
          </a:p>
          <a:p>
            <a:pPr marL="0" indent="0" algn="ctr">
              <a:buNone/>
            </a:pPr>
            <a:endParaRPr lang="en-US" sz="3200" dirty="0"/>
          </a:p>
          <a:p>
            <a:pPr marL="0" indent="0" algn="ctr">
              <a:buNone/>
            </a:pPr>
            <a:endParaRPr lang="en-US" sz="3200" dirty="0"/>
          </a:p>
          <a:p>
            <a:pPr marL="0" indent="0" algn="ctr">
              <a:buNone/>
            </a:pPr>
            <a:r>
              <a:rPr lang="en-US" sz="3200" dirty="0"/>
              <a:t>Uses a blockchain to synchronize and store the system state</a:t>
            </a:r>
          </a:p>
        </p:txBody>
      </p:sp>
      <p:sp>
        <p:nvSpPr>
          <p:cNvPr id="11" name="Title 1">
            <a:extLst>
              <a:ext uri="{FF2B5EF4-FFF2-40B4-BE49-F238E27FC236}">
                <a16:creationId xmlns:a16="http://schemas.microsoft.com/office/drawing/2014/main" id="{BAB2D627-4A54-4C40-BEEC-AB02AA5CF0F8}"/>
              </a:ext>
            </a:extLst>
          </p:cNvPr>
          <p:cNvSpPr txBox="1">
            <a:spLocks/>
          </p:cNvSpPr>
          <p:nvPr/>
        </p:nvSpPr>
        <p:spPr>
          <a:xfrm>
            <a:off x="6391903" y="18256"/>
            <a:ext cx="5786878" cy="86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dirty="0"/>
              <a:t>The World Computer</a:t>
            </a:r>
          </a:p>
        </p:txBody>
      </p:sp>
    </p:spTree>
    <p:extLst>
      <p:ext uri="{BB962C8B-B14F-4D97-AF65-F5344CB8AC3E}">
        <p14:creationId xmlns:p14="http://schemas.microsoft.com/office/powerpoint/2010/main" val="23246934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2" name="Picture 4" descr="Related image">
            <a:extLst>
              <a:ext uri="{FF2B5EF4-FFF2-40B4-BE49-F238E27FC236}">
                <a16:creationId xmlns:a16="http://schemas.microsoft.com/office/drawing/2014/main" id="{F916B95D-0CA3-4CA4-B1D9-53B4867582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24" r="10426" b="3"/>
          <a:stretch/>
        </p:blipFill>
        <p:spPr bwMode="auto">
          <a:xfrm>
            <a:off x="7689829" y="10"/>
            <a:ext cx="4502173" cy="344820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a:noFill/>
          <a:extLst>
            <a:ext uri="{909E8E84-426E-40DD-AFC4-6F175D3DCCD1}">
              <a14:hiddenFill xmlns:a14="http://schemas.microsoft.com/office/drawing/2010/main">
                <a:solidFill>
                  <a:srgbClr val="FFFFFF"/>
                </a:solidFill>
              </a14:hiddenFill>
            </a:ext>
          </a:extLst>
        </p:spPr>
      </p:pic>
      <p:sp>
        <p:nvSpPr>
          <p:cNvPr id="139" name="Freeform: Shape 138">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http://gavwood.com/images/gav6.jpg">
            <a:extLst>
              <a:ext uri="{FF2B5EF4-FFF2-40B4-BE49-F238E27FC236}">
                <a16:creationId xmlns:a16="http://schemas.microsoft.com/office/drawing/2014/main" id="{DF1331EF-4D4E-4296-97DD-D3424315BE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100" r="3" b="9353"/>
          <a:stretch/>
        </p:blipFill>
        <p:spPr bwMode="auto">
          <a:xfrm>
            <a:off x="8768827" y="4082141"/>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30DBDB-751E-46B2-B240-3E8466284F0F}"/>
              </a:ext>
            </a:extLst>
          </p:cNvPr>
          <p:cNvSpPr>
            <a:spLocks noGrp="1"/>
          </p:cNvSpPr>
          <p:nvPr>
            <p:ph idx="1"/>
          </p:nvPr>
        </p:nvSpPr>
        <p:spPr>
          <a:xfrm>
            <a:off x="311085" y="1272619"/>
            <a:ext cx="8597245" cy="5057480"/>
          </a:xfrm>
        </p:spPr>
        <p:txBody>
          <a:bodyPr anchor="t">
            <a:noAutofit/>
          </a:bodyPr>
          <a:lstStyle/>
          <a:p>
            <a:pPr marL="0" indent="0">
              <a:buNone/>
            </a:pPr>
            <a:r>
              <a:rPr lang="en-US" sz="3200" u="sng" dirty="0" err="1"/>
              <a:t>Vitalik</a:t>
            </a:r>
            <a:r>
              <a:rPr lang="en-US" sz="3200" u="sng" dirty="0"/>
              <a:t> </a:t>
            </a:r>
            <a:r>
              <a:rPr lang="en-US" sz="3200" u="sng" dirty="0" err="1"/>
              <a:t>Buterin</a:t>
            </a:r>
            <a:r>
              <a:rPr lang="en-US" sz="3200" u="sng" dirty="0"/>
              <a:t> (creator)</a:t>
            </a:r>
          </a:p>
          <a:p>
            <a:r>
              <a:rPr lang="en-US" sz="3200" dirty="0"/>
              <a:t>White Paper, in 2013</a:t>
            </a:r>
          </a:p>
          <a:p>
            <a:r>
              <a:rPr lang="en-US" sz="3200" dirty="0"/>
              <a:t>1</a:t>
            </a:r>
            <a:r>
              <a:rPr lang="en-US" sz="3200" baseline="30000" dirty="0"/>
              <a:t>st</a:t>
            </a:r>
            <a:r>
              <a:rPr lang="en-US" sz="3200" dirty="0"/>
              <a:t> implementation of Ethereum (2015)</a:t>
            </a:r>
          </a:p>
          <a:p>
            <a:r>
              <a:rPr lang="en-US" sz="3200" dirty="0"/>
              <a:t>Co-founder of </a:t>
            </a:r>
            <a:r>
              <a:rPr lang="en-US" sz="3200" i="1" dirty="0"/>
              <a:t>Bitcoin Magazine</a:t>
            </a:r>
          </a:p>
          <a:p>
            <a:endParaRPr lang="en-US" sz="3200" dirty="0"/>
          </a:p>
          <a:p>
            <a:pPr marL="0" indent="0">
              <a:buNone/>
            </a:pPr>
            <a:r>
              <a:rPr lang="en-US" sz="3200" u="sng" dirty="0"/>
              <a:t>Gavin Wood (co-creator)</a:t>
            </a:r>
          </a:p>
          <a:p>
            <a:r>
              <a:rPr lang="en-US" sz="3200" dirty="0"/>
              <a:t>Yellow Paper (2014) </a:t>
            </a:r>
            <a:r>
              <a:rPr lang="en-US" sz="1800" dirty="0"/>
              <a:t>(formal specification of the protocol/EVM)</a:t>
            </a:r>
          </a:p>
          <a:p>
            <a:r>
              <a:rPr lang="en-US" sz="3200" dirty="0"/>
              <a:t>1</a:t>
            </a:r>
            <a:r>
              <a:rPr lang="en-US" sz="3200" baseline="30000" dirty="0"/>
              <a:t>st</a:t>
            </a:r>
            <a:r>
              <a:rPr lang="en-US" sz="3200" dirty="0"/>
              <a:t> implementation of Ethereum (2015)</a:t>
            </a:r>
          </a:p>
          <a:p>
            <a:r>
              <a:rPr lang="en-US" sz="3200" dirty="0"/>
              <a:t>Solidity co-creator </a:t>
            </a:r>
            <a:r>
              <a:rPr lang="en-US" sz="1800" dirty="0"/>
              <a:t>(programming language)</a:t>
            </a:r>
          </a:p>
        </p:txBody>
      </p:sp>
      <p:sp>
        <p:nvSpPr>
          <p:cNvPr id="15" name="Title 1">
            <a:extLst>
              <a:ext uri="{FF2B5EF4-FFF2-40B4-BE49-F238E27FC236}">
                <a16:creationId xmlns:a16="http://schemas.microsoft.com/office/drawing/2014/main" id="{E55FB426-8D02-4699-A5DF-8E414154D3D1}"/>
              </a:ext>
            </a:extLst>
          </p:cNvPr>
          <p:cNvSpPr>
            <a:spLocks noGrp="1"/>
          </p:cNvSpPr>
          <p:nvPr>
            <p:ph type="title"/>
          </p:nvPr>
        </p:nvSpPr>
        <p:spPr>
          <a:xfrm>
            <a:off x="0" y="18256"/>
            <a:ext cx="7164493" cy="867570"/>
          </a:xfrm>
        </p:spPr>
        <p:txBody>
          <a:bodyPr>
            <a:normAutofit/>
          </a:bodyPr>
          <a:lstStyle/>
          <a:p>
            <a:r>
              <a:rPr lang="en-US" b="1" dirty="0"/>
              <a:t>Founders</a:t>
            </a:r>
          </a:p>
        </p:txBody>
      </p:sp>
    </p:spTree>
    <p:extLst>
      <p:ext uri="{BB962C8B-B14F-4D97-AF65-F5344CB8AC3E}">
        <p14:creationId xmlns:p14="http://schemas.microsoft.com/office/powerpoint/2010/main" val="13482306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BE267-E4EB-49D2-88B9-F42990326500}"/>
              </a:ext>
            </a:extLst>
          </p:cNvPr>
          <p:cNvSpPr>
            <a:spLocks noGrp="1"/>
          </p:cNvSpPr>
          <p:nvPr>
            <p:ph idx="1"/>
          </p:nvPr>
        </p:nvSpPr>
        <p:spPr>
          <a:xfrm>
            <a:off x="648930" y="1150070"/>
            <a:ext cx="8259400" cy="5073749"/>
          </a:xfrm>
        </p:spPr>
        <p:txBody>
          <a:bodyPr>
            <a:noAutofit/>
          </a:bodyPr>
          <a:lstStyle/>
          <a:p>
            <a:pPr>
              <a:spcBef>
                <a:spcPts val="1200"/>
              </a:spcBef>
              <a:spcAft>
                <a:spcPts val="1200"/>
              </a:spcAft>
            </a:pPr>
            <a:r>
              <a:rPr lang="en-US" sz="3200" dirty="0"/>
              <a:t>Legal entity behind Ethereum</a:t>
            </a:r>
          </a:p>
          <a:p>
            <a:pPr>
              <a:spcBef>
                <a:spcPts val="1200"/>
              </a:spcBef>
              <a:spcAft>
                <a:spcPts val="1200"/>
              </a:spcAft>
            </a:pPr>
            <a:r>
              <a:rPr lang="en-US" sz="3200" dirty="0"/>
              <a:t>Jun, 2014 – Zürich, Switzerland</a:t>
            </a:r>
          </a:p>
          <a:p>
            <a:pPr>
              <a:spcBef>
                <a:spcPts val="1200"/>
              </a:spcBef>
              <a:spcAft>
                <a:spcPts val="1200"/>
              </a:spcAft>
            </a:pPr>
            <a:endParaRPr lang="en-US" sz="3200" dirty="0"/>
          </a:p>
          <a:p>
            <a:pPr>
              <a:spcBef>
                <a:spcPts val="1200"/>
              </a:spcBef>
              <a:spcAft>
                <a:spcPts val="1200"/>
              </a:spcAft>
            </a:pPr>
            <a:r>
              <a:rPr lang="en-US" sz="3200" dirty="0"/>
              <a:t>Ether Pre-Sale (Jul, 2014)</a:t>
            </a:r>
          </a:p>
          <a:p>
            <a:pPr lvl="1">
              <a:spcBef>
                <a:spcPts val="1200"/>
              </a:spcBef>
              <a:spcAft>
                <a:spcPts val="1200"/>
              </a:spcAft>
            </a:pPr>
            <a:r>
              <a:rPr lang="en-US" sz="3200" dirty="0"/>
              <a:t>42-day public presale</a:t>
            </a:r>
          </a:p>
          <a:p>
            <a:pPr lvl="1">
              <a:spcBef>
                <a:spcPts val="1200"/>
              </a:spcBef>
              <a:spcAft>
                <a:spcPts val="1200"/>
              </a:spcAft>
            </a:pPr>
            <a:r>
              <a:rPr lang="en-US" sz="3200" dirty="0"/>
              <a:t>Net 31,591 bitcoins ($18,439,086 – 2014)</a:t>
            </a:r>
          </a:p>
          <a:p>
            <a:pPr lvl="1">
              <a:spcBef>
                <a:spcPts val="1200"/>
              </a:spcBef>
              <a:spcAft>
                <a:spcPts val="1200"/>
              </a:spcAft>
            </a:pPr>
            <a:r>
              <a:rPr lang="en-US" sz="3200" dirty="0"/>
              <a:t>Sold 60,102,216 </a:t>
            </a:r>
          </a:p>
          <a:p>
            <a:pPr>
              <a:spcBef>
                <a:spcPts val="1200"/>
              </a:spcBef>
              <a:spcAft>
                <a:spcPts val="1200"/>
              </a:spcAft>
            </a:pPr>
            <a:endParaRPr lang="en-US" sz="3200" dirty="0"/>
          </a:p>
          <a:p>
            <a:pPr marL="0" indent="0">
              <a:spcBef>
                <a:spcPts val="1200"/>
              </a:spcBef>
              <a:spcAft>
                <a:spcPts val="1200"/>
              </a:spcAft>
              <a:buNone/>
            </a:pPr>
            <a:endParaRPr lang="en-US" sz="3200" dirty="0"/>
          </a:p>
          <a:p>
            <a:pPr>
              <a:spcBef>
                <a:spcPts val="1200"/>
              </a:spcBef>
              <a:spcAft>
                <a:spcPts val="1200"/>
              </a:spcAft>
            </a:pPr>
            <a:endParaRPr lang="en-US" sz="3200" dirty="0"/>
          </a:p>
        </p:txBody>
      </p:sp>
      <p:sp>
        <p:nvSpPr>
          <p:cNvPr id="6" name="Title 1">
            <a:extLst>
              <a:ext uri="{FF2B5EF4-FFF2-40B4-BE49-F238E27FC236}">
                <a16:creationId xmlns:a16="http://schemas.microsoft.com/office/drawing/2014/main" id="{009F8D6B-B2C6-43CB-8B35-371F32292455}"/>
              </a:ext>
            </a:extLst>
          </p:cNvPr>
          <p:cNvSpPr>
            <a:spLocks noGrp="1"/>
          </p:cNvSpPr>
          <p:nvPr>
            <p:ph type="title"/>
          </p:nvPr>
        </p:nvSpPr>
        <p:spPr>
          <a:xfrm>
            <a:off x="0" y="18256"/>
            <a:ext cx="7164493" cy="867570"/>
          </a:xfrm>
        </p:spPr>
        <p:txBody>
          <a:bodyPr>
            <a:normAutofit/>
          </a:bodyPr>
          <a:lstStyle/>
          <a:p>
            <a:r>
              <a:rPr lang="en-US" b="1" dirty="0"/>
              <a:t>Ethereum Foundation</a:t>
            </a:r>
          </a:p>
        </p:txBody>
      </p:sp>
      <p:pic>
        <p:nvPicPr>
          <p:cNvPr id="7" name="Picture 6" descr="A close up of a logo&#10;&#10;Description generated with very high confidence">
            <a:extLst>
              <a:ext uri="{FF2B5EF4-FFF2-40B4-BE49-F238E27FC236}">
                <a16:creationId xmlns:a16="http://schemas.microsoft.com/office/drawing/2014/main" id="{D7278E34-98CE-42F7-B823-07B2DADDDBF4}"/>
              </a:ext>
            </a:extLst>
          </p:cNvPr>
          <p:cNvPicPr>
            <a:picLocks noChangeAspect="1"/>
          </p:cNvPicPr>
          <p:nvPr/>
        </p:nvPicPr>
        <p:blipFill rotWithShape="1">
          <a:blip r:embed="rId2">
            <a:extLst>
              <a:ext uri="{28A0092B-C50C-407E-A947-70E740481C1C}">
                <a14:useLocalDpi xmlns:a14="http://schemas.microsoft.com/office/drawing/2010/main" val="0"/>
              </a:ext>
            </a:extLst>
          </a:blip>
          <a:srcRect l="11094" r="21312"/>
          <a:stretch/>
        </p:blipFill>
        <p:spPr>
          <a:xfrm>
            <a:off x="7556408" y="10"/>
            <a:ext cx="4635591" cy="6857990"/>
          </a:xfrm>
          <a:prstGeom prst="rect">
            <a:avLst/>
          </a:prstGeom>
          <a:effectLst/>
        </p:spPr>
      </p:pic>
    </p:spTree>
    <p:extLst>
      <p:ext uri="{BB962C8B-B14F-4D97-AF65-F5344CB8AC3E}">
        <p14:creationId xmlns:p14="http://schemas.microsoft.com/office/powerpoint/2010/main" val="33392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3F7AB4EC-AB9A-4BB6-9371-CF2A19B78728}"/>
              </a:ext>
            </a:extLst>
          </p:cNvPr>
          <p:cNvPicPr>
            <a:picLocks noChangeAspect="1"/>
          </p:cNvPicPr>
          <p:nvPr/>
        </p:nvPicPr>
        <p:blipFill rotWithShape="1">
          <a:blip r:embed="rId2">
            <a:extLst>
              <a:ext uri="{28A0092B-C50C-407E-A947-70E740481C1C}">
                <a14:useLocalDpi xmlns:a14="http://schemas.microsoft.com/office/drawing/2010/main" val="0"/>
              </a:ext>
            </a:extLst>
          </a:blip>
          <a:srcRect l="11094" r="21312"/>
          <a:stretch/>
        </p:blipFill>
        <p:spPr>
          <a:xfrm>
            <a:off x="7556408" y="10"/>
            <a:ext cx="4635591" cy="6857990"/>
          </a:xfrm>
          <a:prstGeom prst="rect">
            <a:avLst/>
          </a:prstGeom>
          <a:effectLst/>
        </p:spPr>
      </p:pic>
      <p:sp>
        <p:nvSpPr>
          <p:cNvPr id="3" name="Content Placeholder 2">
            <a:extLst>
              <a:ext uri="{FF2B5EF4-FFF2-40B4-BE49-F238E27FC236}">
                <a16:creationId xmlns:a16="http://schemas.microsoft.com/office/drawing/2014/main" id="{099BE267-E4EB-49D2-88B9-F42990326500}"/>
              </a:ext>
            </a:extLst>
          </p:cNvPr>
          <p:cNvSpPr>
            <a:spLocks noGrp="1"/>
          </p:cNvSpPr>
          <p:nvPr>
            <p:ph idx="1"/>
          </p:nvPr>
        </p:nvSpPr>
        <p:spPr>
          <a:xfrm>
            <a:off x="648930" y="1487079"/>
            <a:ext cx="8514629" cy="4484801"/>
          </a:xfrm>
        </p:spPr>
        <p:txBody>
          <a:bodyPr>
            <a:noAutofit/>
          </a:bodyPr>
          <a:lstStyle/>
          <a:p>
            <a:pPr>
              <a:spcAft>
                <a:spcPts val="1800"/>
              </a:spcAft>
            </a:pPr>
            <a:r>
              <a:rPr lang="en-US" sz="3200" dirty="0"/>
              <a:t>General Purpose Blockchain</a:t>
            </a:r>
          </a:p>
          <a:p>
            <a:pPr>
              <a:spcAft>
                <a:spcPts val="1800"/>
              </a:spcAft>
            </a:pPr>
            <a:r>
              <a:rPr lang="en-US" sz="3200" dirty="0"/>
              <a:t>Consensus Algorithm: Proof-of-Work (</a:t>
            </a:r>
            <a:r>
              <a:rPr lang="en-US" sz="3200" dirty="0" err="1"/>
              <a:t>PoW</a:t>
            </a:r>
            <a:r>
              <a:rPr lang="en-US" sz="3200" dirty="0"/>
              <a:t>)</a:t>
            </a:r>
          </a:p>
          <a:p>
            <a:pPr>
              <a:spcAft>
                <a:spcPts val="1800"/>
              </a:spcAft>
            </a:pPr>
            <a:r>
              <a:rPr lang="en-US" sz="3200" dirty="0"/>
              <a:t>State Tree and Transaction List separation</a:t>
            </a:r>
          </a:p>
          <a:p>
            <a:pPr>
              <a:spcAft>
                <a:spcPts val="1800"/>
              </a:spcAft>
            </a:pPr>
            <a:r>
              <a:rPr lang="en-US" sz="3200" dirty="0"/>
              <a:t>Ether (ETH): used to pay execution fees</a:t>
            </a:r>
          </a:p>
          <a:p>
            <a:pPr>
              <a:spcAft>
                <a:spcPts val="1800"/>
              </a:spcAft>
            </a:pPr>
            <a:r>
              <a:rPr lang="en-US" sz="3200" dirty="0"/>
              <a:t>EVM: executes scripts (smart contracts)</a:t>
            </a:r>
          </a:p>
          <a:p>
            <a:pPr lvl="1">
              <a:spcAft>
                <a:spcPts val="1800"/>
              </a:spcAft>
            </a:pPr>
            <a:r>
              <a:rPr lang="en-US" sz="2800" dirty="0"/>
              <a:t>Solidity, Viper, </a:t>
            </a:r>
            <a:r>
              <a:rPr lang="en-US" sz="2800" dirty="0" err="1"/>
              <a:t>Lisk</a:t>
            </a:r>
            <a:r>
              <a:rPr lang="en-US" sz="2800" dirty="0"/>
              <a:t>, Chain</a:t>
            </a:r>
          </a:p>
          <a:p>
            <a:pPr>
              <a:spcAft>
                <a:spcPts val="1800"/>
              </a:spcAft>
            </a:pPr>
            <a:r>
              <a:rPr lang="en-US" sz="3200" dirty="0"/>
              <a:t>Clients: GO, Rust, C++, Haskell, Ruby, Python, etc.</a:t>
            </a:r>
          </a:p>
          <a:p>
            <a:pPr>
              <a:spcAft>
                <a:spcPts val="1800"/>
              </a:spcAft>
            </a:pPr>
            <a:endParaRPr lang="en-US" sz="3200" dirty="0"/>
          </a:p>
          <a:p>
            <a:pPr>
              <a:spcAft>
                <a:spcPts val="1800"/>
              </a:spcAft>
            </a:pPr>
            <a:endParaRPr lang="en-US" sz="3200" dirty="0"/>
          </a:p>
          <a:p>
            <a:pPr marL="0" indent="0">
              <a:spcAft>
                <a:spcPts val="1800"/>
              </a:spcAft>
              <a:buNone/>
            </a:pPr>
            <a:endParaRPr lang="en-US" sz="3200" dirty="0"/>
          </a:p>
          <a:p>
            <a:pPr>
              <a:spcAft>
                <a:spcPts val="1800"/>
              </a:spcAft>
            </a:pPr>
            <a:endParaRPr lang="en-US" sz="3200" dirty="0"/>
          </a:p>
        </p:txBody>
      </p:sp>
      <p:sp>
        <p:nvSpPr>
          <p:cNvPr id="10" name="Title 1">
            <a:extLst>
              <a:ext uri="{FF2B5EF4-FFF2-40B4-BE49-F238E27FC236}">
                <a16:creationId xmlns:a16="http://schemas.microsoft.com/office/drawing/2014/main" id="{A1F73B86-D98A-41E3-8D4E-08DDCC24E6E8}"/>
              </a:ext>
            </a:extLst>
          </p:cNvPr>
          <p:cNvSpPr txBox="1">
            <a:spLocks/>
          </p:cNvSpPr>
          <p:nvPr/>
        </p:nvSpPr>
        <p:spPr>
          <a:xfrm>
            <a:off x="0" y="18256"/>
            <a:ext cx="7164493" cy="86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Features | Components</a:t>
            </a:r>
          </a:p>
        </p:txBody>
      </p:sp>
    </p:spTree>
    <p:extLst>
      <p:ext uri="{BB962C8B-B14F-4D97-AF65-F5344CB8AC3E}">
        <p14:creationId xmlns:p14="http://schemas.microsoft.com/office/powerpoint/2010/main" val="44992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BE267-E4EB-49D2-88B9-F42990326500}"/>
              </a:ext>
            </a:extLst>
          </p:cNvPr>
          <p:cNvSpPr>
            <a:spLocks noGrp="1"/>
          </p:cNvSpPr>
          <p:nvPr>
            <p:ph idx="1"/>
          </p:nvPr>
        </p:nvSpPr>
        <p:spPr>
          <a:xfrm>
            <a:off x="648930" y="942680"/>
            <a:ext cx="8259400" cy="5281139"/>
          </a:xfrm>
        </p:spPr>
        <p:txBody>
          <a:bodyPr>
            <a:noAutofit/>
          </a:bodyPr>
          <a:lstStyle/>
          <a:p>
            <a:pPr>
              <a:spcAft>
                <a:spcPts val="1200"/>
              </a:spcAft>
            </a:pPr>
            <a:r>
              <a:rPr lang="en-US" sz="3200" dirty="0">
                <a:solidFill>
                  <a:schemeClr val="bg1">
                    <a:lumMod val="50000"/>
                  </a:schemeClr>
                </a:solidFill>
              </a:rPr>
              <a:t>First Block: 		</a:t>
            </a:r>
            <a:r>
              <a:rPr lang="en-US" sz="3200" b="1" dirty="0"/>
              <a:t>Jul 30, 2015</a:t>
            </a:r>
          </a:p>
          <a:p>
            <a:pPr>
              <a:spcAft>
                <a:spcPts val="1200"/>
              </a:spcAft>
            </a:pPr>
            <a:r>
              <a:rPr lang="en-US" sz="3200" dirty="0">
                <a:solidFill>
                  <a:schemeClr val="bg1">
                    <a:lumMod val="50000"/>
                  </a:schemeClr>
                </a:solidFill>
              </a:rPr>
              <a:t>Total Ethereum:</a:t>
            </a:r>
            <a:r>
              <a:rPr lang="en-US" sz="3200" dirty="0"/>
              <a:t> 	</a:t>
            </a:r>
            <a:r>
              <a:rPr lang="en-US" sz="3200" b="1" dirty="0"/>
              <a:t>100,584,527 ETH</a:t>
            </a:r>
          </a:p>
          <a:p>
            <a:pPr>
              <a:spcAft>
                <a:spcPts val="1200"/>
              </a:spcAft>
            </a:pPr>
            <a:r>
              <a:rPr lang="en-US" sz="3200" dirty="0">
                <a:solidFill>
                  <a:schemeClr val="bg1">
                    <a:lumMod val="50000"/>
                  </a:schemeClr>
                </a:solidFill>
              </a:rPr>
              <a:t>Market Cap: 		</a:t>
            </a:r>
            <a:r>
              <a:rPr lang="en-US" sz="3200" b="1" dirty="0"/>
              <a:t>$ 48,519,440,115 USD</a:t>
            </a:r>
          </a:p>
          <a:p>
            <a:pPr>
              <a:spcAft>
                <a:spcPts val="1200"/>
              </a:spcAft>
            </a:pPr>
            <a:r>
              <a:rPr lang="en-US" sz="3200" dirty="0">
                <a:solidFill>
                  <a:schemeClr val="bg1">
                    <a:lumMod val="50000"/>
                  </a:schemeClr>
                </a:solidFill>
              </a:rPr>
              <a:t>Ether Price: 		</a:t>
            </a:r>
            <a:r>
              <a:rPr lang="en-US" sz="3200" b="1" dirty="0"/>
              <a:t>$482.37 USD</a:t>
            </a:r>
          </a:p>
          <a:p>
            <a:pPr>
              <a:spcAft>
                <a:spcPts val="1200"/>
              </a:spcAft>
            </a:pPr>
            <a:r>
              <a:rPr lang="en-US" sz="3200" dirty="0">
                <a:solidFill>
                  <a:schemeClr val="bg1">
                    <a:lumMod val="50000"/>
                  </a:schemeClr>
                </a:solidFill>
              </a:rPr>
              <a:t>Avg. Block-Time: 	</a:t>
            </a:r>
            <a:r>
              <a:rPr lang="en-US" sz="3200" b="1" dirty="0"/>
              <a:t>14.7 seconds</a:t>
            </a:r>
          </a:p>
          <a:p>
            <a:pPr>
              <a:spcAft>
                <a:spcPts val="1200"/>
              </a:spcAft>
            </a:pPr>
            <a:r>
              <a:rPr lang="en-US" sz="3200" dirty="0">
                <a:solidFill>
                  <a:schemeClr val="bg1">
                    <a:lumMod val="50000"/>
                  </a:schemeClr>
                </a:solidFill>
              </a:rPr>
              <a:t>Block-Reward: 		</a:t>
            </a:r>
            <a:r>
              <a:rPr lang="en-US" sz="3200" b="1" dirty="0"/>
              <a:t>3 ETH</a:t>
            </a:r>
          </a:p>
          <a:p>
            <a:pPr>
              <a:spcAft>
                <a:spcPts val="1200"/>
              </a:spcAft>
            </a:pPr>
            <a:r>
              <a:rPr lang="en-US" sz="3200" dirty="0">
                <a:solidFill>
                  <a:schemeClr val="bg1">
                    <a:lumMod val="50000"/>
                  </a:schemeClr>
                </a:solidFill>
              </a:rPr>
              <a:t>Avg. TX / Hour:</a:t>
            </a:r>
            <a:r>
              <a:rPr lang="en-US" sz="3200" dirty="0"/>
              <a:t> 	</a:t>
            </a:r>
            <a:r>
              <a:rPr lang="en-US" sz="3200" b="1" dirty="0"/>
              <a:t>28,600</a:t>
            </a:r>
          </a:p>
          <a:p>
            <a:pPr>
              <a:spcAft>
                <a:spcPts val="1200"/>
              </a:spcAft>
            </a:pPr>
            <a:r>
              <a:rPr lang="en-US" sz="3200" dirty="0">
                <a:solidFill>
                  <a:schemeClr val="bg1">
                    <a:lumMod val="50000"/>
                  </a:schemeClr>
                </a:solidFill>
              </a:rPr>
              <a:t>Blockchain Size:</a:t>
            </a:r>
            <a:r>
              <a:rPr lang="en-US" sz="3200" dirty="0"/>
              <a:t> 	</a:t>
            </a:r>
            <a:r>
              <a:rPr lang="en-US" sz="3200" b="1" dirty="0"/>
              <a:t>667.10 GB</a:t>
            </a:r>
            <a:endParaRPr lang="en-US" sz="3200" dirty="0"/>
          </a:p>
          <a:p>
            <a:pPr>
              <a:spcAft>
                <a:spcPts val="1200"/>
              </a:spcAft>
            </a:pPr>
            <a:endParaRPr lang="en-US" sz="3200" dirty="0"/>
          </a:p>
          <a:p>
            <a:pPr marL="0" indent="0">
              <a:spcAft>
                <a:spcPts val="1200"/>
              </a:spcAft>
              <a:buNone/>
            </a:pPr>
            <a:endParaRPr lang="en-US" sz="3200" dirty="0"/>
          </a:p>
          <a:p>
            <a:pPr>
              <a:spcAft>
                <a:spcPts val="1200"/>
              </a:spcAft>
            </a:pPr>
            <a:endParaRPr lang="en-US" sz="3200" dirty="0"/>
          </a:p>
        </p:txBody>
      </p:sp>
      <p:sp>
        <p:nvSpPr>
          <p:cNvPr id="6" name="Title 1">
            <a:extLst>
              <a:ext uri="{FF2B5EF4-FFF2-40B4-BE49-F238E27FC236}">
                <a16:creationId xmlns:a16="http://schemas.microsoft.com/office/drawing/2014/main" id="{009F8D6B-B2C6-43CB-8B35-371F32292455}"/>
              </a:ext>
            </a:extLst>
          </p:cNvPr>
          <p:cNvSpPr>
            <a:spLocks noGrp="1"/>
          </p:cNvSpPr>
          <p:nvPr>
            <p:ph type="title"/>
          </p:nvPr>
        </p:nvSpPr>
        <p:spPr>
          <a:xfrm>
            <a:off x="0" y="18256"/>
            <a:ext cx="7164493" cy="867570"/>
          </a:xfrm>
        </p:spPr>
        <p:txBody>
          <a:bodyPr>
            <a:normAutofit/>
          </a:bodyPr>
          <a:lstStyle/>
          <a:p>
            <a:r>
              <a:rPr lang="en-US" b="1" dirty="0"/>
              <a:t>Stats </a:t>
            </a:r>
            <a:r>
              <a:rPr lang="en-US" sz="1800" b="1" dirty="0"/>
              <a:t>(Jul 9</a:t>
            </a:r>
            <a:r>
              <a:rPr lang="en-US" sz="1800" b="1" baseline="30000" dirty="0"/>
              <a:t>th</a:t>
            </a:r>
            <a:r>
              <a:rPr lang="en-US" sz="1800" b="1" dirty="0"/>
              <a:t>, 2018)</a:t>
            </a:r>
          </a:p>
        </p:txBody>
      </p:sp>
      <p:pic>
        <p:nvPicPr>
          <p:cNvPr id="5" name="Picture 4" descr="A close up of a logo&#10;&#10;Description generated with very high confidence">
            <a:extLst>
              <a:ext uri="{FF2B5EF4-FFF2-40B4-BE49-F238E27FC236}">
                <a16:creationId xmlns:a16="http://schemas.microsoft.com/office/drawing/2014/main" id="{88BABAC9-7F0E-47E8-82D5-1C129F70F76C}"/>
              </a:ext>
            </a:extLst>
          </p:cNvPr>
          <p:cNvPicPr>
            <a:picLocks noChangeAspect="1"/>
          </p:cNvPicPr>
          <p:nvPr/>
        </p:nvPicPr>
        <p:blipFill rotWithShape="1">
          <a:blip r:embed="rId2">
            <a:extLst>
              <a:ext uri="{28A0092B-C50C-407E-A947-70E740481C1C}">
                <a14:useLocalDpi xmlns:a14="http://schemas.microsoft.com/office/drawing/2010/main" val="0"/>
              </a:ext>
            </a:extLst>
          </a:blip>
          <a:srcRect l="11094" r="21312"/>
          <a:stretch/>
        </p:blipFill>
        <p:spPr>
          <a:xfrm>
            <a:off x="7556408" y="10"/>
            <a:ext cx="4635591" cy="6857990"/>
          </a:xfrm>
          <a:prstGeom prst="rect">
            <a:avLst/>
          </a:prstGeom>
          <a:effectLst/>
        </p:spPr>
      </p:pic>
    </p:spTree>
    <p:extLst>
      <p:ext uri="{BB962C8B-B14F-4D97-AF65-F5344CB8AC3E}">
        <p14:creationId xmlns:p14="http://schemas.microsoft.com/office/powerpoint/2010/main" val="337347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F98F468-6609-4281-8E3A-F344896FFD63}"/>
              </a:ext>
            </a:extLst>
          </p:cNvPr>
          <p:cNvGraphicFramePr>
            <a:graphicFrameLocks noGrp="1"/>
          </p:cNvGraphicFramePr>
          <p:nvPr>
            <p:ph idx="1"/>
            <p:extLst>
              <p:ext uri="{D42A27DB-BD31-4B8C-83A1-F6EECF244321}">
                <p14:modId xmlns:p14="http://schemas.microsoft.com/office/powerpoint/2010/main" val="1866574946"/>
              </p:ext>
            </p:extLst>
          </p:nvPr>
        </p:nvGraphicFramePr>
        <p:xfrm>
          <a:off x="838200" y="1601359"/>
          <a:ext cx="10515600" cy="5154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6D26F252-B391-47D4-BF94-C822448E97AE}"/>
              </a:ext>
            </a:extLst>
          </p:cNvPr>
          <p:cNvSpPr txBox="1">
            <a:spLocks/>
          </p:cNvSpPr>
          <p:nvPr/>
        </p:nvSpPr>
        <p:spPr>
          <a:xfrm>
            <a:off x="0" y="18256"/>
            <a:ext cx="7164493" cy="86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Roadmap</a:t>
            </a:r>
          </a:p>
        </p:txBody>
      </p:sp>
    </p:spTree>
    <p:extLst>
      <p:ext uri="{BB962C8B-B14F-4D97-AF65-F5344CB8AC3E}">
        <p14:creationId xmlns:p14="http://schemas.microsoft.com/office/powerpoint/2010/main" val="85240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6">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4134E26-A09B-4EF3-B8ED-79485A802097}"/>
              </a:ext>
            </a:extLst>
          </p:cNvPr>
          <p:cNvPicPr>
            <a:picLocks noChangeAspect="1"/>
          </p:cNvPicPr>
          <p:nvPr/>
        </p:nvPicPr>
        <p:blipFill>
          <a:blip r:embed="rId2"/>
          <a:stretch>
            <a:fillRect/>
          </a:stretch>
        </p:blipFill>
        <p:spPr>
          <a:xfrm>
            <a:off x="6256859" y="1113112"/>
            <a:ext cx="2648371" cy="2386875"/>
          </a:xfrm>
          <a:prstGeom prst="rect">
            <a:avLst/>
          </a:prstGeom>
        </p:spPr>
      </p:pic>
      <p:sp>
        <p:nvSpPr>
          <p:cNvPr id="39" name="Rectangle 38">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B64639-BD26-4796-9197-D27DCA55918E}"/>
              </a:ext>
            </a:extLst>
          </p:cNvPr>
          <p:cNvPicPr>
            <a:picLocks noChangeAspect="1"/>
          </p:cNvPicPr>
          <p:nvPr/>
        </p:nvPicPr>
        <p:blipFill>
          <a:blip r:embed="rId3"/>
          <a:stretch>
            <a:fillRect/>
          </a:stretch>
        </p:blipFill>
        <p:spPr>
          <a:xfrm>
            <a:off x="320041" y="1113112"/>
            <a:ext cx="2659472" cy="2386875"/>
          </a:xfrm>
          <a:prstGeom prst="rect">
            <a:avLst/>
          </a:prstGeom>
        </p:spPr>
      </p:pic>
      <p:pic>
        <p:nvPicPr>
          <p:cNvPr id="6" name="Picture 5">
            <a:extLst>
              <a:ext uri="{FF2B5EF4-FFF2-40B4-BE49-F238E27FC236}">
                <a16:creationId xmlns:a16="http://schemas.microsoft.com/office/drawing/2014/main" id="{C1CA481A-A4C5-4DB5-AEC6-A6C53FBCCCCE}"/>
              </a:ext>
            </a:extLst>
          </p:cNvPr>
          <p:cNvPicPr>
            <a:picLocks noChangeAspect="1"/>
          </p:cNvPicPr>
          <p:nvPr/>
        </p:nvPicPr>
        <p:blipFill>
          <a:blip r:embed="rId4"/>
          <a:stretch>
            <a:fillRect/>
          </a:stretch>
        </p:blipFill>
        <p:spPr>
          <a:xfrm>
            <a:off x="3290143" y="1113112"/>
            <a:ext cx="2646677" cy="2386875"/>
          </a:xfrm>
          <a:prstGeom prst="rect">
            <a:avLst/>
          </a:prstGeom>
        </p:spPr>
      </p:pic>
      <p:cxnSp>
        <p:nvCxnSpPr>
          <p:cNvPr id="41" name="Straight Connector 40">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7ABA62B-82E0-4E22-AA8D-06C810669310}"/>
              </a:ext>
            </a:extLst>
          </p:cNvPr>
          <p:cNvPicPr>
            <a:picLocks noChangeAspect="1"/>
          </p:cNvPicPr>
          <p:nvPr/>
        </p:nvPicPr>
        <p:blipFill>
          <a:blip r:embed="rId5"/>
          <a:stretch>
            <a:fillRect/>
          </a:stretch>
        </p:blipFill>
        <p:spPr>
          <a:xfrm>
            <a:off x="9225269" y="1113112"/>
            <a:ext cx="2648372" cy="2386875"/>
          </a:xfrm>
          <a:prstGeom prst="rect">
            <a:avLst/>
          </a:prstGeom>
        </p:spPr>
      </p:pic>
      <p:cxnSp>
        <p:nvCxnSpPr>
          <p:cNvPr id="45" name="Straight Connector 44">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BB98DD46-925C-42D1-BDD3-822219187355}"/>
              </a:ext>
            </a:extLst>
          </p:cNvPr>
          <p:cNvSpPr txBox="1">
            <a:spLocks/>
          </p:cNvSpPr>
          <p:nvPr/>
        </p:nvSpPr>
        <p:spPr>
          <a:xfrm>
            <a:off x="564905" y="475663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rgbClr val="FFFFFF"/>
                </a:solidFill>
              </a:rPr>
              <a:t>Smart Contracts</a:t>
            </a:r>
          </a:p>
        </p:txBody>
      </p:sp>
      <p:sp>
        <p:nvSpPr>
          <p:cNvPr id="24" name="Title 1">
            <a:extLst>
              <a:ext uri="{FF2B5EF4-FFF2-40B4-BE49-F238E27FC236}">
                <a16:creationId xmlns:a16="http://schemas.microsoft.com/office/drawing/2014/main" id="{A5E2C73A-4893-441C-8CF5-DDFA31BAD9EA}"/>
              </a:ext>
            </a:extLst>
          </p:cNvPr>
          <p:cNvSpPr txBox="1">
            <a:spLocks/>
          </p:cNvSpPr>
          <p:nvPr/>
        </p:nvSpPr>
        <p:spPr>
          <a:xfrm>
            <a:off x="564905" y="5547355"/>
            <a:ext cx="11139854" cy="7403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solidFill>
                  <a:srgbClr val="FFFFFF"/>
                </a:solidFill>
              </a:rPr>
              <a:t>A program executed on Ethereum</a:t>
            </a:r>
          </a:p>
        </p:txBody>
      </p:sp>
      <p:sp>
        <p:nvSpPr>
          <p:cNvPr id="9" name="TextBox 8">
            <a:extLst>
              <a:ext uri="{FF2B5EF4-FFF2-40B4-BE49-F238E27FC236}">
                <a16:creationId xmlns:a16="http://schemas.microsoft.com/office/drawing/2014/main" id="{69CFA6A4-EDA3-4C3A-AAA1-C991D4CB4276}"/>
              </a:ext>
            </a:extLst>
          </p:cNvPr>
          <p:cNvSpPr txBox="1"/>
          <p:nvPr/>
        </p:nvSpPr>
        <p:spPr>
          <a:xfrm>
            <a:off x="320041" y="3684450"/>
            <a:ext cx="2659472" cy="400110"/>
          </a:xfrm>
          <a:prstGeom prst="rect">
            <a:avLst/>
          </a:prstGeom>
          <a:noFill/>
        </p:spPr>
        <p:txBody>
          <a:bodyPr wrap="square" rtlCol="0">
            <a:spAutoFit/>
          </a:bodyPr>
          <a:lstStyle/>
          <a:p>
            <a:pPr algn="ctr"/>
            <a:r>
              <a:rPr lang="en-US" sz="2000" dirty="0"/>
              <a:t>Cryptocurrency</a:t>
            </a:r>
          </a:p>
        </p:txBody>
      </p:sp>
      <p:sp>
        <p:nvSpPr>
          <p:cNvPr id="25" name="TextBox 24">
            <a:extLst>
              <a:ext uri="{FF2B5EF4-FFF2-40B4-BE49-F238E27FC236}">
                <a16:creationId xmlns:a16="http://schemas.microsoft.com/office/drawing/2014/main" id="{C73E1E44-A292-439F-9F3E-256E319D20B1}"/>
              </a:ext>
            </a:extLst>
          </p:cNvPr>
          <p:cNvSpPr txBox="1"/>
          <p:nvPr/>
        </p:nvSpPr>
        <p:spPr>
          <a:xfrm>
            <a:off x="3277348" y="3684450"/>
            <a:ext cx="2659472" cy="400110"/>
          </a:xfrm>
          <a:prstGeom prst="rect">
            <a:avLst/>
          </a:prstGeom>
          <a:noFill/>
        </p:spPr>
        <p:txBody>
          <a:bodyPr wrap="square" rtlCol="0">
            <a:spAutoFit/>
          </a:bodyPr>
          <a:lstStyle/>
          <a:p>
            <a:pPr algn="ctr"/>
            <a:r>
              <a:rPr lang="en-US" sz="2000" dirty="0"/>
              <a:t>DAO</a:t>
            </a:r>
          </a:p>
        </p:txBody>
      </p:sp>
      <p:sp>
        <p:nvSpPr>
          <p:cNvPr id="26" name="TextBox 25">
            <a:extLst>
              <a:ext uri="{FF2B5EF4-FFF2-40B4-BE49-F238E27FC236}">
                <a16:creationId xmlns:a16="http://schemas.microsoft.com/office/drawing/2014/main" id="{70617977-BB01-4714-BF8E-997F19CDE84A}"/>
              </a:ext>
            </a:extLst>
          </p:cNvPr>
          <p:cNvSpPr txBox="1"/>
          <p:nvPr/>
        </p:nvSpPr>
        <p:spPr>
          <a:xfrm>
            <a:off x="6258553" y="3684450"/>
            <a:ext cx="2659472" cy="400110"/>
          </a:xfrm>
          <a:prstGeom prst="rect">
            <a:avLst/>
          </a:prstGeom>
          <a:noFill/>
        </p:spPr>
        <p:txBody>
          <a:bodyPr wrap="square" rtlCol="0">
            <a:spAutoFit/>
          </a:bodyPr>
          <a:lstStyle/>
          <a:p>
            <a:pPr algn="ctr"/>
            <a:r>
              <a:rPr lang="en-US" sz="2000" dirty="0"/>
              <a:t>Crowdfund | </a:t>
            </a:r>
            <a:r>
              <a:rPr lang="en-US" sz="2000" dirty="0" err="1"/>
              <a:t>Crowdsale</a:t>
            </a:r>
            <a:endParaRPr lang="en-US" sz="2000" dirty="0"/>
          </a:p>
        </p:txBody>
      </p:sp>
      <p:sp>
        <p:nvSpPr>
          <p:cNvPr id="27" name="TextBox 26">
            <a:extLst>
              <a:ext uri="{FF2B5EF4-FFF2-40B4-BE49-F238E27FC236}">
                <a16:creationId xmlns:a16="http://schemas.microsoft.com/office/drawing/2014/main" id="{8A7BBF70-3DF7-4110-8E5A-618CE5E6047B}"/>
              </a:ext>
            </a:extLst>
          </p:cNvPr>
          <p:cNvSpPr txBox="1"/>
          <p:nvPr/>
        </p:nvSpPr>
        <p:spPr>
          <a:xfrm>
            <a:off x="9219719" y="3684450"/>
            <a:ext cx="2659472" cy="400110"/>
          </a:xfrm>
          <a:prstGeom prst="rect">
            <a:avLst/>
          </a:prstGeom>
          <a:noFill/>
        </p:spPr>
        <p:txBody>
          <a:bodyPr wrap="square" rtlCol="0">
            <a:spAutoFit/>
          </a:bodyPr>
          <a:lstStyle/>
          <a:p>
            <a:pPr algn="ctr"/>
            <a:r>
              <a:rPr lang="en-US" sz="2000" dirty="0" err="1"/>
              <a:t>DApps</a:t>
            </a:r>
            <a:endParaRPr lang="en-US" sz="2000" dirty="0"/>
          </a:p>
        </p:txBody>
      </p:sp>
    </p:spTree>
    <p:extLst>
      <p:ext uri="{BB962C8B-B14F-4D97-AF65-F5344CB8AC3E}">
        <p14:creationId xmlns:p14="http://schemas.microsoft.com/office/powerpoint/2010/main" val="1200277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742</Words>
  <Application>Microsoft Office PowerPoint</Application>
  <PresentationFormat>Widescreen</PresentationFormat>
  <Paragraphs>111</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Bitcoin and other pioneers</vt:lpstr>
      <vt:lpstr>PowerPoint Presentation</vt:lpstr>
      <vt:lpstr>Founders</vt:lpstr>
      <vt:lpstr>Ethereum Foundation</vt:lpstr>
      <vt:lpstr>PowerPoint Presentation</vt:lpstr>
      <vt:lpstr>Stats (Jul 9th, 2018)</vt:lpstr>
      <vt:lpstr>PowerPoint Presentation</vt:lpstr>
      <vt:lpstr>PowerPoint Presentation</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Francis Odisi</dc:creator>
  <cp:lastModifiedBy>Francis Odisi</cp:lastModifiedBy>
  <cp:revision>51</cp:revision>
  <dcterms:created xsi:type="dcterms:W3CDTF">2018-07-08T17:22:16Z</dcterms:created>
  <dcterms:modified xsi:type="dcterms:W3CDTF">2018-07-09T15:57:27Z</dcterms:modified>
</cp:coreProperties>
</file>