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73" r:id="rId4"/>
    <p:sldId id="265" r:id="rId5"/>
    <p:sldId id="266" r:id="rId6"/>
    <p:sldId id="259" r:id="rId7"/>
    <p:sldId id="272" r:id="rId8"/>
    <p:sldId id="258" r:id="rId9"/>
    <p:sldId id="271" r:id="rId10"/>
    <p:sldId id="260" r:id="rId11"/>
    <p:sldId id="268" r:id="rId12"/>
    <p:sldId id="269" r:id="rId13"/>
    <p:sldId id="270" r:id="rId14"/>
    <p:sldId id="274" r:id="rId1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5075" autoAdjust="0"/>
  </p:normalViewPr>
  <p:slideViewPr>
    <p:cSldViewPr snapToGrid="0">
      <p:cViewPr varScale="1">
        <p:scale>
          <a:sx n="36" d="100"/>
          <a:sy n="36" d="100"/>
        </p:scale>
        <p:origin x="2496" y="4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127E280-51BA-4837-B173-B25B54B61145}" type="datetimeFigureOut">
              <a:rPr lang="en-US" smtClean="0"/>
              <a:t>6/4/2018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B1159B6-0944-4D1E-A6A8-0D8587B0B837}" type="slidenum">
              <a:rPr lang="en-US" smtClean="0"/>
              <a:t>‹#›</a:t>
            </a:fld>
            <a:endParaRPr lang="en-US"/>
          </a:p>
        </p:txBody>
      </p:sp>
    </p:spTree>
    <p:extLst>
      <p:ext uri="{BB962C8B-B14F-4D97-AF65-F5344CB8AC3E}">
        <p14:creationId xmlns:p14="http://schemas.microsoft.com/office/powerpoint/2010/main" val="412379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ython.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ython.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ython.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ython.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python.or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cikit-learn.org/" TargetMode="External"/><Relationship Id="rId4" Type="http://schemas.openxmlformats.org/officeDocument/2006/relationships/hyperlink" Target="http://statsmodels.sf.n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pandas.pydata.org/donate.html" TargetMode="External"/><Relationship Id="rId4" Type="http://schemas.openxmlformats.org/officeDocument/2006/relationships/hyperlink" Target="https://www.numfocus.org/open-source-projects.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1</a:t>
            </a:fld>
            <a:endParaRPr lang="en-US"/>
          </a:p>
        </p:txBody>
      </p:sp>
    </p:spTree>
    <p:extLst>
      <p:ext uri="{BB962C8B-B14F-4D97-AF65-F5344CB8AC3E}">
        <p14:creationId xmlns:p14="http://schemas.microsoft.com/office/powerpoint/2010/main" val="14990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with critical code paths written in </a:t>
            </a:r>
            <a:r>
              <a:rPr lang="en-US" u="sng" dirty="0" err="1">
                <a:hlinkClick r:id="rId3"/>
              </a:rPr>
              <a:t>Cython</a:t>
            </a:r>
            <a:r>
              <a:rPr lang="en-US" dirty="0" err="1"/>
              <a:t>or</a:t>
            </a:r>
            <a:r>
              <a:rPr lang="en-US" dirty="0"/>
              <a:t> C.</a:t>
            </a:r>
          </a:p>
          <a:p>
            <a:r>
              <a:rPr lang="en-US" dirty="0"/>
              <a:t>Python with </a:t>
            </a:r>
            <a:r>
              <a:rPr lang="en-US" i="1" dirty="0"/>
              <a:t>pandas</a:t>
            </a:r>
            <a:r>
              <a:rPr lang="en-US" dirty="0"/>
              <a:t> is in use in a wide variety of </a:t>
            </a:r>
            <a:r>
              <a:rPr lang="en-US" b="1" dirty="0"/>
              <a:t>academic and </a:t>
            </a:r>
            <a:r>
              <a:rPr lang="en-US" b="1" dirty="0" err="1"/>
              <a:t>commercial</a:t>
            </a:r>
            <a:r>
              <a:rPr lang="en-US" dirty="0" err="1"/>
              <a:t>domains</a:t>
            </a:r>
            <a:r>
              <a:rPr lang="en-US" dirty="0"/>
              <a:t>, including Finance, Neuroscience, Economics, Statistics, Advertising, Web Analytics, and more.</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10</a:t>
            </a:fld>
            <a:endParaRPr lang="en-US"/>
          </a:p>
        </p:txBody>
      </p:sp>
    </p:spTree>
    <p:extLst>
      <p:ext uri="{BB962C8B-B14F-4D97-AF65-F5344CB8AC3E}">
        <p14:creationId xmlns:p14="http://schemas.microsoft.com/office/powerpoint/2010/main" val="117830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with critical code paths written in </a:t>
            </a:r>
            <a:r>
              <a:rPr lang="en-US" u="sng" dirty="0" err="1">
                <a:hlinkClick r:id="rId3"/>
              </a:rPr>
              <a:t>Cython</a:t>
            </a:r>
            <a:r>
              <a:rPr lang="en-US" dirty="0" err="1"/>
              <a:t>or</a:t>
            </a:r>
            <a:r>
              <a:rPr lang="en-US" dirty="0"/>
              <a:t> C.</a:t>
            </a:r>
          </a:p>
          <a:p>
            <a:r>
              <a:rPr lang="en-US" dirty="0"/>
              <a:t>Python with </a:t>
            </a:r>
            <a:r>
              <a:rPr lang="en-US" i="1" dirty="0"/>
              <a:t>pandas</a:t>
            </a:r>
            <a:r>
              <a:rPr lang="en-US" dirty="0"/>
              <a:t> is in use in a wide variety of </a:t>
            </a:r>
            <a:r>
              <a:rPr lang="en-US" b="1" dirty="0"/>
              <a:t>academic and </a:t>
            </a:r>
            <a:r>
              <a:rPr lang="en-US" b="1" dirty="0" err="1"/>
              <a:t>commercial</a:t>
            </a:r>
            <a:r>
              <a:rPr lang="en-US" dirty="0" err="1"/>
              <a:t>domains</a:t>
            </a:r>
            <a:r>
              <a:rPr lang="en-US" dirty="0"/>
              <a:t>, including Finance, Neuroscience, Economics, Statistics, Advertising, Web Analytics, and more.</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11</a:t>
            </a:fld>
            <a:endParaRPr lang="en-US"/>
          </a:p>
        </p:txBody>
      </p:sp>
    </p:spTree>
    <p:extLst>
      <p:ext uri="{BB962C8B-B14F-4D97-AF65-F5344CB8AC3E}">
        <p14:creationId xmlns:p14="http://schemas.microsoft.com/office/powerpoint/2010/main" val="88360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with critical code paths written in </a:t>
            </a:r>
            <a:r>
              <a:rPr lang="en-US" u="sng" dirty="0" err="1">
                <a:hlinkClick r:id="rId3"/>
              </a:rPr>
              <a:t>Cython</a:t>
            </a:r>
            <a:r>
              <a:rPr lang="en-US" dirty="0" err="1"/>
              <a:t>or</a:t>
            </a:r>
            <a:r>
              <a:rPr lang="en-US" dirty="0"/>
              <a:t> C.</a:t>
            </a:r>
          </a:p>
          <a:p>
            <a:r>
              <a:rPr lang="en-US" dirty="0"/>
              <a:t>Python with </a:t>
            </a:r>
            <a:r>
              <a:rPr lang="en-US" i="1" dirty="0"/>
              <a:t>pandas</a:t>
            </a:r>
            <a:r>
              <a:rPr lang="en-US" dirty="0"/>
              <a:t> is in use in a wide variety of </a:t>
            </a:r>
            <a:r>
              <a:rPr lang="en-US" b="1" dirty="0"/>
              <a:t>academic and </a:t>
            </a:r>
            <a:r>
              <a:rPr lang="en-US" b="1" dirty="0" err="1"/>
              <a:t>commercial</a:t>
            </a:r>
            <a:r>
              <a:rPr lang="en-US" dirty="0" err="1"/>
              <a:t>domains</a:t>
            </a:r>
            <a:r>
              <a:rPr lang="en-US" dirty="0"/>
              <a:t>, including Finance, Neuroscience, Economics, Statistics, Advertising, Web Analytics, and more.</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12</a:t>
            </a:fld>
            <a:endParaRPr lang="en-US"/>
          </a:p>
        </p:txBody>
      </p:sp>
    </p:spTree>
    <p:extLst>
      <p:ext uri="{BB962C8B-B14F-4D97-AF65-F5344CB8AC3E}">
        <p14:creationId xmlns:p14="http://schemas.microsoft.com/office/powerpoint/2010/main" val="264368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with critical code paths written in </a:t>
            </a:r>
            <a:r>
              <a:rPr lang="en-US" u="sng" dirty="0" err="1">
                <a:hlinkClick r:id="rId3"/>
              </a:rPr>
              <a:t>Cython</a:t>
            </a:r>
            <a:r>
              <a:rPr lang="en-US" dirty="0" err="1"/>
              <a:t>or</a:t>
            </a:r>
            <a:r>
              <a:rPr lang="en-US" dirty="0"/>
              <a:t> C.</a:t>
            </a:r>
          </a:p>
          <a:p>
            <a:r>
              <a:rPr lang="en-US" dirty="0"/>
              <a:t>Python with </a:t>
            </a:r>
            <a:r>
              <a:rPr lang="en-US" i="1" dirty="0"/>
              <a:t>pandas</a:t>
            </a:r>
            <a:r>
              <a:rPr lang="en-US" dirty="0"/>
              <a:t> is in use in a wide variety of </a:t>
            </a:r>
            <a:r>
              <a:rPr lang="en-US" b="1" dirty="0"/>
              <a:t>academic and </a:t>
            </a:r>
            <a:r>
              <a:rPr lang="en-US" b="1" dirty="0" err="1"/>
              <a:t>commercial</a:t>
            </a:r>
            <a:r>
              <a:rPr lang="en-US" dirty="0" err="1"/>
              <a:t>domains</a:t>
            </a:r>
            <a:r>
              <a:rPr lang="en-US" dirty="0"/>
              <a:t>, including Finance, Neuroscience, Economics, Statistics, Advertising, Web Analytics, and more.</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13</a:t>
            </a:fld>
            <a:endParaRPr lang="en-US"/>
          </a:p>
        </p:txBody>
      </p:sp>
    </p:spTree>
    <p:extLst>
      <p:ext uri="{BB962C8B-B14F-4D97-AF65-F5344CB8AC3E}">
        <p14:creationId xmlns:p14="http://schemas.microsoft.com/office/powerpoint/2010/main" val="101073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issues:</a:t>
            </a:r>
          </a:p>
          <a:p>
            <a:pPr marL="176679" indent="-176679">
              <a:buFontTx/>
              <a:buChar char="-"/>
            </a:pPr>
            <a:r>
              <a:rPr lang="en-US" dirty="0"/>
              <a:t>Model specification (think R formulas)</a:t>
            </a:r>
          </a:p>
          <a:p>
            <a:pPr marL="176679" indent="-176679">
              <a:buFontTx/>
              <a:buChar char="-"/>
            </a:pPr>
            <a:r>
              <a:rPr lang="en-US" dirty="0"/>
              <a:t>Data cleaning</a:t>
            </a:r>
          </a:p>
          <a:p>
            <a:pPr marL="176679" indent="-176679">
              <a:buFontTx/>
              <a:buChar char="-"/>
            </a:pPr>
            <a:r>
              <a:rPr lang="en-US" dirty="0"/>
              <a:t>Attaching metadata (labels) to variables</a:t>
            </a:r>
          </a:p>
          <a:p>
            <a:endParaRPr lang="en-US" dirty="0"/>
          </a:p>
          <a:p>
            <a:r>
              <a:rPr lang="en-US" dirty="0"/>
              <a:t>To the extent possible, should make the user’s life easy</a:t>
            </a:r>
          </a:p>
        </p:txBody>
      </p:sp>
      <p:sp>
        <p:nvSpPr>
          <p:cNvPr id="4" name="Slide Number Placeholder 3"/>
          <p:cNvSpPr>
            <a:spLocks noGrp="1"/>
          </p:cNvSpPr>
          <p:nvPr>
            <p:ph type="sldNum" sz="quarter" idx="10"/>
          </p:nvPr>
        </p:nvSpPr>
        <p:spPr/>
        <p:txBody>
          <a:bodyPr/>
          <a:lstStyle/>
          <a:p>
            <a:fld id="{CB1159B6-0944-4D1E-A6A8-0D8587B0B837}" type="slidenum">
              <a:rPr lang="en-US" smtClean="0"/>
              <a:t>14</a:t>
            </a:fld>
            <a:endParaRPr lang="en-US"/>
          </a:p>
        </p:txBody>
      </p:sp>
    </p:spTree>
    <p:extLst>
      <p:ext uri="{BB962C8B-B14F-4D97-AF65-F5344CB8AC3E}">
        <p14:creationId xmlns:p14="http://schemas.microsoft.com/office/powerpoint/2010/main" val="85607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issues:</a:t>
            </a:r>
          </a:p>
          <a:p>
            <a:pPr marL="176679" indent="-176679">
              <a:buFontTx/>
              <a:buChar char="-"/>
            </a:pPr>
            <a:r>
              <a:rPr lang="en-US" dirty="0"/>
              <a:t>Model specification (think R formulas)</a:t>
            </a:r>
          </a:p>
          <a:p>
            <a:pPr marL="176679" indent="-176679">
              <a:buFontTx/>
              <a:buChar char="-"/>
            </a:pPr>
            <a:r>
              <a:rPr lang="en-US" dirty="0"/>
              <a:t>Data cleaning</a:t>
            </a:r>
          </a:p>
          <a:p>
            <a:pPr marL="176679" indent="-176679">
              <a:buFontTx/>
              <a:buChar char="-"/>
            </a:pPr>
            <a:r>
              <a:rPr lang="en-US" dirty="0"/>
              <a:t>Attaching metadata (labels) to variables</a:t>
            </a:r>
          </a:p>
          <a:p>
            <a:endParaRPr lang="en-US" dirty="0"/>
          </a:p>
          <a:p>
            <a:r>
              <a:rPr lang="en-US" dirty="0"/>
              <a:t>To the extent possible, should make the user’s life easy</a:t>
            </a:r>
          </a:p>
        </p:txBody>
      </p:sp>
      <p:sp>
        <p:nvSpPr>
          <p:cNvPr id="4" name="Slide Number Placeholder 3"/>
          <p:cNvSpPr>
            <a:spLocks noGrp="1"/>
          </p:cNvSpPr>
          <p:nvPr>
            <p:ph type="sldNum" sz="quarter" idx="10"/>
          </p:nvPr>
        </p:nvSpPr>
        <p:spPr/>
        <p:txBody>
          <a:bodyPr/>
          <a:lstStyle/>
          <a:p>
            <a:fld id="{CB1159B6-0944-4D1E-A6A8-0D8587B0B837}" type="slidenum">
              <a:rPr lang="en-US" smtClean="0"/>
              <a:t>2</a:t>
            </a:fld>
            <a:endParaRPr lang="en-US"/>
          </a:p>
        </p:txBody>
      </p:sp>
    </p:spTree>
    <p:extLst>
      <p:ext uri="{BB962C8B-B14F-4D97-AF65-F5344CB8AC3E}">
        <p14:creationId xmlns:p14="http://schemas.microsoft.com/office/powerpoint/2010/main" val="243225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3</a:t>
            </a:fld>
            <a:endParaRPr lang="en-US"/>
          </a:p>
        </p:txBody>
      </p:sp>
    </p:spTree>
    <p:extLst>
      <p:ext uri="{BB962C8B-B14F-4D97-AF65-F5344CB8AC3E}">
        <p14:creationId xmlns:p14="http://schemas.microsoft.com/office/powerpoint/2010/main" val="256385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r>
              <a:rPr lang="en-US" dirty="0"/>
              <a:t>Problem / Opportunity</a:t>
            </a:r>
          </a:p>
          <a:p>
            <a:r>
              <a:rPr lang="en-US" dirty="0"/>
              <a:t>Challenges and needs when working with data analysis</a:t>
            </a:r>
          </a:p>
        </p:txBody>
      </p:sp>
      <p:sp>
        <p:nvSpPr>
          <p:cNvPr id="4" name="Slide Number Placeholder 3"/>
          <p:cNvSpPr>
            <a:spLocks noGrp="1"/>
          </p:cNvSpPr>
          <p:nvPr>
            <p:ph type="sldNum" sz="quarter" idx="10"/>
          </p:nvPr>
        </p:nvSpPr>
        <p:spPr/>
        <p:txBody>
          <a:bodyPr/>
          <a:lstStyle/>
          <a:p>
            <a:fld id="{CB1159B6-0944-4D1E-A6A8-0D8587B0B837}" type="slidenum">
              <a:rPr lang="en-US" smtClean="0"/>
              <a:t>4</a:t>
            </a:fld>
            <a:endParaRPr lang="en-US"/>
          </a:p>
        </p:txBody>
      </p:sp>
    </p:spTree>
    <p:extLst>
      <p:ext uri="{BB962C8B-B14F-4D97-AF65-F5344CB8AC3E}">
        <p14:creationId xmlns:p14="http://schemas.microsoft.com/office/powerpoint/2010/main" val="218997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r>
              <a:rPr lang="en-US" dirty="0"/>
              <a:t>Problem / Opportunity</a:t>
            </a:r>
          </a:p>
          <a:p>
            <a:pPr defTabSz="942289"/>
            <a:r>
              <a:rPr lang="en-US" dirty="0"/>
              <a:t>Challenges and needs when working with data analysis</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5</a:t>
            </a:fld>
            <a:endParaRPr lang="en-US"/>
          </a:p>
        </p:txBody>
      </p:sp>
    </p:spTree>
    <p:extLst>
      <p:ext uri="{BB962C8B-B14F-4D97-AF65-F5344CB8AC3E}">
        <p14:creationId xmlns:p14="http://schemas.microsoft.com/office/powerpoint/2010/main" val="239107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 Opportunity</a:t>
            </a:r>
          </a:p>
          <a:p>
            <a:r>
              <a:rPr lang="en-US" dirty="0"/>
              <a:t>Python has long been great for data munging and preparation, but less so for data analysis and modeling. </a:t>
            </a:r>
          </a:p>
          <a:p>
            <a:endParaRPr lang="en-US" i="1" dirty="0"/>
          </a:p>
          <a:p>
            <a:r>
              <a:rPr lang="en-US" i="1" dirty="0"/>
              <a:t>pandas</a:t>
            </a:r>
            <a:r>
              <a:rPr lang="en-US" dirty="0"/>
              <a:t> helps fill this gap</a:t>
            </a:r>
          </a:p>
          <a:p>
            <a:r>
              <a:rPr lang="en-US" i="1" dirty="0"/>
              <a:t>pandas</a:t>
            </a:r>
            <a:r>
              <a:rPr lang="en-US" dirty="0"/>
              <a:t> does not implement significant modeling functionality outside of linear and panel regression</a:t>
            </a:r>
          </a:p>
          <a:p>
            <a:endParaRPr lang="en-US" dirty="0"/>
          </a:p>
          <a:p>
            <a:endParaRPr lang="en-US" dirty="0"/>
          </a:p>
          <a:p>
            <a:r>
              <a:rPr lang="en-US" dirty="0"/>
              <a:t>, enabling you to carry out your entire data analysis workflow in Python without having to switch to a more domain specific language like R.</a:t>
            </a:r>
          </a:p>
          <a:p>
            <a:r>
              <a:rPr lang="en-US" dirty="0"/>
              <a:t>Combined with the excellent </a:t>
            </a:r>
            <a:r>
              <a:rPr lang="en-US" u="sng" dirty="0" err="1">
                <a:hlinkClick r:id="rId3"/>
              </a:rPr>
              <a:t>IPython</a:t>
            </a:r>
            <a:r>
              <a:rPr lang="en-US" dirty="0"/>
              <a:t> toolkit and other libraries, the environment for doing data analysis in Python excels in performance, productivity, and the ability to collaborate.</a:t>
            </a:r>
          </a:p>
          <a:p>
            <a:r>
              <a:rPr lang="en-US" i="1" dirty="0"/>
              <a:t>pandas</a:t>
            </a:r>
            <a:r>
              <a:rPr lang="en-US" dirty="0"/>
              <a:t> does not implement significant modeling functionality outside of linear and panel regression; for this, look to </a:t>
            </a:r>
            <a:r>
              <a:rPr lang="en-US" u="sng" dirty="0" err="1">
                <a:hlinkClick r:id="rId4"/>
              </a:rPr>
              <a:t>statsmodels</a:t>
            </a:r>
            <a:r>
              <a:rPr lang="en-US" dirty="0"/>
              <a:t> and </a:t>
            </a:r>
            <a:r>
              <a:rPr lang="en-US" u="sng" dirty="0" err="1">
                <a:hlinkClick r:id="rId5"/>
              </a:rPr>
              <a:t>scikit</a:t>
            </a:r>
            <a:r>
              <a:rPr lang="en-US" u="sng" dirty="0">
                <a:hlinkClick r:id="rId5"/>
              </a:rPr>
              <a:t>-learn</a:t>
            </a:r>
            <a:r>
              <a:rPr lang="en-US" dirty="0"/>
              <a:t>. More work is still needed to make Python a first class statistical modeling environment, but we are well on our way toward that goal.</a:t>
            </a:r>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6</a:t>
            </a:fld>
            <a:endParaRPr lang="en-US"/>
          </a:p>
        </p:txBody>
      </p:sp>
    </p:spTree>
    <p:extLst>
      <p:ext uri="{BB962C8B-B14F-4D97-AF65-F5344CB8AC3E}">
        <p14:creationId xmlns:p14="http://schemas.microsoft.com/office/powerpoint/2010/main" val="385143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7</a:t>
            </a:fld>
            <a:endParaRPr lang="en-US"/>
          </a:p>
        </p:txBody>
      </p:sp>
    </p:spTree>
    <p:extLst>
      <p:ext uri="{BB962C8B-B14F-4D97-AF65-F5344CB8AC3E}">
        <p14:creationId xmlns:p14="http://schemas.microsoft.com/office/powerpoint/2010/main" val="2770014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r>
              <a:rPr lang="en-US" dirty="0"/>
              <a:t>Value proposition</a:t>
            </a:r>
          </a:p>
          <a:p>
            <a:pPr algn="l"/>
            <a:endParaRPr lang="en-US" dirty="0"/>
          </a:p>
          <a:p>
            <a:pPr algn="l"/>
            <a:endParaRPr lang="en-US" dirty="0"/>
          </a:p>
          <a:p>
            <a:r>
              <a:rPr lang="en-US" i="1" dirty="0"/>
              <a:t>pandas</a:t>
            </a:r>
            <a:r>
              <a:rPr lang="en-US" dirty="0"/>
              <a:t> helps fill this gap</a:t>
            </a:r>
          </a:p>
          <a:p>
            <a:r>
              <a:rPr lang="en-US" i="1" dirty="0"/>
              <a:t>pandas</a:t>
            </a:r>
            <a:r>
              <a:rPr lang="en-US" dirty="0"/>
              <a:t> does not implement significant modeling functionality outside of linear and panel regression</a:t>
            </a:r>
          </a:p>
          <a:p>
            <a:pPr algn="l"/>
            <a:endParaRPr lang="en-US" dirty="0"/>
          </a:p>
          <a:p>
            <a:pPr algn="l"/>
            <a:endParaRPr lang="en-US" dirty="0"/>
          </a:p>
          <a:p>
            <a:pPr algn="l"/>
            <a:r>
              <a:rPr lang="en-US" dirty="0"/>
              <a:t>Other libraries</a:t>
            </a:r>
          </a:p>
          <a:p>
            <a:pPr algn="l"/>
            <a:r>
              <a:rPr lang="en-US" dirty="0"/>
              <a:t>NumPy, SciPy (linear algebra, matrix operations)</a:t>
            </a:r>
          </a:p>
          <a:p>
            <a:pPr algn="l"/>
            <a:r>
              <a:rPr lang="en-US" dirty="0"/>
              <a:t>Matplotlib (visualization, graphics)</a:t>
            </a:r>
          </a:p>
          <a:p>
            <a:pPr algn="l"/>
            <a:r>
              <a:rPr lang="en-US" dirty="0" err="1"/>
              <a:t>Ipython</a:t>
            </a:r>
            <a:r>
              <a:rPr lang="en-US" dirty="0"/>
              <a:t> (interactive research environment)</a:t>
            </a:r>
          </a:p>
          <a:p>
            <a:endParaRPr lang="en-US" dirty="0"/>
          </a:p>
          <a:p>
            <a:endParaRPr lang="en-US" dirty="0"/>
          </a:p>
          <a:p>
            <a:endParaRPr lang="en-US" dirty="0"/>
          </a:p>
          <a:p>
            <a:endParaRPr lang="en-US" dirty="0"/>
          </a:p>
          <a:p>
            <a:r>
              <a:rPr lang="en-US" dirty="0"/>
              <a:t>Application</a:t>
            </a:r>
          </a:p>
          <a:p>
            <a:r>
              <a:rPr lang="en-US" dirty="0"/>
              <a:t>Due to its status as a foundational data wrangling tool, pandas is used in virtually every large company in tech and finance (e.g. Athena Capital Research, Two Sigma) and at every major university. It is used in national research labs such as the Program for Climate Model Diagnosis and </a:t>
            </a:r>
            <a:r>
              <a:rPr lang="en-US" dirty="0" err="1"/>
              <a:t>Intercomparison</a:t>
            </a:r>
            <a:r>
              <a:rPr lang="en-US" dirty="0"/>
              <a:t> (PCMDI).</a:t>
            </a:r>
          </a:p>
          <a:p>
            <a:endParaRPr lang="en-US" i="1" dirty="0"/>
          </a:p>
          <a:p>
            <a:endParaRPr lang="en-US" i="1" dirty="0"/>
          </a:p>
          <a:p>
            <a:r>
              <a:rPr lang="en-US" i="1" dirty="0"/>
              <a:t>pandas</a:t>
            </a:r>
            <a:r>
              <a:rPr lang="en-US" dirty="0"/>
              <a:t> is an open source, BSD-licensed library providing high-performance, easy-to-use data structures and data analysis tools for the </a:t>
            </a:r>
            <a:r>
              <a:rPr lang="en-US" u="sng" dirty="0">
                <a:hlinkClick r:id="rId3"/>
              </a:rPr>
              <a:t>Python</a:t>
            </a:r>
            <a:r>
              <a:rPr lang="en-US" dirty="0"/>
              <a:t> programming language.</a:t>
            </a:r>
          </a:p>
          <a:p>
            <a:r>
              <a:rPr lang="en-US" i="1" dirty="0"/>
              <a:t>pandas</a:t>
            </a:r>
            <a:r>
              <a:rPr lang="en-US" dirty="0"/>
              <a:t> is a </a:t>
            </a:r>
            <a:r>
              <a:rPr lang="en-US" u="sng" dirty="0" err="1">
                <a:hlinkClick r:id="rId4"/>
              </a:rPr>
              <a:t>NumFOCUS</a:t>
            </a:r>
            <a:r>
              <a:rPr lang="en-US" dirty="0"/>
              <a:t> sponsored project. This will help ensure the success of development of </a:t>
            </a:r>
            <a:r>
              <a:rPr lang="en-US" i="1" dirty="0"/>
              <a:t>pandas</a:t>
            </a:r>
            <a:r>
              <a:rPr lang="en-US" dirty="0"/>
              <a:t> as a world-class open-source project, and makes it possible to </a:t>
            </a:r>
            <a:r>
              <a:rPr lang="en-US" u="sng" dirty="0">
                <a:hlinkClick r:id="rId5"/>
              </a:rPr>
              <a:t>donate</a:t>
            </a:r>
            <a:r>
              <a:rPr lang="en-US" dirty="0"/>
              <a:t> to the project.</a:t>
            </a:r>
          </a:p>
          <a:p>
            <a:endParaRPr lang="en-US" dirty="0"/>
          </a:p>
          <a:p>
            <a:pPr fontAlgn="base"/>
            <a:r>
              <a:rPr lang="en-US" b="1" dirty="0"/>
              <a:t>Industry</a:t>
            </a:r>
          </a:p>
          <a:p>
            <a:pPr fontAlgn="base"/>
            <a:r>
              <a:rPr lang="en-US" dirty="0"/>
              <a:t>Business &amp; Industry Applications</a:t>
            </a:r>
            <a:br>
              <a:rPr lang="en-US" dirty="0"/>
            </a:br>
            <a:r>
              <a:rPr lang="en-US" dirty="0"/>
              <a:t>Higher Education Research &amp; Teaching</a:t>
            </a:r>
            <a:br>
              <a:rPr lang="en-US" dirty="0"/>
            </a:br>
            <a:r>
              <a:rPr lang="en-US" dirty="0"/>
              <a:t>Government</a:t>
            </a:r>
          </a:p>
          <a:p>
            <a:endParaRPr lang="en-US" dirty="0"/>
          </a:p>
          <a:p>
            <a:endParaRPr lang="en-US" dirty="0"/>
          </a:p>
          <a:p>
            <a:pPr fontAlgn="base"/>
            <a:r>
              <a:rPr lang="en-US" b="1" dirty="0"/>
              <a:t>Features</a:t>
            </a:r>
          </a:p>
          <a:p>
            <a:pPr fontAlgn="base"/>
            <a:r>
              <a:rPr lang="en-US" dirty="0"/>
              <a:t>Data Wrangling</a:t>
            </a:r>
            <a:br>
              <a:rPr lang="en-US" dirty="0"/>
            </a:br>
            <a:r>
              <a:rPr lang="en-US" dirty="0"/>
              <a:t>Modeling</a:t>
            </a:r>
            <a:br>
              <a:rPr lang="en-US" dirty="0"/>
            </a:br>
            <a:r>
              <a:rPr lang="en-US" dirty="0"/>
              <a:t>Visualization</a:t>
            </a:r>
            <a:br>
              <a:rPr lang="en-US" dirty="0"/>
            </a:br>
            <a:r>
              <a:rPr lang="en-US" dirty="0"/>
              <a:t>High Performance Computing</a:t>
            </a:r>
            <a:br>
              <a:rPr lang="en-US" dirty="0"/>
            </a:br>
            <a:r>
              <a:rPr lang="en-US" dirty="0"/>
              <a:t>Big Data</a:t>
            </a:r>
            <a:br>
              <a:rPr lang="en-US" dirty="0"/>
            </a:br>
            <a:r>
              <a:rPr lang="en-US" dirty="0"/>
              <a:t>Statistical Computing</a:t>
            </a:r>
            <a:br>
              <a:rPr lang="en-US" dirty="0"/>
            </a:br>
            <a:r>
              <a:rPr lang="en-US" dirty="0"/>
              <a:t>Numerical Computing</a:t>
            </a:r>
            <a:br>
              <a:rPr lang="en-US" dirty="0"/>
            </a:br>
            <a:r>
              <a:rPr lang="en-US" dirty="0"/>
              <a:t>Data Mining</a:t>
            </a:r>
            <a:br>
              <a:rPr lang="en-US" dirty="0"/>
            </a:br>
            <a:r>
              <a:rPr lang="en-US" dirty="0"/>
              <a:t>Text Processing</a:t>
            </a:r>
            <a:br>
              <a:rPr lang="en-US" dirty="0"/>
            </a:br>
            <a:r>
              <a:rPr lang="en-US" dirty="0"/>
              <a:t>Computing Language</a:t>
            </a:r>
            <a:br>
              <a:rPr lang="en-US" dirty="0"/>
            </a:br>
            <a:r>
              <a:rPr lang="en-US" dirty="0"/>
              <a:t>Educational Outreach</a:t>
            </a:r>
            <a:br>
              <a:rPr lang="en-US" dirty="0"/>
            </a:br>
            <a:r>
              <a:rPr lang="en-US" dirty="0"/>
              <a:t>Computational thinking</a:t>
            </a:r>
          </a:p>
          <a:p>
            <a:endParaRPr lang="en-US" dirty="0"/>
          </a:p>
          <a:p>
            <a:endParaRPr lang="en-US" dirty="0"/>
          </a:p>
          <a:p>
            <a:r>
              <a:rPr lang="en-US" dirty="0"/>
              <a:t>pandas is an open source library providing high-performance, easy-to-use data structures and data analysis tools for the Python programming language. pandas’ data analysis and modeling features enable users to carry out their entire data analysis workflow in Python without having to switch to a more domain-specific language like R.</a:t>
            </a:r>
          </a:p>
          <a:p>
            <a:endParaRPr lang="en-US" dirty="0"/>
          </a:p>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8</a:t>
            </a:fld>
            <a:endParaRPr lang="en-US"/>
          </a:p>
        </p:txBody>
      </p:sp>
    </p:spTree>
    <p:extLst>
      <p:ext uri="{BB962C8B-B14F-4D97-AF65-F5344CB8AC3E}">
        <p14:creationId xmlns:p14="http://schemas.microsoft.com/office/powerpoint/2010/main" val="12070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59B6-0944-4D1E-A6A8-0D8587B0B837}" type="slidenum">
              <a:rPr lang="en-US" smtClean="0"/>
              <a:t>9</a:t>
            </a:fld>
            <a:endParaRPr lang="en-US"/>
          </a:p>
        </p:txBody>
      </p:sp>
    </p:spTree>
    <p:extLst>
      <p:ext uri="{BB962C8B-B14F-4D97-AF65-F5344CB8AC3E}">
        <p14:creationId xmlns:p14="http://schemas.microsoft.com/office/powerpoint/2010/main" val="175208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03AE-87EE-4BBA-8079-E28A7A289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24772-36BC-41AE-BF7D-9A39365D0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93820E-1DE5-4523-87BA-709E9DDE4BF0}"/>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59C04678-D662-4C15-890B-33426163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953DF-7CAD-4F50-B9E8-C109F997229A}"/>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372635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167A-3F61-4E3F-A1E5-58C5A292C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EBD353-9B3D-43F3-8C06-292E517F32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E7BAB-82DD-4779-B12C-F3BDC37340E9}"/>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22FE81F3-CABD-43E2-9C23-FF8B98C4A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CF4C8-2E26-4785-9DFE-462AAD9B7B66}"/>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223861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08A7C-AAE9-4062-93DF-C9EA2D4A9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5ED44-9CB6-49D0-8441-57D9EAB8F2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9239E-D5BF-46F2-BD20-47A8BD9B9104}"/>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9055085B-733D-4C27-9248-3CD5A6006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B1B2-B23C-4940-AF99-42EA2510F346}"/>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92214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E0BB-472C-455F-A565-721004E1C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5F427-09CA-4409-8181-A440E6E531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FFBAC-F738-4DE5-996C-06A42F6C6715}"/>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DCD0D881-10CE-4195-AB17-FF1D1C0F2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43180-FAEE-478F-AA6C-969ECF1B1971}"/>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38557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B13A-CA57-4360-913E-E2D60B60D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155FF-DF15-4ABC-8807-97E8B37B3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8B7AB7-AEA3-4BF5-B3B9-A299F2028201}"/>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56705414-7D3A-49D8-BB16-ADFAFFC52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4438E-4A08-4AFD-95A2-7344DA466048}"/>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419105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C32D-7038-4E92-9B5D-D6CF77CA1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CF20D-9D10-4CD2-BB7B-2EA999DED8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B8A2B-2F0A-406E-AEF3-D3DA1DFC32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2968A-D260-436E-AA2A-714837C95205}"/>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6" name="Footer Placeholder 5">
            <a:extLst>
              <a:ext uri="{FF2B5EF4-FFF2-40B4-BE49-F238E27FC236}">
                <a16:creationId xmlns:a16="http://schemas.microsoft.com/office/drawing/2014/main" id="{33B03788-CE31-4F15-9E68-7A4EF5DB1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766B2-356D-4E8F-9859-45AE34138101}"/>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17300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6A6B-75CB-44B2-9961-AE3EB146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7DD697-0FD6-4906-9401-80CF4540B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84F054-DB14-443E-A79B-D3F28B60C0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5B71BE-339C-4789-AB23-7B6EA4B0F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9366AC-7679-40FA-928C-A1E6697018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02304-AECD-4ECB-A8B6-DE54507EFB0E}"/>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8" name="Footer Placeholder 7">
            <a:extLst>
              <a:ext uri="{FF2B5EF4-FFF2-40B4-BE49-F238E27FC236}">
                <a16:creationId xmlns:a16="http://schemas.microsoft.com/office/drawing/2014/main" id="{F7FA782B-9E1F-4D00-BC2E-9CD0509B0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49DE44-49A6-4440-A547-52163ACF54F4}"/>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373247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742F-CBF3-4BB1-BDE2-B55D7E5B6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9FC06-9E0F-4C02-BB50-AB1675A014BC}"/>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4" name="Footer Placeholder 3">
            <a:extLst>
              <a:ext uri="{FF2B5EF4-FFF2-40B4-BE49-F238E27FC236}">
                <a16:creationId xmlns:a16="http://schemas.microsoft.com/office/drawing/2014/main" id="{C69683D3-6DDA-4794-BDF5-F6C7901F7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43171-9520-4BC9-BC04-E6A03A7095CC}"/>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22140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2E5514-183B-4CD7-9E77-18DFF6FADE5D}"/>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3" name="Footer Placeholder 2">
            <a:extLst>
              <a:ext uri="{FF2B5EF4-FFF2-40B4-BE49-F238E27FC236}">
                <a16:creationId xmlns:a16="http://schemas.microsoft.com/office/drawing/2014/main" id="{3E4099F0-4445-4A9A-9644-CA04687BD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50D84-0B45-4DD8-8B64-C189F3CB6E45}"/>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63987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EF32-5AD8-47D0-A16C-4B4EA61DE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06EDC2-1D20-4529-A4C2-3A3C2DAC9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2E372-F195-4A2A-8079-52A41082F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BE1DC-2147-4C0F-A5C5-B65A88295535}"/>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6" name="Footer Placeholder 5">
            <a:extLst>
              <a:ext uri="{FF2B5EF4-FFF2-40B4-BE49-F238E27FC236}">
                <a16:creationId xmlns:a16="http://schemas.microsoft.com/office/drawing/2014/main" id="{0A43BBCD-FA1D-4507-833E-B172687EC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4F2F-58EA-426D-9C0D-FB7201D1BB06}"/>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367674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EF49-2E85-43FA-8165-80D911770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8354BF-05B5-4714-A3BA-3CE46902A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986F0B-A2E5-46AD-9E72-537A5C7B6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965F6B-7C44-4748-8758-162434B3892A}"/>
              </a:ext>
            </a:extLst>
          </p:cNvPr>
          <p:cNvSpPr>
            <a:spLocks noGrp="1"/>
          </p:cNvSpPr>
          <p:nvPr>
            <p:ph type="dt" sz="half" idx="10"/>
          </p:nvPr>
        </p:nvSpPr>
        <p:spPr/>
        <p:txBody>
          <a:bodyPr/>
          <a:lstStyle/>
          <a:p>
            <a:fld id="{71BC14D1-7104-458E-8F41-1ADD5CF097BF}" type="datetimeFigureOut">
              <a:rPr lang="en-US" smtClean="0"/>
              <a:t>6/4/2018</a:t>
            </a:fld>
            <a:endParaRPr lang="en-US"/>
          </a:p>
        </p:txBody>
      </p:sp>
      <p:sp>
        <p:nvSpPr>
          <p:cNvPr id="6" name="Footer Placeholder 5">
            <a:extLst>
              <a:ext uri="{FF2B5EF4-FFF2-40B4-BE49-F238E27FC236}">
                <a16:creationId xmlns:a16="http://schemas.microsoft.com/office/drawing/2014/main" id="{124CFF2D-4A20-44D9-AB8C-9F6178EB6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61919-5F5E-4481-AF67-77DE6B7F2327}"/>
              </a:ext>
            </a:extLst>
          </p:cNvPr>
          <p:cNvSpPr>
            <a:spLocks noGrp="1"/>
          </p:cNvSpPr>
          <p:nvPr>
            <p:ph type="sldNum" sz="quarter" idx="12"/>
          </p:nvPr>
        </p:nvSpPr>
        <p:spPr/>
        <p:txBody>
          <a:bodyPr/>
          <a:lstStyle/>
          <a:p>
            <a:fld id="{60AD77C0-494C-45D3-B163-A780C43C950B}" type="slidenum">
              <a:rPr lang="en-US" smtClean="0"/>
              <a:t>‹#›</a:t>
            </a:fld>
            <a:endParaRPr lang="en-US"/>
          </a:p>
        </p:txBody>
      </p:sp>
    </p:spTree>
    <p:extLst>
      <p:ext uri="{BB962C8B-B14F-4D97-AF65-F5344CB8AC3E}">
        <p14:creationId xmlns:p14="http://schemas.microsoft.com/office/powerpoint/2010/main" val="330000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59C23-A241-4843-AA40-152B72700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62B4E-7994-45C7-AB71-0A574ECDB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91A2B-16CA-467C-B806-BED1A6660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14D1-7104-458E-8F41-1ADD5CF097BF}" type="datetimeFigureOut">
              <a:rPr lang="en-US" smtClean="0"/>
              <a:t>6/4/2018</a:t>
            </a:fld>
            <a:endParaRPr lang="en-US"/>
          </a:p>
        </p:txBody>
      </p:sp>
      <p:sp>
        <p:nvSpPr>
          <p:cNvPr id="5" name="Footer Placeholder 4">
            <a:extLst>
              <a:ext uri="{FF2B5EF4-FFF2-40B4-BE49-F238E27FC236}">
                <a16:creationId xmlns:a16="http://schemas.microsoft.com/office/drawing/2014/main" id="{7292C667-70DA-47B6-A912-44AC648D4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833799-80D7-4F93-9AB1-4B96AF298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D77C0-494C-45D3-B163-A780C43C950B}" type="slidenum">
              <a:rPr lang="en-US" smtClean="0"/>
              <a:t>‹#›</a:t>
            </a:fld>
            <a:endParaRPr lang="en-US"/>
          </a:p>
        </p:txBody>
      </p:sp>
    </p:spTree>
    <p:extLst>
      <p:ext uri="{BB962C8B-B14F-4D97-AF65-F5344CB8AC3E}">
        <p14:creationId xmlns:p14="http://schemas.microsoft.com/office/powerpoint/2010/main" val="575624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215D77-4AA8-4F9C-9133-0E9CC3EA77EE}"/>
              </a:ext>
            </a:extLst>
          </p:cNvPr>
          <p:cNvPicPr>
            <a:picLocks noChangeAspect="1"/>
          </p:cNvPicPr>
          <p:nvPr/>
        </p:nvPicPr>
        <p:blipFill>
          <a:blip r:embed="rId3"/>
          <a:stretch>
            <a:fillRect/>
          </a:stretch>
        </p:blipFill>
        <p:spPr>
          <a:xfrm>
            <a:off x="643467" y="1118207"/>
            <a:ext cx="10929788" cy="2240606"/>
          </a:xfrm>
          <a:prstGeom prst="rect">
            <a:avLst/>
          </a:prstGeom>
        </p:spPr>
      </p:pic>
      <p:sp>
        <p:nvSpPr>
          <p:cNvPr id="9" name="Rectangle 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529B1-84A6-43D0-91C2-210B48587901}"/>
              </a:ext>
            </a:extLst>
          </p:cNvPr>
          <p:cNvSpPr>
            <a:spLocks noGrp="1"/>
          </p:cNvSpPr>
          <p:nvPr>
            <p:ph type="ctrTitle"/>
          </p:nvPr>
        </p:nvSpPr>
        <p:spPr>
          <a:xfrm>
            <a:off x="1600200" y="3776353"/>
            <a:ext cx="8991600" cy="1757691"/>
          </a:xfrm>
          <a:solidFill>
            <a:srgbClr val="FFFFFF"/>
          </a:solidFill>
          <a:ln w="38100">
            <a:solidFill>
              <a:srgbClr val="404040"/>
            </a:solidFill>
            <a:miter lim="800000"/>
          </a:ln>
        </p:spPr>
        <p:txBody>
          <a:bodyPr anchor="ctr">
            <a:noAutofit/>
          </a:bodyPr>
          <a:lstStyle/>
          <a:p>
            <a:r>
              <a:rPr lang="en-US" sz="4400" b="1" dirty="0"/>
              <a:t>pan</a:t>
            </a:r>
            <a:r>
              <a:rPr lang="en-US" sz="4400" dirty="0">
                <a:solidFill>
                  <a:schemeClr val="bg1">
                    <a:lumMod val="65000"/>
                  </a:schemeClr>
                </a:solidFill>
              </a:rPr>
              <a:t>el</a:t>
            </a:r>
            <a:r>
              <a:rPr lang="en-US" sz="4400" dirty="0">
                <a:solidFill>
                  <a:srgbClr val="404040"/>
                </a:solidFill>
              </a:rPr>
              <a:t> </a:t>
            </a:r>
            <a:r>
              <a:rPr lang="en-US" sz="4400" b="1" dirty="0"/>
              <a:t>da</a:t>
            </a:r>
            <a:r>
              <a:rPr lang="en-US" sz="4400" dirty="0">
                <a:solidFill>
                  <a:schemeClr val="bg1">
                    <a:lumMod val="65000"/>
                  </a:schemeClr>
                </a:solidFill>
              </a:rPr>
              <a:t>ta</a:t>
            </a:r>
            <a:r>
              <a:rPr lang="en-US" sz="4400" dirty="0">
                <a:solidFill>
                  <a:srgbClr val="404040"/>
                </a:solidFill>
              </a:rPr>
              <a:t> </a:t>
            </a:r>
            <a:r>
              <a:rPr lang="en-US" sz="4400" b="1" dirty="0"/>
              <a:t>s</a:t>
            </a:r>
            <a:r>
              <a:rPr lang="en-US" sz="4400" dirty="0">
                <a:solidFill>
                  <a:schemeClr val="bg1">
                    <a:lumMod val="65000"/>
                  </a:schemeClr>
                </a:solidFill>
              </a:rPr>
              <a:t>tructures</a:t>
            </a:r>
            <a:br>
              <a:rPr lang="en-US" sz="4400" dirty="0">
                <a:solidFill>
                  <a:schemeClr val="bg1">
                    <a:lumMod val="65000"/>
                  </a:schemeClr>
                </a:solidFill>
              </a:rPr>
            </a:br>
            <a:br>
              <a:rPr lang="en-US" sz="4400" dirty="0">
                <a:solidFill>
                  <a:srgbClr val="404040"/>
                </a:solidFill>
              </a:rPr>
            </a:br>
            <a:r>
              <a:rPr lang="en-US" sz="3200" b="1" dirty="0">
                <a:solidFill>
                  <a:srgbClr val="404040"/>
                </a:solidFill>
              </a:rPr>
              <a:t>A library for Data Analysis and Statistics</a:t>
            </a:r>
          </a:p>
        </p:txBody>
      </p:sp>
      <p:sp>
        <p:nvSpPr>
          <p:cNvPr id="3" name="Subtitle 2">
            <a:extLst>
              <a:ext uri="{FF2B5EF4-FFF2-40B4-BE49-F238E27FC236}">
                <a16:creationId xmlns:a16="http://schemas.microsoft.com/office/drawing/2014/main" id="{D9ED3B04-5960-447E-B6CB-F2964ABBF1FB}"/>
              </a:ext>
            </a:extLst>
          </p:cNvPr>
          <p:cNvSpPr>
            <a:spLocks noGrp="1"/>
          </p:cNvSpPr>
          <p:nvPr>
            <p:ph type="subTitle" idx="1"/>
          </p:nvPr>
        </p:nvSpPr>
        <p:spPr>
          <a:xfrm>
            <a:off x="2695194" y="5688535"/>
            <a:ext cx="6801612" cy="866644"/>
          </a:xfrm>
        </p:spPr>
        <p:txBody>
          <a:bodyPr>
            <a:normAutofit fontScale="92500" lnSpcReduction="10000"/>
          </a:bodyPr>
          <a:lstStyle/>
          <a:p>
            <a:endParaRPr lang="en-US" sz="500" dirty="0">
              <a:solidFill>
                <a:srgbClr val="FFFFFF"/>
              </a:solidFill>
            </a:endParaRPr>
          </a:p>
          <a:p>
            <a:endParaRPr lang="en-US" sz="500" dirty="0">
              <a:solidFill>
                <a:srgbClr val="FFFFFF"/>
              </a:solidFill>
            </a:endParaRPr>
          </a:p>
          <a:p>
            <a:r>
              <a:rPr lang="en-US" sz="3200" dirty="0">
                <a:solidFill>
                  <a:srgbClr val="FFFFFF"/>
                </a:solidFill>
              </a:rPr>
              <a:t>Francis B. Odisi</a:t>
            </a:r>
          </a:p>
        </p:txBody>
      </p:sp>
    </p:spTree>
    <p:extLst>
      <p:ext uri="{BB962C8B-B14F-4D97-AF65-F5344CB8AC3E}">
        <p14:creationId xmlns:p14="http://schemas.microsoft.com/office/powerpoint/2010/main" val="24174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2C3BF5-5E07-43F3-A1E3-4422D4B4A051}"/>
              </a:ext>
            </a:extLst>
          </p:cNvPr>
          <p:cNvSpPr/>
          <p:nvPr/>
        </p:nvSpPr>
        <p:spPr>
          <a:xfrm>
            <a:off x="0" y="0"/>
            <a:ext cx="12192000" cy="3467100"/>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36A27C4-9B68-4CD1-848B-A0F94F319D6E}"/>
              </a:ext>
            </a:extLst>
          </p:cNvPr>
          <p:cNvSpPr txBox="1"/>
          <p:nvPr/>
        </p:nvSpPr>
        <p:spPr>
          <a:xfrm>
            <a:off x="1357745" y="474345"/>
            <a:ext cx="9476510" cy="2954655"/>
          </a:xfrm>
          <a:prstGeom prst="rect">
            <a:avLst/>
          </a:prstGeom>
          <a:noFill/>
        </p:spPr>
        <p:txBody>
          <a:bodyPr wrap="square" rtlCol="0">
            <a:spAutoFit/>
          </a:bodyPr>
          <a:lstStyle/>
          <a:p>
            <a:pPr>
              <a:spcBef>
                <a:spcPts val="600"/>
              </a:spcBef>
              <a:spcAft>
                <a:spcPts val="600"/>
              </a:spcAft>
            </a:pPr>
            <a:r>
              <a:rPr lang="en-US" sz="4000" b="1" u="sng" dirty="0">
                <a:solidFill>
                  <a:schemeClr val="bg1"/>
                </a:solidFill>
              </a:rPr>
              <a:t>pandas</a:t>
            </a:r>
          </a:p>
          <a:p>
            <a:pPr indent="-457200">
              <a:spcBef>
                <a:spcPts val="600"/>
              </a:spcBef>
              <a:buFontTx/>
              <a:buChar char="-"/>
            </a:pPr>
            <a:r>
              <a:rPr lang="en-US" sz="3200" dirty="0">
                <a:solidFill>
                  <a:schemeClr val="bg1"/>
                </a:solidFill>
              </a:rPr>
              <a:t>A </a:t>
            </a:r>
            <a:r>
              <a:rPr lang="en-US" sz="3200" dirty="0" err="1">
                <a:solidFill>
                  <a:schemeClr val="bg1"/>
                </a:solidFill>
              </a:rPr>
              <a:t>DataFrame</a:t>
            </a:r>
            <a:r>
              <a:rPr lang="en-US" sz="3200" dirty="0">
                <a:solidFill>
                  <a:schemeClr val="bg1"/>
                </a:solidFill>
              </a:rPr>
              <a:t> with automatic data alignment!</a:t>
            </a:r>
          </a:p>
          <a:p>
            <a:pPr lvl="2" indent="-457200">
              <a:spcAft>
                <a:spcPts val="600"/>
              </a:spcAft>
              <a:buFontTx/>
              <a:buChar char="-"/>
            </a:pPr>
            <a:r>
              <a:rPr lang="en-US" sz="2000" dirty="0" err="1">
                <a:solidFill>
                  <a:schemeClr val="bg1"/>
                </a:solidFill>
              </a:rPr>
              <a:t>DataFrame</a:t>
            </a:r>
            <a:r>
              <a:rPr lang="en-US" sz="2000" dirty="0">
                <a:solidFill>
                  <a:schemeClr val="bg1"/>
                </a:solidFill>
              </a:rPr>
              <a:t> - 2D tabular data structure with row and column indexes</a:t>
            </a:r>
            <a:endParaRPr lang="en-US" sz="3200" dirty="0">
              <a:solidFill>
                <a:schemeClr val="bg1"/>
              </a:solidFill>
            </a:endParaRPr>
          </a:p>
          <a:p>
            <a:pPr>
              <a:spcBef>
                <a:spcPts val="600"/>
              </a:spcBef>
              <a:spcAft>
                <a:spcPts val="600"/>
              </a:spcAft>
            </a:pPr>
            <a:r>
              <a:rPr lang="en-US" sz="3200" dirty="0">
                <a:solidFill>
                  <a:schemeClr val="bg1"/>
                </a:solidFill>
              </a:rPr>
              <a:t>- Simplified </a:t>
            </a:r>
            <a:r>
              <a:rPr lang="en-US" sz="3200" dirty="0" err="1">
                <a:solidFill>
                  <a:schemeClr val="bg1"/>
                </a:solidFill>
              </a:rPr>
              <a:t>NymPy</a:t>
            </a:r>
            <a:r>
              <a:rPr lang="en-US" sz="3200" dirty="0">
                <a:solidFill>
                  <a:schemeClr val="bg1"/>
                </a:solidFill>
              </a:rPr>
              <a:t> types: float, int, </a:t>
            </a:r>
            <a:r>
              <a:rPr lang="en-US" sz="3200" dirty="0" err="1">
                <a:solidFill>
                  <a:schemeClr val="bg1"/>
                </a:solidFill>
              </a:rPr>
              <a:t>boolean</a:t>
            </a:r>
            <a:r>
              <a:rPr lang="en-US" sz="3200" dirty="0">
                <a:solidFill>
                  <a:schemeClr val="bg1"/>
                </a:solidFill>
              </a:rPr>
              <a:t>, object</a:t>
            </a:r>
          </a:p>
          <a:p>
            <a:pPr>
              <a:spcBef>
                <a:spcPts val="600"/>
              </a:spcBef>
              <a:spcAft>
                <a:spcPts val="600"/>
              </a:spcAft>
            </a:pPr>
            <a:r>
              <a:rPr lang="en-US" sz="3200" dirty="0">
                <a:solidFill>
                  <a:schemeClr val="bg1"/>
                </a:solidFill>
              </a:rPr>
              <a:t>- Rich indexing operations, SQL-like join/merges, </a:t>
            </a:r>
            <a:r>
              <a:rPr lang="en-US" sz="3200" dirty="0" err="1">
                <a:solidFill>
                  <a:schemeClr val="bg1"/>
                </a:solidFill>
              </a:rPr>
              <a:t>etc</a:t>
            </a:r>
            <a:endParaRPr lang="en-US" sz="3200" dirty="0">
              <a:solidFill>
                <a:schemeClr val="bg1"/>
              </a:solidFill>
            </a:endParaRPr>
          </a:p>
        </p:txBody>
      </p:sp>
      <p:pic>
        <p:nvPicPr>
          <p:cNvPr id="11" name="Picture 10">
            <a:extLst>
              <a:ext uri="{FF2B5EF4-FFF2-40B4-BE49-F238E27FC236}">
                <a16:creationId xmlns:a16="http://schemas.microsoft.com/office/drawing/2014/main" id="{BD586290-8CB8-4AAF-A7FE-38CA15BA6D6E}"/>
              </a:ext>
            </a:extLst>
          </p:cNvPr>
          <p:cNvPicPr>
            <a:picLocks noChangeAspect="1"/>
          </p:cNvPicPr>
          <p:nvPr/>
        </p:nvPicPr>
        <p:blipFill>
          <a:blip r:embed="rId3"/>
          <a:stretch>
            <a:fillRect/>
          </a:stretch>
        </p:blipFill>
        <p:spPr>
          <a:xfrm>
            <a:off x="3570714" y="3610335"/>
            <a:ext cx="5050573" cy="3116088"/>
          </a:xfrm>
          <a:prstGeom prst="rect">
            <a:avLst/>
          </a:prstGeom>
        </p:spPr>
      </p:pic>
    </p:spTree>
    <p:extLst>
      <p:ext uri="{BB962C8B-B14F-4D97-AF65-F5344CB8AC3E}">
        <p14:creationId xmlns:p14="http://schemas.microsoft.com/office/powerpoint/2010/main" val="163621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9B581F-4E39-486B-AB9E-784F9DC32C48}"/>
              </a:ext>
            </a:extLst>
          </p:cNvPr>
          <p:cNvSpPr/>
          <p:nvPr/>
        </p:nvSpPr>
        <p:spPr>
          <a:xfrm>
            <a:off x="0" y="0"/>
            <a:ext cx="12192000" cy="1347537"/>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E48168D4-F772-47FB-995C-CAE094F0E6CE}"/>
              </a:ext>
            </a:extLst>
          </p:cNvPr>
          <p:cNvPicPr>
            <a:picLocks noChangeAspect="1"/>
          </p:cNvPicPr>
          <p:nvPr/>
        </p:nvPicPr>
        <p:blipFill>
          <a:blip r:embed="rId3"/>
          <a:stretch>
            <a:fillRect/>
          </a:stretch>
        </p:blipFill>
        <p:spPr>
          <a:xfrm>
            <a:off x="465626" y="1533578"/>
            <a:ext cx="11260747" cy="4987637"/>
          </a:xfrm>
          <a:prstGeom prst="rect">
            <a:avLst/>
          </a:prstGeom>
        </p:spPr>
      </p:pic>
      <p:sp>
        <p:nvSpPr>
          <p:cNvPr id="2" name="TextBox 1">
            <a:extLst>
              <a:ext uri="{FF2B5EF4-FFF2-40B4-BE49-F238E27FC236}">
                <a16:creationId xmlns:a16="http://schemas.microsoft.com/office/drawing/2014/main" id="{12D797E0-C138-47AE-AD2A-7A2D6A9EFF7D}"/>
              </a:ext>
            </a:extLst>
          </p:cNvPr>
          <p:cNvSpPr txBox="1"/>
          <p:nvPr/>
        </p:nvSpPr>
        <p:spPr>
          <a:xfrm>
            <a:off x="465626" y="352926"/>
            <a:ext cx="5454316" cy="707886"/>
          </a:xfrm>
          <a:prstGeom prst="rect">
            <a:avLst/>
          </a:prstGeom>
          <a:noFill/>
        </p:spPr>
        <p:txBody>
          <a:bodyPr wrap="square" rtlCol="0">
            <a:spAutoFit/>
          </a:bodyPr>
          <a:lstStyle/>
          <a:p>
            <a:r>
              <a:rPr lang="en-US" sz="4000" u="sng" dirty="0">
                <a:solidFill>
                  <a:schemeClr val="bg1"/>
                </a:solidFill>
              </a:rPr>
              <a:t>Reading from files:</a:t>
            </a:r>
          </a:p>
        </p:txBody>
      </p:sp>
    </p:spTree>
    <p:extLst>
      <p:ext uri="{BB962C8B-B14F-4D97-AF65-F5344CB8AC3E}">
        <p14:creationId xmlns:p14="http://schemas.microsoft.com/office/powerpoint/2010/main" val="218585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7A6CD4-B743-40B2-BEA6-AC9CE1C2E2E5}"/>
              </a:ext>
            </a:extLst>
          </p:cNvPr>
          <p:cNvSpPr/>
          <p:nvPr/>
        </p:nvSpPr>
        <p:spPr>
          <a:xfrm>
            <a:off x="0" y="1"/>
            <a:ext cx="12192000" cy="745288"/>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98098885-9FC0-4859-AA82-01470282A328}"/>
              </a:ext>
            </a:extLst>
          </p:cNvPr>
          <p:cNvPicPr>
            <a:picLocks noChangeAspect="1"/>
          </p:cNvPicPr>
          <p:nvPr/>
        </p:nvPicPr>
        <p:blipFill>
          <a:blip r:embed="rId3"/>
          <a:stretch>
            <a:fillRect/>
          </a:stretch>
        </p:blipFill>
        <p:spPr>
          <a:xfrm>
            <a:off x="301631" y="820982"/>
            <a:ext cx="9376974" cy="1950411"/>
          </a:xfrm>
          <a:prstGeom prst="rect">
            <a:avLst/>
          </a:prstGeom>
        </p:spPr>
      </p:pic>
      <p:pic>
        <p:nvPicPr>
          <p:cNvPr id="3" name="Picture 2">
            <a:extLst>
              <a:ext uri="{FF2B5EF4-FFF2-40B4-BE49-F238E27FC236}">
                <a16:creationId xmlns:a16="http://schemas.microsoft.com/office/drawing/2014/main" id="{C2371D5C-EAE8-4716-92B0-D43D89EF43FC}"/>
              </a:ext>
            </a:extLst>
          </p:cNvPr>
          <p:cNvPicPr>
            <a:picLocks noChangeAspect="1"/>
          </p:cNvPicPr>
          <p:nvPr/>
        </p:nvPicPr>
        <p:blipFill>
          <a:blip r:embed="rId4"/>
          <a:stretch>
            <a:fillRect/>
          </a:stretch>
        </p:blipFill>
        <p:spPr>
          <a:xfrm>
            <a:off x="3768999" y="3599831"/>
            <a:ext cx="8275749" cy="3258169"/>
          </a:xfrm>
          <a:prstGeom prst="rect">
            <a:avLst/>
          </a:prstGeom>
        </p:spPr>
      </p:pic>
      <p:sp>
        <p:nvSpPr>
          <p:cNvPr id="8" name="TextBox 7">
            <a:extLst>
              <a:ext uri="{FF2B5EF4-FFF2-40B4-BE49-F238E27FC236}">
                <a16:creationId xmlns:a16="http://schemas.microsoft.com/office/drawing/2014/main" id="{5C46C548-09E5-4A18-9714-C193D0F69CA8}"/>
              </a:ext>
            </a:extLst>
          </p:cNvPr>
          <p:cNvSpPr txBox="1"/>
          <p:nvPr/>
        </p:nvSpPr>
        <p:spPr>
          <a:xfrm>
            <a:off x="128742" y="-7456"/>
            <a:ext cx="5454316" cy="707886"/>
          </a:xfrm>
          <a:prstGeom prst="rect">
            <a:avLst/>
          </a:prstGeom>
          <a:noFill/>
        </p:spPr>
        <p:txBody>
          <a:bodyPr wrap="square" rtlCol="0">
            <a:spAutoFit/>
          </a:bodyPr>
          <a:lstStyle/>
          <a:p>
            <a:r>
              <a:rPr lang="en-US" sz="4000" u="sng" dirty="0">
                <a:solidFill>
                  <a:schemeClr val="bg1"/>
                </a:solidFill>
              </a:rPr>
              <a:t>Group by:</a:t>
            </a:r>
          </a:p>
        </p:txBody>
      </p:sp>
      <p:sp>
        <p:nvSpPr>
          <p:cNvPr id="12" name="Rectangle 11">
            <a:extLst>
              <a:ext uri="{FF2B5EF4-FFF2-40B4-BE49-F238E27FC236}">
                <a16:creationId xmlns:a16="http://schemas.microsoft.com/office/drawing/2014/main" id="{BF3E2E7A-D708-4364-B046-C4488E9C30B1}"/>
              </a:ext>
            </a:extLst>
          </p:cNvPr>
          <p:cNvSpPr/>
          <p:nvPr/>
        </p:nvSpPr>
        <p:spPr>
          <a:xfrm>
            <a:off x="0" y="2780721"/>
            <a:ext cx="12192000" cy="745288"/>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3F4ADDC6-0A40-4AF3-B9A0-47B85F70427E}"/>
              </a:ext>
            </a:extLst>
          </p:cNvPr>
          <p:cNvSpPr txBox="1"/>
          <p:nvPr/>
        </p:nvSpPr>
        <p:spPr>
          <a:xfrm>
            <a:off x="6096000" y="2820128"/>
            <a:ext cx="5454316" cy="707886"/>
          </a:xfrm>
          <a:prstGeom prst="rect">
            <a:avLst/>
          </a:prstGeom>
          <a:noFill/>
        </p:spPr>
        <p:txBody>
          <a:bodyPr wrap="square" rtlCol="0">
            <a:spAutoFit/>
          </a:bodyPr>
          <a:lstStyle/>
          <a:p>
            <a:pPr algn="r"/>
            <a:r>
              <a:rPr lang="en-US" sz="4000" u="sng" dirty="0">
                <a:solidFill>
                  <a:schemeClr val="bg1"/>
                </a:solidFill>
              </a:rPr>
              <a:t>Pivot tables:</a:t>
            </a:r>
          </a:p>
        </p:txBody>
      </p:sp>
    </p:spTree>
    <p:extLst>
      <p:ext uri="{BB962C8B-B14F-4D97-AF65-F5344CB8AC3E}">
        <p14:creationId xmlns:p14="http://schemas.microsoft.com/office/powerpoint/2010/main" val="334126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52CD76-46F1-4DC2-8687-0071201FE27C}"/>
              </a:ext>
            </a:extLst>
          </p:cNvPr>
          <p:cNvPicPr>
            <a:picLocks noChangeAspect="1"/>
          </p:cNvPicPr>
          <p:nvPr/>
        </p:nvPicPr>
        <p:blipFill>
          <a:blip r:embed="rId3"/>
          <a:stretch>
            <a:fillRect/>
          </a:stretch>
        </p:blipFill>
        <p:spPr>
          <a:xfrm>
            <a:off x="177489" y="2118819"/>
            <a:ext cx="4294296" cy="3174713"/>
          </a:xfrm>
          <a:prstGeom prst="rect">
            <a:avLst/>
          </a:prstGeom>
        </p:spPr>
      </p:pic>
      <p:grpSp>
        <p:nvGrpSpPr>
          <p:cNvPr id="17" name="Group 16">
            <a:extLst>
              <a:ext uri="{FF2B5EF4-FFF2-40B4-BE49-F238E27FC236}">
                <a16:creationId xmlns:a16="http://schemas.microsoft.com/office/drawing/2014/main" id="{0A207EBE-7A70-4436-85C1-5AF65C391375}"/>
              </a:ext>
            </a:extLst>
          </p:cNvPr>
          <p:cNvGrpSpPr/>
          <p:nvPr/>
        </p:nvGrpSpPr>
        <p:grpSpPr>
          <a:xfrm>
            <a:off x="4929398" y="1134887"/>
            <a:ext cx="3705573" cy="4677008"/>
            <a:chOff x="4624263" y="54617"/>
            <a:chExt cx="3815526" cy="4697736"/>
          </a:xfrm>
        </p:grpSpPr>
        <p:sp>
          <p:nvSpPr>
            <p:cNvPr id="11" name="Rectangle 10">
              <a:extLst>
                <a:ext uri="{FF2B5EF4-FFF2-40B4-BE49-F238E27FC236}">
                  <a16:creationId xmlns:a16="http://schemas.microsoft.com/office/drawing/2014/main" id="{759A776E-9EC0-4D29-ABBA-1AC75B043BF2}"/>
                </a:ext>
              </a:extLst>
            </p:cNvPr>
            <p:cNvSpPr/>
            <p:nvPr/>
          </p:nvSpPr>
          <p:spPr>
            <a:xfrm>
              <a:off x="4624263" y="74108"/>
              <a:ext cx="3646713" cy="4678245"/>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6FB2C6EC-4143-4198-B752-688D5894E0A3}"/>
                </a:ext>
              </a:extLst>
            </p:cNvPr>
            <p:cNvPicPr>
              <a:picLocks noChangeAspect="1"/>
            </p:cNvPicPr>
            <p:nvPr/>
          </p:nvPicPr>
          <p:blipFill>
            <a:blip r:embed="rId4"/>
            <a:stretch>
              <a:fillRect/>
            </a:stretch>
          </p:blipFill>
          <p:spPr>
            <a:xfrm>
              <a:off x="4752144" y="800699"/>
              <a:ext cx="3372590" cy="3650415"/>
            </a:xfrm>
            <a:prstGeom prst="rect">
              <a:avLst/>
            </a:prstGeom>
          </p:spPr>
        </p:pic>
        <p:sp>
          <p:nvSpPr>
            <p:cNvPr id="12" name="TextBox 11">
              <a:extLst>
                <a:ext uri="{FF2B5EF4-FFF2-40B4-BE49-F238E27FC236}">
                  <a16:creationId xmlns:a16="http://schemas.microsoft.com/office/drawing/2014/main" id="{466AADEC-953B-4963-8EA8-64451369274C}"/>
                </a:ext>
              </a:extLst>
            </p:cNvPr>
            <p:cNvSpPr txBox="1"/>
            <p:nvPr/>
          </p:nvSpPr>
          <p:spPr>
            <a:xfrm>
              <a:off x="4689364" y="54617"/>
              <a:ext cx="3750425" cy="707886"/>
            </a:xfrm>
            <a:prstGeom prst="rect">
              <a:avLst/>
            </a:prstGeom>
            <a:noFill/>
          </p:spPr>
          <p:txBody>
            <a:bodyPr wrap="square" rtlCol="0">
              <a:spAutoFit/>
            </a:bodyPr>
            <a:lstStyle/>
            <a:p>
              <a:r>
                <a:rPr lang="en-US" sz="4000" u="sng" dirty="0">
                  <a:solidFill>
                    <a:schemeClr val="bg1"/>
                  </a:solidFill>
                </a:rPr>
                <a:t>Joins / Merges:</a:t>
              </a:r>
            </a:p>
          </p:txBody>
        </p:sp>
      </p:grpSp>
      <p:grpSp>
        <p:nvGrpSpPr>
          <p:cNvPr id="18" name="Group 17">
            <a:extLst>
              <a:ext uri="{FF2B5EF4-FFF2-40B4-BE49-F238E27FC236}">
                <a16:creationId xmlns:a16="http://schemas.microsoft.com/office/drawing/2014/main" id="{6C81359F-4F78-4388-A00D-B5D1C061C34B}"/>
              </a:ext>
            </a:extLst>
          </p:cNvPr>
          <p:cNvGrpSpPr/>
          <p:nvPr/>
        </p:nvGrpSpPr>
        <p:grpSpPr>
          <a:xfrm>
            <a:off x="8570600" y="1134887"/>
            <a:ext cx="4627068" cy="4677008"/>
            <a:chOff x="8499044" y="2576560"/>
            <a:chExt cx="4627068" cy="4281439"/>
          </a:xfrm>
        </p:grpSpPr>
        <p:sp>
          <p:nvSpPr>
            <p:cNvPr id="14" name="Rectangle 13">
              <a:extLst>
                <a:ext uri="{FF2B5EF4-FFF2-40B4-BE49-F238E27FC236}">
                  <a16:creationId xmlns:a16="http://schemas.microsoft.com/office/drawing/2014/main" id="{B25CF59D-409E-4DAB-83E5-FB41C51661F8}"/>
                </a:ext>
              </a:extLst>
            </p:cNvPr>
            <p:cNvSpPr/>
            <p:nvPr/>
          </p:nvSpPr>
          <p:spPr>
            <a:xfrm>
              <a:off x="8499044" y="2584016"/>
              <a:ext cx="3541625" cy="4273983"/>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25A361CD-9E98-4FF9-B0E1-5CD30EAEEB96}"/>
                </a:ext>
              </a:extLst>
            </p:cNvPr>
            <p:cNvPicPr>
              <a:picLocks noChangeAspect="1"/>
            </p:cNvPicPr>
            <p:nvPr/>
          </p:nvPicPr>
          <p:blipFill>
            <a:blip r:embed="rId5"/>
            <a:stretch>
              <a:fillRect/>
            </a:stretch>
          </p:blipFill>
          <p:spPr>
            <a:xfrm>
              <a:off x="8570366" y="3284446"/>
              <a:ext cx="3372589" cy="3403249"/>
            </a:xfrm>
            <a:prstGeom prst="rect">
              <a:avLst/>
            </a:prstGeom>
          </p:spPr>
        </p:pic>
        <p:sp>
          <p:nvSpPr>
            <p:cNvPr id="15" name="TextBox 14">
              <a:extLst>
                <a:ext uri="{FF2B5EF4-FFF2-40B4-BE49-F238E27FC236}">
                  <a16:creationId xmlns:a16="http://schemas.microsoft.com/office/drawing/2014/main" id="{94562F58-C2B7-4F42-A391-C5F64096345C}"/>
                </a:ext>
              </a:extLst>
            </p:cNvPr>
            <p:cNvSpPr txBox="1"/>
            <p:nvPr/>
          </p:nvSpPr>
          <p:spPr>
            <a:xfrm>
              <a:off x="8627786" y="2576560"/>
              <a:ext cx="4498326" cy="707886"/>
            </a:xfrm>
            <a:prstGeom prst="rect">
              <a:avLst/>
            </a:prstGeom>
            <a:noFill/>
          </p:spPr>
          <p:txBody>
            <a:bodyPr wrap="square" rtlCol="0">
              <a:spAutoFit/>
            </a:bodyPr>
            <a:lstStyle/>
            <a:p>
              <a:r>
                <a:rPr lang="en-US" sz="4000" u="sng" dirty="0">
                  <a:solidFill>
                    <a:schemeClr val="bg1"/>
                  </a:solidFill>
                </a:rPr>
                <a:t>Missing Data:</a:t>
              </a:r>
            </a:p>
          </p:txBody>
        </p:sp>
      </p:grpSp>
    </p:spTree>
    <p:extLst>
      <p:ext uri="{BB962C8B-B14F-4D97-AF65-F5344CB8AC3E}">
        <p14:creationId xmlns:p14="http://schemas.microsoft.com/office/powerpoint/2010/main" val="302463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pandas">
            <a:extLst>
              <a:ext uri="{FF2B5EF4-FFF2-40B4-BE49-F238E27FC236}">
                <a16:creationId xmlns:a16="http://schemas.microsoft.com/office/drawing/2014/main" id="{8BED5610-7F0D-42CA-ABD8-463595D3B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60" r="1" b="16167"/>
          <a:stretch/>
        </p:blipFill>
        <p:spPr bwMode="auto">
          <a:xfrm rot="21480000">
            <a:off x="790589" y="1009319"/>
            <a:ext cx="10266619" cy="493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6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37" name="Rectangle 136">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1026" name="Picture 2" descr="Resultado de imagem para pandas">
            <a:extLst>
              <a:ext uri="{FF2B5EF4-FFF2-40B4-BE49-F238E27FC236}">
                <a16:creationId xmlns:a16="http://schemas.microsoft.com/office/drawing/2014/main" id="{8BED5610-7F0D-42CA-ABD8-463595D3B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60" r="1" b="16167"/>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46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9"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12B40-BBAB-4AC5-8238-3909ADB067B1}"/>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a:solidFill>
                  <a:schemeClr val="tx1"/>
                </a:solidFill>
                <a:latin typeface="+mj-lt"/>
                <a:ea typeface="+mj-ea"/>
                <a:cs typeface="+mj-cs"/>
              </a:rPr>
              <a:t>Problem</a:t>
            </a:r>
          </a:p>
        </p:txBody>
      </p:sp>
    </p:spTree>
    <p:extLst>
      <p:ext uri="{BB962C8B-B14F-4D97-AF65-F5344CB8AC3E}">
        <p14:creationId xmlns:p14="http://schemas.microsoft.com/office/powerpoint/2010/main" val="200786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C8EA6A8-FA64-4F67-B3CA-DCEE3C6D89DC}"/>
              </a:ext>
            </a:extLst>
          </p:cNvPr>
          <p:cNvGraphicFramePr>
            <a:graphicFrameLocks noGrp="1"/>
          </p:cNvGraphicFramePr>
          <p:nvPr>
            <p:ph idx="1"/>
            <p:extLst>
              <p:ext uri="{D42A27DB-BD31-4B8C-83A1-F6EECF244321}">
                <p14:modId xmlns:p14="http://schemas.microsoft.com/office/powerpoint/2010/main" val="3929809782"/>
              </p:ext>
            </p:extLst>
          </p:nvPr>
        </p:nvGraphicFramePr>
        <p:xfrm>
          <a:off x="267930" y="692448"/>
          <a:ext cx="5467113" cy="2286000"/>
        </p:xfrm>
        <a:graphic>
          <a:graphicData uri="http://schemas.openxmlformats.org/drawingml/2006/table">
            <a:tbl>
              <a:tblPr firstRow="1" bandRow="1">
                <a:tableStyleId>{5940675A-B579-460E-94D1-54222C63F5DA}</a:tableStyleId>
              </a:tblPr>
              <a:tblGrid>
                <a:gridCol w="1014605">
                  <a:extLst>
                    <a:ext uri="{9D8B030D-6E8A-4147-A177-3AD203B41FA5}">
                      <a16:colId xmlns:a16="http://schemas.microsoft.com/office/drawing/2014/main" val="2407087275"/>
                    </a:ext>
                  </a:extLst>
                </a:gridCol>
                <a:gridCol w="2030681">
                  <a:extLst>
                    <a:ext uri="{9D8B030D-6E8A-4147-A177-3AD203B41FA5}">
                      <a16:colId xmlns:a16="http://schemas.microsoft.com/office/drawing/2014/main" val="1890679742"/>
                    </a:ext>
                  </a:extLst>
                </a:gridCol>
                <a:gridCol w="1095745">
                  <a:extLst>
                    <a:ext uri="{9D8B030D-6E8A-4147-A177-3AD203B41FA5}">
                      <a16:colId xmlns:a16="http://schemas.microsoft.com/office/drawing/2014/main" val="3952357775"/>
                    </a:ext>
                  </a:extLst>
                </a:gridCol>
                <a:gridCol w="1326082">
                  <a:extLst>
                    <a:ext uri="{9D8B030D-6E8A-4147-A177-3AD203B41FA5}">
                      <a16:colId xmlns:a16="http://schemas.microsoft.com/office/drawing/2014/main" val="3495248776"/>
                    </a:ext>
                  </a:extLst>
                </a:gridCol>
              </a:tblGrid>
              <a:tr h="370840">
                <a:tc>
                  <a:txBody>
                    <a:bodyPr/>
                    <a:lstStyle/>
                    <a:p>
                      <a:r>
                        <a:rPr lang="en-US" sz="2400" dirty="0">
                          <a:solidFill>
                            <a:schemeClr val="tx1"/>
                          </a:solidFill>
                        </a:rPr>
                        <a:t>Item</a:t>
                      </a:r>
                      <a:endParaRPr lang="en-US" sz="2400" b="1" dirty="0">
                        <a:solidFill>
                          <a:schemeClr val="tx1"/>
                        </a:solidFill>
                      </a:endParaRPr>
                    </a:p>
                  </a:txBody>
                  <a:tcPr/>
                </a:tc>
                <a:tc>
                  <a:txBody>
                    <a:bodyPr/>
                    <a:lstStyle/>
                    <a:p>
                      <a:pPr algn="l"/>
                      <a:r>
                        <a:rPr lang="en-US" sz="2400" dirty="0">
                          <a:solidFill>
                            <a:schemeClr val="tx1"/>
                          </a:solidFill>
                        </a:rPr>
                        <a:t>Date</a:t>
                      </a:r>
                      <a:endParaRPr lang="en-US" sz="2400" b="1" dirty="0">
                        <a:solidFill>
                          <a:schemeClr val="tx1"/>
                        </a:solidFill>
                      </a:endParaRPr>
                    </a:p>
                  </a:txBody>
                  <a:tcPr/>
                </a:tc>
                <a:tc>
                  <a:txBody>
                    <a:bodyPr/>
                    <a:lstStyle/>
                    <a:p>
                      <a:r>
                        <a:rPr lang="en-US" sz="2400" dirty="0">
                          <a:solidFill>
                            <a:schemeClr val="tx1"/>
                          </a:solidFill>
                        </a:rPr>
                        <a:t>Price</a:t>
                      </a:r>
                      <a:endParaRPr lang="en-US" sz="2400" b="1" dirty="0">
                        <a:solidFill>
                          <a:schemeClr val="tx1"/>
                        </a:solidFill>
                      </a:endParaRPr>
                    </a:p>
                  </a:txBody>
                  <a:tcPr/>
                </a:tc>
                <a:tc>
                  <a:txBody>
                    <a:bodyPr/>
                    <a:lstStyle/>
                    <a:p>
                      <a:r>
                        <a:rPr lang="en-US" sz="2400" dirty="0">
                          <a:solidFill>
                            <a:schemeClr val="tx1"/>
                          </a:solidFill>
                        </a:rPr>
                        <a:t>Volume</a:t>
                      </a:r>
                      <a:endParaRPr lang="en-US" sz="2400" b="1" dirty="0">
                        <a:solidFill>
                          <a:schemeClr val="tx1"/>
                        </a:solidFill>
                      </a:endParaRPr>
                    </a:p>
                  </a:txBody>
                  <a:tcPr/>
                </a:tc>
                <a:extLst>
                  <a:ext uri="{0D108BD9-81ED-4DB2-BD59-A6C34878D82A}">
                    <a16:rowId xmlns:a16="http://schemas.microsoft.com/office/drawing/2014/main" val="149013862"/>
                  </a:ext>
                </a:extLst>
              </a:tr>
              <a:tr h="370840">
                <a:tc>
                  <a:txBody>
                    <a:bodyPr/>
                    <a:lstStyle/>
                    <a:p>
                      <a:r>
                        <a:rPr lang="en-US" sz="2400" dirty="0">
                          <a:solidFill>
                            <a:schemeClr val="tx1"/>
                          </a:solidFill>
                        </a:rPr>
                        <a:t>AAAA</a:t>
                      </a:r>
                    </a:p>
                  </a:txBody>
                  <a:tcPr/>
                </a:tc>
                <a:tc>
                  <a:txBody>
                    <a:bodyPr/>
                    <a:lstStyle/>
                    <a:p>
                      <a:r>
                        <a:rPr lang="en-US" sz="2400" dirty="0">
                          <a:solidFill>
                            <a:schemeClr val="tx1"/>
                          </a:solidFill>
                        </a:rPr>
                        <a:t>2011-05-29</a:t>
                      </a:r>
                    </a:p>
                  </a:txBody>
                  <a:tcPr/>
                </a:tc>
                <a:tc>
                  <a:txBody>
                    <a:bodyPr/>
                    <a:lstStyle/>
                    <a:p>
                      <a:r>
                        <a:rPr lang="en-US" sz="2400" dirty="0">
                          <a:solidFill>
                            <a:schemeClr val="tx1"/>
                          </a:solidFill>
                        </a:rPr>
                        <a:t>1.52</a:t>
                      </a:r>
                    </a:p>
                  </a:txBody>
                  <a:tcPr/>
                </a:tc>
                <a:tc>
                  <a:txBody>
                    <a:bodyPr/>
                    <a:lstStyle/>
                    <a:p>
                      <a:r>
                        <a:rPr lang="en-US" sz="2400" dirty="0">
                          <a:solidFill>
                            <a:schemeClr val="tx1"/>
                          </a:solidFill>
                        </a:rPr>
                        <a:t>1000</a:t>
                      </a:r>
                    </a:p>
                  </a:txBody>
                  <a:tcPr/>
                </a:tc>
                <a:extLst>
                  <a:ext uri="{0D108BD9-81ED-4DB2-BD59-A6C34878D82A}">
                    <a16:rowId xmlns:a16="http://schemas.microsoft.com/office/drawing/2014/main" val="2167116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AAAA</a:t>
                      </a:r>
                    </a:p>
                  </a:txBody>
                  <a:tcPr/>
                </a:tc>
                <a:tc>
                  <a:txBody>
                    <a:bodyPr/>
                    <a:lstStyle/>
                    <a:p>
                      <a:r>
                        <a:rPr lang="en-US" sz="2400" dirty="0">
                          <a:solidFill>
                            <a:schemeClr val="tx1"/>
                          </a:solidFill>
                        </a:rPr>
                        <a:t>2011-06-02</a:t>
                      </a:r>
                    </a:p>
                  </a:txBody>
                  <a:tcPr/>
                </a:tc>
                <a:tc>
                  <a:txBody>
                    <a:bodyPr/>
                    <a:lstStyle/>
                    <a:p>
                      <a:r>
                        <a:rPr lang="en-US" sz="2400" dirty="0">
                          <a:solidFill>
                            <a:schemeClr val="tx1"/>
                          </a:solidFill>
                        </a:rPr>
                        <a:t>1.55</a:t>
                      </a:r>
                    </a:p>
                  </a:txBody>
                  <a:tcPr/>
                </a:tc>
                <a:tc>
                  <a:txBody>
                    <a:bodyPr/>
                    <a:lstStyle/>
                    <a:p>
                      <a:r>
                        <a:rPr lang="en-US" sz="2400" dirty="0">
                          <a:solidFill>
                            <a:schemeClr val="tx1"/>
                          </a:solidFill>
                        </a:rPr>
                        <a:t>5000</a:t>
                      </a:r>
                    </a:p>
                  </a:txBody>
                  <a:tcPr/>
                </a:tc>
                <a:extLst>
                  <a:ext uri="{0D108BD9-81ED-4DB2-BD59-A6C34878D82A}">
                    <a16:rowId xmlns:a16="http://schemas.microsoft.com/office/drawing/2014/main" val="2698241439"/>
                  </a:ext>
                </a:extLst>
              </a:tr>
              <a:tr h="370840">
                <a:tc>
                  <a:txBody>
                    <a:bodyPr/>
                    <a:lstStyle/>
                    <a:p>
                      <a:r>
                        <a:rPr lang="en-US" sz="2400" dirty="0">
                          <a:solidFill>
                            <a:schemeClr val="tx1"/>
                          </a:solidFill>
                        </a:rPr>
                        <a:t>BBBB</a:t>
                      </a:r>
                    </a:p>
                  </a:txBody>
                  <a:tcPr/>
                </a:tc>
                <a:tc>
                  <a:txBody>
                    <a:bodyPr/>
                    <a:lstStyle/>
                    <a:p>
                      <a:r>
                        <a:rPr lang="en-US" sz="2400" dirty="0">
                          <a:solidFill>
                            <a:schemeClr val="tx1"/>
                          </a:solidFill>
                        </a:rPr>
                        <a:t>2011-05-29</a:t>
                      </a:r>
                    </a:p>
                  </a:txBody>
                  <a:tcPr/>
                </a:tc>
                <a:tc>
                  <a:txBody>
                    <a:bodyPr/>
                    <a:lstStyle/>
                    <a:p>
                      <a:r>
                        <a:rPr lang="en-US" sz="2400" dirty="0">
                          <a:solidFill>
                            <a:schemeClr val="tx1"/>
                          </a:solidFill>
                        </a:rPr>
                        <a:t>2.10</a:t>
                      </a:r>
                    </a:p>
                  </a:txBody>
                  <a:tcPr/>
                </a:tc>
                <a:tc>
                  <a:txBody>
                    <a:bodyPr/>
                    <a:lstStyle/>
                    <a:p>
                      <a:r>
                        <a:rPr lang="en-US" sz="2400" dirty="0">
                          <a:solidFill>
                            <a:schemeClr val="tx1"/>
                          </a:solidFill>
                        </a:rPr>
                        <a:t>1500</a:t>
                      </a:r>
                    </a:p>
                  </a:txBody>
                  <a:tcPr/>
                </a:tc>
                <a:extLst>
                  <a:ext uri="{0D108BD9-81ED-4DB2-BD59-A6C34878D82A}">
                    <a16:rowId xmlns:a16="http://schemas.microsoft.com/office/drawing/2014/main" val="1954087122"/>
                  </a:ext>
                </a:extLst>
              </a:tr>
              <a:tr h="370840">
                <a:tc>
                  <a:txBody>
                    <a:bodyPr/>
                    <a:lstStyle/>
                    <a:p>
                      <a:r>
                        <a:rPr lang="en-US" sz="2400" dirty="0">
                          <a:solidFill>
                            <a:schemeClr val="tx1"/>
                          </a:solidFill>
                        </a:rPr>
                        <a:t>CCCC</a:t>
                      </a:r>
                    </a:p>
                  </a:txBody>
                  <a:tcPr/>
                </a:tc>
                <a:tc>
                  <a:txBody>
                    <a:bodyPr/>
                    <a:lstStyle/>
                    <a:p>
                      <a:r>
                        <a:rPr lang="en-US" sz="2400" dirty="0">
                          <a:solidFill>
                            <a:schemeClr val="tx1"/>
                          </a:solidFill>
                        </a:rPr>
                        <a:t>2011-05-29</a:t>
                      </a:r>
                    </a:p>
                  </a:txBody>
                  <a:tcPr/>
                </a:tc>
                <a:tc>
                  <a:txBody>
                    <a:bodyPr/>
                    <a:lstStyle/>
                    <a:p>
                      <a:r>
                        <a:rPr lang="en-US" sz="2400" dirty="0">
                          <a:solidFill>
                            <a:schemeClr val="tx1"/>
                          </a:solidFill>
                        </a:rPr>
                        <a:t>3.15</a:t>
                      </a:r>
                    </a:p>
                  </a:txBody>
                  <a:tcPr/>
                </a:tc>
                <a:tc>
                  <a:txBody>
                    <a:bodyPr/>
                    <a:lstStyle/>
                    <a:p>
                      <a:r>
                        <a:rPr lang="en-US" sz="2400" dirty="0">
                          <a:solidFill>
                            <a:schemeClr val="tx1"/>
                          </a:solidFill>
                        </a:rPr>
                        <a:t>1200</a:t>
                      </a:r>
                    </a:p>
                  </a:txBody>
                  <a:tcPr/>
                </a:tc>
                <a:extLst>
                  <a:ext uri="{0D108BD9-81ED-4DB2-BD59-A6C34878D82A}">
                    <a16:rowId xmlns:a16="http://schemas.microsoft.com/office/drawing/2014/main" val="3640792236"/>
                  </a:ext>
                </a:extLst>
              </a:tr>
            </a:tbl>
          </a:graphicData>
        </a:graphic>
      </p:graphicFrame>
      <p:graphicFrame>
        <p:nvGraphicFramePr>
          <p:cNvPr id="5" name="Content Placeholder 3">
            <a:extLst>
              <a:ext uri="{FF2B5EF4-FFF2-40B4-BE49-F238E27FC236}">
                <a16:creationId xmlns:a16="http://schemas.microsoft.com/office/drawing/2014/main" id="{76CB1BF5-3DB7-4410-BE0B-91214BB1E71A}"/>
              </a:ext>
            </a:extLst>
          </p:cNvPr>
          <p:cNvGraphicFramePr>
            <a:graphicFrameLocks/>
          </p:cNvGraphicFramePr>
          <p:nvPr>
            <p:extLst>
              <p:ext uri="{D42A27DB-BD31-4B8C-83A1-F6EECF244321}">
                <p14:modId xmlns:p14="http://schemas.microsoft.com/office/powerpoint/2010/main" val="3834352730"/>
              </p:ext>
            </p:extLst>
          </p:nvPr>
        </p:nvGraphicFramePr>
        <p:xfrm>
          <a:off x="267929" y="3898075"/>
          <a:ext cx="5467113" cy="2286000"/>
        </p:xfrm>
        <a:graphic>
          <a:graphicData uri="http://schemas.openxmlformats.org/drawingml/2006/table">
            <a:tbl>
              <a:tblPr firstRow="1" bandRow="1">
                <a:tableStyleId>{5940675A-B579-460E-94D1-54222C63F5DA}</a:tableStyleId>
              </a:tblPr>
              <a:tblGrid>
                <a:gridCol w="990855">
                  <a:extLst>
                    <a:ext uri="{9D8B030D-6E8A-4147-A177-3AD203B41FA5}">
                      <a16:colId xmlns:a16="http://schemas.microsoft.com/office/drawing/2014/main" val="2407087275"/>
                    </a:ext>
                  </a:extLst>
                </a:gridCol>
                <a:gridCol w="2078181">
                  <a:extLst>
                    <a:ext uri="{9D8B030D-6E8A-4147-A177-3AD203B41FA5}">
                      <a16:colId xmlns:a16="http://schemas.microsoft.com/office/drawing/2014/main" val="1890679742"/>
                    </a:ext>
                  </a:extLst>
                </a:gridCol>
                <a:gridCol w="1068779">
                  <a:extLst>
                    <a:ext uri="{9D8B030D-6E8A-4147-A177-3AD203B41FA5}">
                      <a16:colId xmlns:a16="http://schemas.microsoft.com/office/drawing/2014/main" val="3952357775"/>
                    </a:ext>
                  </a:extLst>
                </a:gridCol>
                <a:gridCol w="1329298">
                  <a:extLst>
                    <a:ext uri="{9D8B030D-6E8A-4147-A177-3AD203B41FA5}">
                      <a16:colId xmlns:a16="http://schemas.microsoft.com/office/drawing/2014/main" val="3495248776"/>
                    </a:ext>
                  </a:extLst>
                </a:gridCol>
              </a:tblGrid>
              <a:tr h="370840">
                <a:tc>
                  <a:txBody>
                    <a:bodyPr/>
                    <a:lstStyle/>
                    <a:p>
                      <a:r>
                        <a:rPr lang="en-US" sz="2400" dirty="0">
                          <a:solidFill>
                            <a:schemeClr val="tx1"/>
                          </a:solidFill>
                        </a:rPr>
                        <a:t>Item</a:t>
                      </a:r>
                      <a:endParaRPr lang="en-US" sz="2400" b="1" dirty="0">
                        <a:solidFill>
                          <a:schemeClr val="tx1"/>
                        </a:solidFill>
                      </a:endParaRPr>
                    </a:p>
                  </a:txBody>
                  <a:tcPr/>
                </a:tc>
                <a:tc>
                  <a:txBody>
                    <a:bodyPr/>
                    <a:lstStyle/>
                    <a:p>
                      <a:r>
                        <a:rPr lang="en-US" sz="2400" dirty="0">
                          <a:solidFill>
                            <a:schemeClr val="tx1"/>
                          </a:solidFill>
                        </a:rPr>
                        <a:t>Date</a:t>
                      </a:r>
                      <a:endParaRPr lang="en-US" sz="2400" b="1" dirty="0">
                        <a:solidFill>
                          <a:schemeClr val="tx1"/>
                        </a:solidFill>
                      </a:endParaRPr>
                    </a:p>
                  </a:txBody>
                  <a:tcPr/>
                </a:tc>
                <a:tc>
                  <a:txBody>
                    <a:bodyPr/>
                    <a:lstStyle/>
                    <a:p>
                      <a:r>
                        <a:rPr lang="en-US" sz="2400" dirty="0">
                          <a:solidFill>
                            <a:schemeClr val="tx1"/>
                          </a:solidFill>
                        </a:rPr>
                        <a:t>Price</a:t>
                      </a:r>
                      <a:endParaRPr lang="en-US" sz="2400" b="1" dirty="0">
                        <a:solidFill>
                          <a:schemeClr val="tx1"/>
                        </a:solidFill>
                      </a:endParaRPr>
                    </a:p>
                  </a:txBody>
                  <a:tcPr/>
                </a:tc>
                <a:tc>
                  <a:txBody>
                    <a:bodyPr/>
                    <a:lstStyle/>
                    <a:p>
                      <a:r>
                        <a:rPr lang="en-US" sz="2400" dirty="0">
                          <a:solidFill>
                            <a:schemeClr val="tx1"/>
                          </a:solidFill>
                        </a:rPr>
                        <a:t>Vol. (K)</a:t>
                      </a:r>
                      <a:endParaRPr lang="en-US" sz="2400" b="1" dirty="0">
                        <a:solidFill>
                          <a:schemeClr val="tx1"/>
                        </a:solidFill>
                      </a:endParaRPr>
                    </a:p>
                  </a:txBody>
                  <a:tcPr/>
                </a:tc>
                <a:extLst>
                  <a:ext uri="{0D108BD9-81ED-4DB2-BD59-A6C34878D82A}">
                    <a16:rowId xmlns:a16="http://schemas.microsoft.com/office/drawing/2014/main" val="149013862"/>
                  </a:ext>
                </a:extLst>
              </a:tr>
              <a:tr h="370840">
                <a:tc>
                  <a:txBody>
                    <a:bodyPr/>
                    <a:lstStyle/>
                    <a:p>
                      <a:r>
                        <a:rPr lang="en-US" sz="2400" dirty="0">
                          <a:solidFill>
                            <a:schemeClr val="tx1"/>
                          </a:solidFill>
                        </a:rPr>
                        <a:t>AAAA</a:t>
                      </a:r>
                    </a:p>
                  </a:txBody>
                  <a:tcPr/>
                </a:tc>
                <a:tc>
                  <a:txBody>
                    <a:bodyPr/>
                    <a:lstStyle/>
                    <a:p>
                      <a:r>
                        <a:rPr lang="en-US" sz="2400" dirty="0">
                          <a:solidFill>
                            <a:schemeClr val="tx1"/>
                          </a:solidFill>
                        </a:rPr>
                        <a:t>“30-05-2011”</a:t>
                      </a:r>
                    </a:p>
                  </a:txBody>
                  <a:tcPr/>
                </a:tc>
                <a:tc>
                  <a:txBody>
                    <a:bodyPr/>
                    <a:lstStyle/>
                    <a:p>
                      <a:r>
                        <a:rPr lang="en-US" sz="2400" dirty="0">
                          <a:solidFill>
                            <a:schemeClr val="tx1"/>
                          </a:solidFill>
                        </a:rPr>
                        <a:t>1,52</a:t>
                      </a:r>
                    </a:p>
                  </a:txBody>
                  <a:tcPr/>
                </a:tc>
                <a:tc>
                  <a:txBody>
                    <a:bodyPr/>
                    <a:lstStyle/>
                    <a:p>
                      <a:r>
                        <a:rPr lang="en-US" sz="2400" dirty="0">
                          <a:solidFill>
                            <a:schemeClr val="tx1"/>
                          </a:solidFill>
                        </a:rPr>
                        <a:t>1.5</a:t>
                      </a:r>
                    </a:p>
                  </a:txBody>
                  <a:tcPr/>
                </a:tc>
                <a:extLst>
                  <a:ext uri="{0D108BD9-81ED-4DB2-BD59-A6C34878D82A}">
                    <a16:rowId xmlns:a16="http://schemas.microsoft.com/office/drawing/2014/main" val="2167116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AAAA</a:t>
                      </a:r>
                    </a:p>
                  </a:txBody>
                  <a:tcPr/>
                </a:tc>
                <a:tc>
                  <a:txBody>
                    <a:bodyPr/>
                    <a:lstStyle/>
                    <a:p>
                      <a:r>
                        <a:rPr lang="en-US" sz="2400" dirty="0">
                          <a:solidFill>
                            <a:schemeClr val="tx1"/>
                          </a:solidFill>
                        </a:rPr>
                        <a:t>“01-06-2011”</a:t>
                      </a:r>
                    </a:p>
                  </a:txBody>
                  <a:tcPr/>
                </a:tc>
                <a:tc>
                  <a:txBody>
                    <a:bodyPr/>
                    <a:lstStyle/>
                    <a:p>
                      <a:endParaRPr lang="en-US" sz="2400" dirty="0">
                        <a:solidFill>
                          <a:schemeClr val="tx1"/>
                        </a:solidFill>
                      </a:endParaRPr>
                    </a:p>
                  </a:txBody>
                  <a:tcPr/>
                </a:tc>
                <a:tc>
                  <a:txBody>
                    <a:bodyPr/>
                    <a:lstStyle/>
                    <a:p>
                      <a:endParaRPr lang="en-US" sz="2400" dirty="0">
                        <a:solidFill>
                          <a:schemeClr val="tx1"/>
                        </a:solidFill>
                      </a:endParaRPr>
                    </a:p>
                  </a:txBody>
                  <a:tcPr/>
                </a:tc>
                <a:extLst>
                  <a:ext uri="{0D108BD9-81ED-4DB2-BD59-A6C34878D82A}">
                    <a16:rowId xmlns:a16="http://schemas.microsoft.com/office/drawing/2014/main" val="2698241439"/>
                  </a:ext>
                </a:extLst>
              </a:tr>
              <a:tr h="370840">
                <a:tc>
                  <a:txBody>
                    <a:bodyPr/>
                    <a:lstStyle/>
                    <a:p>
                      <a:r>
                        <a:rPr lang="en-US" sz="2400" dirty="0">
                          <a:solidFill>
                            <a:schemeClr val="tx1"/>
                          </a:solidFill>
                        </a:rPr>
                        <a:t>BBBB</a:t>
                      </a:r>
                    </a:p>
                  </a:txBody>
                  <a:tcPr/>
                </a:tc>
                <a:tc>
                  <a:txBody>
                    <a:bodyPr/>
                    <a:lstStyle/>
                    <a:p>
                      <a:r>
                        <a:rPr lang="en-US" sz="2400" dirty="0">
                          <a:solidFill>
                            <a:schemeClr val="tx1"/>
                          </a:solidFill>
                        </a:rPr>
                        <a:t>“30-05-2011”</a:t>
                      </a:r>
                    </a:p>
                  </a:txBody>
                  <a:tcPr/>
                </a:tc>
                <a:tc>
                  <a:txBody>
                    <a:bodyPr/>
                    <a:lstStyle/>
                    <a:p>
                      <a:r>
                        <a:rPr lang="en-US" sz="2400" dirty="0">
                          <a:solidFill>
                            <a:schemeClr val="tx1"/>
                          </a:solidFill>
                        </a:rPr>
                        <a:t>2,10</a:t>
                      </a:r>
                    </a:p>
                  </a:txBody>
                  <a:tcPr/>
                </a:tc>
                <a:tc>
                  <a:txBody>
                    <a:bodyPr/>
                    <a:lstStyle/>
                    <a:p>
                      <a:r>
                        <a:rPr lang="en-US" sz="2400" dirty="0">
                          <a:solidFill>
                            <a:schemeClr val="tx1"/>
                          </a:solidFill>
                        </a:rPr>
                        <a:t>1.5</a:t>
                      </a:r>
                    </a:p>
                  </a:txBody>
                  <a:tcPr/>
                </a:tc>
                <a:extLst>
                  <a:ext uri="{0D108BD9-81ED-4DB2-BD59-A6C34878D82A}">
                    <a16:rowId xmlns:a16="http://schemas.microsoft.com/office/drawing/2014/main" val="1954087122"/>
                  </a:ext>
                </a:extLst>
              </a:tr>
              <a:tr h="370840">
                <a:tc>
                  <a:txBody>
                    <a:bodyPr/>
                    <a:lstStyle/>
                    <a:p>
                      <a:r>
                        <a:rPr lang="en-US" sz="2400" dirty="0">
                          <a:solidFill>
                            <a:schemeClr val="tx1"/>
                          </a:solidFill>
                        </a:rPr>
                        <a:t>CCCC</a:t>
                      </a:r>
                    </a:p>
                  </a:txBody>
                  <a:tcPr/>
                </a:tc>
                <a:tc>
                  <a:txBody>
                    <a:bodyPr/>
                    <a:lstStyle/>
                    <a:p>
                      <a:r>
                        <a:rPr lang="en-US" sz="2400" dirty="0">
                          <a:solidFill>
                            <a:schemeClr val="tx1"/>
                          </a:solidFill>
                        </a:rPr>
                        <a:t>“30-05-2011”</a:t>
                      </a:r>
                    </a:p>
                  </a:txBody>
                  <a:tcPr/>
                </a:tc>
                <a:tc>
                  <a:txBody>
                    <a:bodyPr/>
                    <a:lstStyle/>
                    <a:p>
                      <a:r>
                        <a:rPr lang="en-US" sz="2400" dirty="0">
                          <a:solidFill>
                            <a:schemeClr val="tx1"/>
                          </a:solidFill>
                        </a:rPr>
                        <a:t>3,15</a:t>
                      </a:r>
                    </a:p>
                  </a:txBody>
                  <a:tcPr/>
                </a:tc>
                <a:tc>
                  <a:txBody>
                    <a:bodyPr/>
                    <a:lstStyle/>
                    <a:p>
                      <a:endParaRPr lang="en-US" sz="2400" dirty="0">
                        <a:solidFill>
                          <a:schemeClr val="tx1"/>
                        </a:solidFill>
                      </a:endParaRPr>
                    </a:p>
                  </a:txBody>
                  <a:tcPr/>
                </a:tc>
                <a:extLst>
                  <a:ext uri="{0D108BD9-81ED-4DB2-BD59-A6C34878D82A}">
                    <a16:rowId xmlns:a16="http://schemas.microsoft.com/office/drawing/2014/main" val="3640792236"/>
                  </a:ext>
                </a:extLst>
              </a:tr>
            </a:tbl>
          </a:graphicData>
        </a:graphic>
      </p:graphicFrame>
    </p:spTree>
    <p:extLst>
      <p:ext uri="{BB962C8B-B14F-4D97-AF65-F5344CB8AC3E}">
        <p14:creationId xmlns:p14="http://schemas.microsoft.com/office/powerpoint/2010/main" val="244721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B1066-AADD-45DF-A398-F1C671B96112}"/>
              </a:ext>
            </a:extLst>
          </p:cNvPr>
          <p:cNvSpPr/>
          <p:nvPr/>
        </p:nvSpPr>
        <p:spPr>
          <a:xfrm>
            <a:off x="6096000" y="0"/>
            <a:ext cx="6096000" cy="6858000"/>
          </a:xfrm>
          <a:prstGeom prst="rect">
            <a:avLst/>
          </a:prstGeom>
          <a:ln/>
        </p:spPr>
        <p:style>
          <a:lnRef idx="1">
            <a:schemeClr val="dk1"/>
          </a:lnRef>
          <a:fillRef idx="1003">
            <a:schemeClr val="dk1"/>
          </a:fillRef>
          <a:effectRef idx="1">
            <a:schemeClr val="dk1"/>
          </a:effectRef>
          <a:fontRef idx="minor">
            <a:schemeClr val="dk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C8EA6A8-FA64-4F67-B3CA-DCEE3C6D89DC}"/>
              </a:ext>
            </a:extLst>
          </p:cNvPr>
          <p:cNvGraphicFramePr>
            <a:graphicFrameLocks noGrp="1"/>
          </p:cNvGraphicFramePr>
          <p:nvPr>
            <p:ph idx="1"/>
          </p:nvPr>
        </p:nvGraphicFramePr>
        <p:xfrm>
          <a:off x="267930" y="692448"/>
          <a:ext cx="5467113" cy="2286000"/>
        </p:xfrm>
        <a:graphic>
          <a:graphicData uri="http://schemas.openxmlformats.org/drawingml/2006/table">
            <a:tbl>
              <a:tblPr firstRow="1" bandRow="1">
                <a:tableStyleId>{5940675A-B579-460E-94D1-54222C63F5DA}</a:tableStyleId>
              </a:tblPr>
              <a:tblGrid>
                <a:gridCol w="1014605">
                  <a:extLst>
                    <a:ext uri="{9D8B030D-6E8A-4147-A177-3AD203B41FA5}">
                      <a16:colId xmlns:a16="http://schemas.microsoft.com/office/drawing/2014/main" val="2407087275"/>
                    </a:ext>
                  </a:extLst>
                </a:gridCol>
                <a:gridCol w="2030681">
                  <a:extLst>
                    <a:ext uri="{9D8B030D-6E8A-4147-A177-3AD203B41FA5}">
                      <a16:colId xmlns:a16="http://schemas.microsoft.com/office/drawing/2014/main" val="1890679742"/>
                    </a:ext>
                  </a:extLst>
                </a:gridCol>
                <a:gridCol w="1095745">
                  <a:extLst>
                    <a:ext uri="{9D8B030D-6E8A-4147-A177-3AD203B41FA5}">
                      <a16:colId xmlns:a16="http://schemas.microsoft.com/office/drawing/2014/main" val="3952357775"/>
                    </a:ext>
                  </a:extLst>
                </a:gridCol>
                <a:gridCol w="1326082">
                  <a:extLst>
                    <a:ext uri="{9D8B030D-6E8A-4147-A177-3AD203B41FA5}">
                      <a16:colId xmlns:a16="http://schemas.microsoft.com/office/drawing/2014/main" val="3495248776"/>
                    </a:ext>
                  </a:extLst>
                </a:gridCol>
              </a:tblGrid>
              <a:tr h="370840">
                <a:tc>
                  <a:txBody>
                    <a:bodyPr/>
                    <a:lstStyle/>
                    <a:p>
                      <a:r>
                        <a:rPr lang="en-US" sz="2400" dirty="0">
                          <a:solidFill>
                            <a:schemeClr val="bg1">
                              <a:lumMod val="65000"/>
                            </a:schemeClr>
                          </a:solidFill>
                        </a:rPr>
                        <a:t>Item</a:t>
                      </a:r>
                      <a:endParaRPr lang="en-US" sz="2400" b="1" dirty="0">
                        <a:solidFill>
                          <a:schemeClr val="bg1">
                            <a:lumMod val="65000"/>
                          </a:schemeClr>
                        </a:solidFill>
                      </a:endParaRPr>
                    </a:p>
                  </a:txBody>
                  <a:tcPr/>
                </a:tc>
                <a:tc>
                  <a:txBody>
                    <a:bodyPr/>
                    <a:lstStyle/>
                    <a:p>
                      <a:pPr algn="l"/>
                      <a:r>
                        <a:rPr lang="en-US" sz="2400" dirty="0">
                          <a:solidFill>
                            <a:schemeClr val="bg1">
                              <a:lumMod val="65000"/>
                            </a:schemeClr>
                          </a:solidFill>
                        </a:rPr>
                        <a:t>Date</a:t>
                      </a:r>
                      <a:endParaRPr lang="en-US" sz="2400" b="1" dirty="0">
                        <a:solidFill>
                          <a:schemeClr val="bg1">
                            <a:lumMod val="65000"/>
                          </a:schemeClr>
                        </a:solidFill>
                      </a:endParaRPr>
                    </a:p>
                  </a:txBody>
                  <a:tcPr/>
                </a:tc>
                <a:tc>
                  <a:txBody>
                    <a:bodyPr/>
                    <a:lstStyle/>
                    <a:p>
                      <a:r>
                        <a:rPr lang="en-US" sz="2400" dirty="0">
                          <a:solidFill>
                            <a:schemeClr val="bg1">
                              <a:lumMod val="65000"/>
                            </a:schemeClr>
                          </a:solidFill>
                        </a:rPr>
                        <a:t>Price</a:t>
                      </a:r>
                      <a:endParaRPr lang="en-US" sz="2400" b="1" dirty="0">
                        <a:solidFill>
                          <a:schemeClr val="bg1">
                            <a:lumMod val="65000"/>
                          </a:schemeClr>
                        </a:solidFill>
                      </a:endParaRPr>
                    </a:p>
                  </a:txBody>
                  <a:tcPr/>
                </a:tc>
                <a:tc>
                  <a:txBody>
                    <a:bodyPr/>
                    <a:lstStyle/>
                    <a:p>
                      <a:r>
                        <a:rPr lang="en-US" sz="2400" dirty="0">
                          <a:solidFill>
                            <a:schemeClr val="bg1">
                              <a:lumMod val="65000"/>
                            </a:schemeClr>
                          </a:solidFill>
                        </a:rPr>
                        <a:t>Volume</a:t>
                      </a:r>
                      <a:endParaRPr lang="en-US" sz="2400" b="1" dirty="0">
                        <a:solidFill>
                          <a:schemeClr val="bg1">
                            <a:lumMod val="65000"/>
                          </a:schemeClr>
                        </a:solidFill>
                      </a:endParaRPr>
                    </a:p>
                  </a:txBody>
                  <a:tcPr/>
                </a:tc>
                <a:extLst>
                  <a:ext uri="{0D108BD9-81ED-4DB2-BD59-A6C34878D82A}">
                    <a16:rowId xmlns:a16="http://schemas.microsoft.com/office/drawing/2014/main" val="149013862"/>
                  </a:ext>
                </a:extLst>
              </a:tr>
              <a:tr h="370840">
                <a:tc>
                  <a:txBody>
                    <a:bodyPr/>
                    <a:lstStyle/>
                    <a:p>
                      <a:r>
                        <a:rPr lang="en-US" sz="2400" dirty="0">
                          <a:solidFill>
                            <a:schemeClr val="bg1">
                              <a:lumMod val="65000"/>
                            </a:schemeClr>
                          </a:solidFill>
                        </a:rPr>
                        <a:t>AAAA</a:t>
                      </a:r>
                    </a:p>
                  </a:txBody>
                  <a:tcPr/>
                </a:tc>
                <a:tc>
                  <a:txBody>
                    <a:bodyPr/>
                    <a:lstStyle/>
                    <a:p>
                      <a:r>
                        <a:rPr lang="en-US" sz="2400" dirty="0">
                          <a:solidFill>
                            <a:schemeClr val="bg1">
                              <a:lumMod val="65000"/>
                            </a:schemeClr>
                          </a:solidFill>
                        </a:rPr>
                        <a:t>2011-05-29</a:t>
                      </a:r>
                    </a:p>
                  </a:txBody>
                  <a:tcPr/>
                </a:tc>
                <a:tc>
                  <a:txBody>
                    <a:bodyPr/>
                    <a:lstStyle/>
                    <a:p>
                      <a:r>
                        <a:rPr lang="en-US" sz="2400" dirty="0">
                          <a:solidFill>
                            <a:schemeClr val="bg1">
                              <a:lumMod val="65000"/>
                            </a:schemeClr>
                          </a:solidFill>
                        </a:rPr>
                        <a:t>1.52</a:t>
                      </a:r>
                    </a:p>
                  </a:txBody>
                  <a:tcPr/>
                </a:tc>
                <a:tc>
                  <a:txBody>
                    <a:bodyPr/>
                    <a:lstStyle/>
                    <a:p>
                      <a:r>
                        <a:rPr lang="en-US" sz="2400" dirty="0">
                          <a:solidFill>
                            <a:schemeClr val="bg1">
                              <a:lumMod val="65000"/>
                            </a:schemeClr>
                          </a:solidFill>
                        </a:rPr>
                        <a:t>1000</a:t>
                      </a:r>
                    </a:p>
                  </a:txBody>
                  <a:tcPr/>
                </a:tc>
                <a:extLst>
                  <a:ext uri="{0D108BD9-81ED-4DB2-BD59-A6C34878D82A}">
                    <a16:rowId xmlns:a16="http://schemas.microsoft.com/office/drawing/2014/main" val="2167116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lumMod val="65000"/>
                            </a:schemeClr>
                          </a:solidFill>
                        </a:rPr>
                        <a:t>AAAA</a:t>
                      </a:r>
                    </a:p>
                  </a:txBody>
                  <a:tcPr/>
                </a:tc>
                <a:tc>
                  <a:txBody>
                    <a:bodyPr/>
                    <a:lstStyle/>
                    <a:p>
                      <a:r>
                        <a:rPr lang="en-US" sz="2400" dirty="0">
                          <a:solidFill>
                            <a:schemeClr val="bg1">
                              <a:lumMod val="65000"/>
                            </a:schemeClr>
                          </a:solidFill>
                        </a:rPr>
                        <a:t>2011-06-02</a:t>
                      </a:r>
                    </a:p>
                  </a:txBody>
                  <a:tcPr/>
                </a:tc>
                <a:tc>
                  <a:txBody>
                    <a:bodyPr/>
                    <a:lstStyle/>
                    <a:p>
                      <a:r>
                        <a:rPr lang="en-US" sz="2400" dirty="0">
                          <a:solidFill>
                            <a:schemeClr val="bg1">
                              <a:lumMod val="65000"/>
                            </a:schemeClr>
                          </a:solidFill>
                        </a:rPr>
                        <a:t>1.55</a:t>
                      </a:r>
                    </a:p>
                  </a:txBody>
                  <a:tcPr/>
                </a:tc>
                <a:tc>
                  <a:txBody>
                    <a:bodyPr/>
                    <a:lstStyle/>
                    <a:p>
                      <a:r>
                        <a:rPr lang="en-US" sz="2400" dirty="0">
                          <a:solidFill>
                            <a:schemeClr val="bg1">
                              <a:lumMod val="65000"/>
                            </a:schemeClr>
                          </a:solidFill>
                        </a:rPr>
                        <a:t>5000</a:t>
                      </a:r>
                    </a:p>
                  </a:txBody>
                  <a:tcPr/>
                </a:tc>
                <a:extLst>
                  <a:ext uri="{0D108BD9-81ED-4DB2-BD59-A6C34878D82A}">
                    <a16:rowId xmlns:a16="http://schemas.microsoft.com/office/drawing/2014/main" val="2698241439"/>
                  </a:ext>
                </a:extLst>
              </a:tr>
              <a:tr h="370840">
                <a:tc>
                  <a:txBody>
                    <a:bodyPr/>
                    <a:lstStyle/>
                    <a:p>
                      <a:r>
                        <a:rPr lang="en-US" sz="2400" dirty="0">
                          <a:solidFill>
                            <a:schemeClr val="bg1">
                              <a:lumMod val="65000"/>
                            </a:schemeClr>
                          </a:solidFill>
                        </a:rPr>
                        <a:t>BBBB</a:t>
                      </a:r>
                    </a:p>
                  </a:txBody>
                  <a:tcPr/>
                </a:tc>
                <a:tc>
                  <a:txBody>
                    <a:bodyPr/>
                    <a:lstStyle/>
                    <a:p>
                      <a:r>
                        <a:rPr lang="en-US" sz="2400" dirty="0">
                          <a:solidFill>
                            <a:schemeClr val="bg1">
                              <a:lumMod val="65000"/>
                            </a:schemeClr>
                          </a:solidFill>
                        </a:rPr>
                        <a:t>2011-05-29</a:t>
                      </a:r>
                    </a:p>
                  </a:txBody>
                  <a:tcPr/>
                </a:tc>
                <a:tc>
                  <a:txBody>
                    <a:bodyPr/>
                    <a:lstStyle/>
                    <a:p>
                      <a:r>
                        <a:rPr lang="en-US" sz="2400" dirty="0">
                          <a:solidFill>
                            <a:schemeClr val="bg1">
                              <a:lumMod val="65000"/>
                            </a:schemeClr>
                          </a:solidFill>
                        </a:rPr>
                        <a:t>2.10</a:t>
                      </a:r>
                    </a:p>
                  </a:txBody>
                  <a:tcPr/>
                </a:tc>
                <a:tc>
                  <a:txBody>
                    <a:bodyPr/>
                    <a:lstStyle/>
                    <a:p>
                      <a:r>
                        <a:rPr lang="en-US" sz="2400" dirty="0">
                          <a:solidFill>
                            <a:schemeClr val="bg1">
                              <a:lumMod val="65000"/>
                            </a:schemeClr>
                          </a:solidFill>
                        </a:rPr>
                        <a:t>1500</a:t>
                      </a:r>
                    </a:p>
                  </a:txBody>
                  <a:tcPr/>
                </a:tc>
                <a:extLst>
                  <a:ext uri="{0D108BD9-81ED-4DB2-BD59-A6C34878D82A}">
                    <a16:rowId xmlns:a16="http://schemas.microsoft.com/office/drawing/2014/main" val="1954087122"/>
                  </a:ext>
                </a:extLst>
              </a:tr>
              <a:tr h="370840">
                <a:tc>
                  <a:txBody>
                    <a:bodyPr/>
                    <a:lstStyle/>
                    <a:p>
                      <a:r>
                        <a:rPr lang="en-US" sz="2400" dirty="0">
                          <a:solidFill>
                            <a:schemeClr val="bg1">
                              <a:lumMod val="65000"/>
                            </a:schemeClr>
                          </a:solidFill>
                        </a:rPr>
                        <a:t>CCCC</a:t>
                      </a:r>
                    </a:p>
                  </a:txBody>
                  <a:tcPr/>
                </a:tc>
                <a:tc>
                  <a:txBody>
                    <a:bodyPr/>
                    <a:lstStyle/>
                    <a:p>
                      <a:r>
                        <a:rPr lang="en-US" sz="2400" dirty="0">
                          <a:solidFill>
                            <a:schemeClr val="bg1">
                              <a:lumMod val="65000"/>
                            </a:schemeClr>
                          </a:solidFill>
                        </a:rPr>
                        <a:t>2011-05-29</a:t>
                      </a:r>
                    </a:p>
                  </a:txBody>
                  <a:tcPr/>
                </a:tc>
                <a:tc>
                  <a:txBody>
                    <a:bodyPr/>
                    <a:lstStyle/>
                    <a:p>
                      <a:r>
                        <a:rPr lang="en-US" sz="2400" dirty="0">
                          <a:solidFill>
                            <a:schemeClr val="bg1">
                              <a:lumMod val="65000"/>
                            </a:schemeClr>
                          </a:solidFill>
                        </a:rPr>
                        <a:t>3.15</a:t>
                      </a:r>
                    </a:p>
                  </a:txBody>
                  <a:tcPr/>
                </a:tc>
                <a:tc>
                  <a:txBody>
                    <a:bodyPr/>
                    <a:lstStyle/>
                    <a:p>
                      <a:r>
                        <a:rPr lang="en-US" sz="2400" dirty="0">
                          <a:solidFill>
                            <a:schemeClr val="bg1">
                              <a:lumMod val="65000"/>
                            </a:schemeClr>
                          </a:solidFill>
                        </a:rPr>
                        <a:t>1200</a:t>
                      </a:r>
                    </a:p>
                  </a:txBody>
                  <a:tcPr/>
                </a:tc>
                <a:extLst>
                  <a:ext uri="{0D108BD9-81ED-4DB2-BD59-A6C34878D82A}">
                    <a16:rowId xmlns:a16="http://schemas.microsoft.com/office/drawing/2014/main" val="3640792236"/>
                  </a:ext>
                </a:extLst>
              </a:tr>
            </a:tbl>
          </a:graphicData>
        </a:graphic>
      </p:graphicFrame>
      <p:graphicFrame>
        <p:nvGraphicFramePr>
          <p:cNvPr id="5" name="Content Placeholder 3">
            <a:extLst>
              <a:ext uri="{FF2B5EF4-FFF2-40B4-BE49-F238E27FC236}">
                <a16:creationId xmlns:a16="http://schemas.microsoft.com/office/drawing/2014/main" id="{76CB1BF5-3DB7-4410-BE0B-91214BB1E71A}"/>
              </a:ext>
            </a:extLst>
          </p:cNvPr>
          <p:cNvGraphicFramePr>
            <a:graphicFrameLocks/>
          </p:cNvGraphicFramePr>
          <p:nvPr/>
        </p:nvGraphicFramePr>
        <p:xfrm>
          <a:off x="267929" y="3898075"/>
          <a:ext cx="5467113" cy="2286000"/>
        </p:xfrm>
        <a:graphic>
          <a:graphicData uri="http://schemas.openxmlformats.org/drawingml/2006/table">
            <a:tbl>
              <a:tblPr firstRow="1" bandRow="1">
                <a:tableStyleId>{5940675A-B579-460E-94D1-54222C63F5DA}</a:tableStyleId>
              </a:tblPr>
              <a:tblGrid>
                <a:gridCol w="990855">
                  <a:extLst>
                    <a:ext uri="{9D8B030D-6E8A-4147-A177-3AD203B41FA5}">
                      <a16:colId xmlns:a16="http://schemas.microsoft.com/office/drawing/2014/main" val="2407087275"/>
                    </a:ext>
                  </a:extLst>
                </a:gridCol>
                <a:gridCol w="2078181">
                  <a:extLst>
                    <a:ext uri="{9D8B030D-6E8A-4147-A177-3AD203B41FA5}">
                      <a16:colId xmlns:a16="http://schemas.microsoft.com/office/drawing/2014/main" val="1890679742"/>
                    </a:ext>
                  </a:extLst>
                </a:gridCol>
                <a:gridCol w="1068779">
                  <a:extLst>
                    <a:ext uri="{9D8B030D-6E8A-4147-A177-3AD203B41FA5}">
                      <a16:colId xmlns:a16="http://schemas.microsoft.com/office/drawing/2014/main" val="3952357775"/>
                    </a:ext>
                  </a:extLst>
                </a:gridCol>
                <a:gridCol w="1329298">
                  <a:extLst>
                    <a:ext uri="{9D8B030D-6E8A-4147-A177-3AD203B41FA5}">
                      <a16:colId xmlns:a16="http://schemas.microsoft.com/office/drawing/2014/main" val="3495248776"/>
                    </a:ext>
                  </a:extLst>
                </a:gridCol>
              </a:tblGrid>
              <a:tr h="370840">
                <a:tc>
                  <a:txBody>
                    <a:bodyPr/>
                    <a:lstStyle/>
                    <a:p>
                      <a:r>
                        <a:rPr lang="en-US" sz="2400" dirty="0">
                          <a:solidFill>
                            <a:schemeClr val="bg1">
                              <a:lumMod val="65000"/>
                            </a:schemeClr>
                          </a:solidFill>
                        </a:rPr>
                        <a:t>Item</a:t>
                      </a:r>
                      <a:endParaRPr lang="en-US" sz="2400" b="1" dirty="0">
                        <a:solidFill>
                          <a:schemeClr val="bg1">
                            <a:lumMod val="65000"/>
                          </a:schemeClr>
                        </a:solidFill>
                      </a:endParaRPr>
                    </a:p>
                  </a:txBody>
                  <a:tcPr/>
                </a:tc>
                <a:tc>
                  <a:txBody>
                    <a:bodyPr/>
                    <a:lstStyle/>
                    <a:p>
                      <a:r>
                        <a:rPr lang="en-US" sz="2400" dirty="0">
                          <a:solidFill>
                            <a:schemeClr val="bg1">
                              <a:lumMod val="65000"/>
                            </a:schemeClr>
                          </a:solidFill>
                        </a:rPr>
                        <a:t>Date</a:t>
                      </a:r>
                      <a:endParaRPr lang="en-US" sz="2400" b="1" dirty="0">
                        <a:solidFill>
                          <a:schemeClr val="bg1">
                            <a:lumMod val="65000"/>
                          </a:schemeClr>
                        </a:solidFill>
                      </a:endParaRPr>
                    </a:p>
                  </a:txBody>
                  <a:tcPr/>
                </a:tc>
                <a:tc>
                  <a:txBody>
                    <a:bodyPr/>
                    <a:lstStyle/>
                    <a:p>
                      <a:r>
                        <a:rPr lang="en-US" sz="2400" dirty="0">
                          <a:solidFill>
                            <a:schemeClr val="bg1">
                              <a:lumMod val="65000"/>
                            </a:schemeClr>
                          </a:solidFill>
                        </a:rPr>
                        <a:t>Price</a:t>
                      </a:r>
                      <a:endParaRPr lang="en-US" sz="2400" b="1" dirty="0">
                        <a:solidFill>
                          <a:schemeClr val="bg1">
                            <a:lumMod val="65000"/>
                          </a:schemeClr>
                        </a:solidFill>
                      </a:endParaRPr>
                    </a:p>
                  </a:txBody>
                  <a:tcPr/>
                </a:tc>
                <a:tc>
                  <a:txBody>
                    <a:bodyPr/>
                    <a:lstStyle/>
                    <a:p>
                      <a:r>
                        <a:rPr lang="en-US" sz="2400" dirty="0">
                          <a:solidFill>
                            <a:schemeClr val="bg1">
                              <a:lumMod val="65000"/>
                            </a:schemeClr>
                          </a:solidFill>
                        </a:rPr>
                        <a:t>Vol. (K)</a:t>
                      </a:r>
                      <a:endParaRPr lang="en-US" sz="2400" b="1" dirty="0">
                        <a:solidFill>
                          <a:schemeClr val="bg1">
                            <a:lumMod val="65000"/>
                          </a:schemeClr>
                        </a:solidFill>
                      </a:endParaRPr>
                    </a:p>
                  </a:txBody>
                  <a:tcPr/>
                </a:tc>
                <a:extLst>
                  <a:ext uri="{0D108BD9-81ED-4DB2-BD59-A6C34878D82A}">
                    <a16:rowId xmlns:a16="http://schemas.microsoft.com/office/drawing/2014/main" val="149013862"/>
                  </a:ext>
                </a:extLst>
              </a:tr>
              <a:tr h="370840">
                <a:tc>
                  <a:txBody>
                    <a:bodyPr/>
                    <a:lstStyle/>
                    <a:p>
                      <a:r>
                        <a:rPr lang="en-US" sz="2400" dirty="0">
                          <a:solidFill>
                            <a:schemeClr val="bg1">
                              <a:lumMod val="65000"/>
                            </a:schemeClr>
                          </a:solidFill>
                        </a:rPr>
                        <a:t>AAAA</a:t>
                      </a:r>
                    </a:p>
                  </a:txBody>
                  <a:tcPr/>
                </a:tc>
                <a:tc>
                  <a:txBody>
                    <a:bodyPr/>
                    <a:lstStyle/>
                    <a:p>
                      <a:r>
                        <a:rPr lang="en-US" sz="2400" dirty="0">
                          <a:solidFill>
                            <a:schemeClr val="bg1">
                              <a:lumMod val="65000"/>
                            </a:schemeClr>
                          </a:solidFill>
                        </a:rPr>
                        <a:t>“30-05-2011”</a:t>
                      </a:r>
                    </a:p>
                  </a:txBody>
                  <a:tcPr/>
                </a:tc>
                <a:tc>
                  <a:txBody>
                    <a:bodyPr/>
                    <a:lstStyle/>
                    <a:p>
                      <a:r>
                        <a:rPr lang="en-US" sz="2400" dirty="0">
                          <a:solidFill>
                            <a:schemeClr val="bg1">
                              <a:lumMod val="65000"/>
                            </a:schemeClr>
                          </a:solidFill>
                        </a:rPr>
                        <a:t>1,52</a:t>
                      </a:r>
                    </a:p>
                  </a:txBody>
                  <a:tcPr/>
                </a:tc>
                <a:tc>
                  <a:txBody>
                    <a:bodyPr/>
                    <a:lstStyle/>
                    <a:p>
                      <a:r>
                        <a:rPr lang="en-US" sz="2400" dirty="0">
                          <a:solidFill>
                            <a:schemeClr val="bg1">
                              <a:lumMod val="65000"/>
                            </a:schemeClr>
                          </a:solidFill>
                        </a:rPr>
                        <a:t>1.5</a:t>
                      </a:r>
                    </a:p>
                  </a:txBody>
                  <a:tcPr/>
                </a:tc>
                <a:extLst>
                  <a:ext uri="{0D108BD9-81ED-4DB2-BD59-A6C34878D82A}">
                    <a16:rowId xmlns:a16="http://schemas.microsoft.com/office/drawing/2014/main" val="2167116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lumMod val="65000"/>
                            </a:schemeClr>
                          </a:solidFill>
                        </a:rPr>
                        <a:t>AAAA</a:t>
                      </a:r>
                    </a:p>
                  </a:txBody>
                  <a:tcPr/>
                </a:tc>
                <a:tc>
                  <a:txBody>
                    <a:bodyPr/>
                    <a:lstStyle/>
                    <a:p>
                      <a:r>
                        <a:rPr lang="en-US" sz="2400" dirty="0">
                          <a:solidFill>
                            <a:schemeClr val="bg1">
                              <a:lumMod val="65000"/>
                            </a:schemeClr>
                          </a:solidFill>
                        </a:rPr>
                        <a:t>“01-06-2011”</a:t>
                      </a:r>
                    </a:p>
                  </a:txBody>
                  <a:tcPr/>
                </a:tc>
                <a:tc>
                  <a:txBody>
                    <a:bodyPr/>
                    <a:lstStyle/>
                    <a:p>
                      <a:endParaRPr lang="en-US" sz="2400" dirty="0">
                        <a:solidFill>
                          <a:schemeClr val="bg1">
                            <a:lumMod val="65000"/>
                          </a:schemeClr>
                        </a:solidFill>
                      </a:endParaRPr>
                    </a:p>
                  </a:txBody>
                  <a:tcPr/>
                </a:tc>
                <a:tc>
                  <a:txBody>
                    <a:bodyPr/>
                    <a:lstStyle/>
                    <a:p>
                      <a:endParaRPr lang="en-US" sz="2400" dirty="0">
                        <a:solidFill>
                          <a:schemeClr val="bg1">
                            <a:lumMod val="65000"/>
                          </a:schemeClr>
                        </a:solidFill>
                      </a:endParaRPr>
                    </a:p>
                  </a:txBody>
                  <a:tcPr/>
                </a:tc>
                <a:extLst>
                  <a:ext uri="{0D108BD9-81ED-4DB2-BD59-A6C34878D82A}">
                    <a16:rowId xmlns:a16="http://schemas.microsoft.com/office/drawing/2014/main" val="2698241439"/>
                  </a:ext>
                </a:extLst>
              </a:tr>
              <a:tr h="370840">
                <a:tc>
                  <a:txBody>
                    <a:bodyPr/>
                    <a:lstStyle/>
                    <a:p>
                      <a:r>
                        <a:rPr lang="en-US" sz="2400" dirty="0">
                          <a:solidFill>
                            <a:schemeClr val="bg1">
                              <a:lumMod val="65000"/>
                            </a:schemeClr>
                          </a:solidFill>
                        </a:rPr>
                        <a:t>BBBB</a:t>
                      </a:r>
                    </a:p>
                  </a:txBody>
                  <a:tcPr/>
                </a:tc>
                <a:tc>
                  <a:txBody>
                    <a:bodyPr/>
                    <a:lstStyle/>
                    <a:p>
                      <a:r>
                        <a:rPr lang="en-US" sz="2400" dirty="0">
                          <a:solidFill>
                            <a:schemeClr val="bg1">
                              <a:lumMod val="65000"/>
                            </a:schemeClr>
                          </a:solidFill>
                        </a:rPr>
                        <a:t>“30-05-2011”</a:t>
                      </a:r>
                    </a:p>
                  </a:txBody>
                  <a:tcPr/>
                </a:tc>
                <a:tc>
                  <a:txBody>
                    <a:bodyPr/>
                    <a:lstStyle/>
                    <a:p>
                      <a:r>
                        <a:rPr lang="en-US" sz="2400" dirty="0">
                          <a:solidFill>
                            <a:schemeClr val="bg1">
                              <a:lumMod val="65000"/>
                            </a:schemeClr>
                          </a:solidFill>
                        </a:rPr>
                        <a:t>2,10</a:t>
                      </a:r>
                    </a:p>
                  </a:txBody>
                  <a:tcPr/>
                </a:tc>
                <a:tc>
                  <a:txBody>
                    <a:bodyPr/>
                    <a:lstStyle/>
                    <a:p>
                      <a:r>
                        <a:rPr lang="en-US" sz="2400" dirty="0">
                          <a:solidFill>
                            <a:schemeClr val="bg1">
                              <a:lumMod val="65000"/>
                            </a:schemeClr>
                          </a:solidFill>
                        </a:rPr>
                        <a:t>1.5</a:t>
                      </a:r>
                    </a:p>
                  </a:txBody>
                  <a:tcPr/>
                </a:tc>
                <a:extLst>
                  <a:ext uri="{0D108BD9-81ED-4DB2-BD59-A6C34878D82A}">
                    <a16:rowId xmlns:a16="http://schemas.microsoft.com/office/drawing/2014/main" val="1954087122"/>
                  </a:ext>
                </a:extLst>
              </a:tr>
              <a:tr h="370840">
                <a:tc>
                  <a:txBody>
                    <a:bodyPr/>
                    <a:lstStyle/>
                    <a:p>
                      <a:r>
                        <a:rPr lang="en-US" sz="2400" dirty="0">
                          <a:solidFill>
                            <a:schemeClr val="bg1">
                              <a:lumMod val="65000"/>
                            </a:schemeClr>
                          </a:solidFill>
                        </a:rPr>
                        <a:t>CCCC</a:t>
                      </a:r>
                    </a:p>
                  </a:txBody>
                  <a:tcPr/>
                </a:tc>
                <a:tc>
                  <a:txBody>
                    <a:bodyPr/>
                    <a:lstStyle/>
                    <a:p>
                      <a:r>
                        <a:rPr lang="en-US" sz="2400" dirty="0">
                          <a:solidFill>
                            <a:schemeClr val="bg1">
                              <a:lumMod val="65000"/>
                            </a:schemeClr>
                          </a:solidFill>
                        </a:rPr>
                        <a:t>“30-05-2011”</a:t>
                      </a:r>
                    </a:p>
                  </a:txBody>
                  <a:tcPr/>
                </a:tc>
                <a:tc>
                  <a:txBody>
                    <a:bodyPr/>
                    <a:lstStyle/>
                    <a:p>
                      <a:r>
                        <a:rPr lang="en-US" sz="2400" dirty="0">
                          <a:solidFill>
                            <a:schemeClr val="bg1">
                              <a:lumMod val="65000"/>
                            </a:schemeClr>
                          </a:solidFill>
                        </a:rPr>
                        <a:t>3,15</a:t>
                      </a:r>
                    </a:p>
                  </a:txBody>
                  <a:tcPr/>
                </a:tc>
                <a:tc>
                  <a:txBody>
                    <a:bodyPr/>
                    <a:lstStyle/>
                    <a:p>
                      <a:endParaRPr lang="en-US" sz="2400" dirty="0">
                        <a:solidFill>
                          <a:schemeClr val="bg1">
                            <a:lumMod val="65000"/>
                          </a:schemeClr>
                        </a:solidFill>
                      </a:endParaRPr>
                    </a:p>
                  </a:txBody>
                  <a:tcPr/>
                </a:tc>
                <a:extLst>
                  <a:ext uri="{0D108BD9-81ED-4DB2-BD59-A6C34878D82A}">
                    <a16:rowId xmlns:a16="http://schemas.microsoft.com/office/drawing/2014/main" val="3640792236"/>
                  </a:ext>
                </a:extLst>
              </a:tr>
            </a:tbl>
          </a:graphicData>
        </a:graphic>
      </p:graphicFrame>
      <p:sp>
        <p:nvSpPr>
          <p:cNvPr id="6" name="TextBox 5">
            <a:extLst>
              <a:ext uri="{FF2B5EF4-FFF2-40B4-BE49-F238E27FC236}">
                <a16:creationId xmlns:a16="http://schemas.microsoft.com/office/drawing/2014/main" id="{E307D5C0-0097-4C95-B4E2-0016D24EB603}"/>
              </a:ext>
            </a:extLst>
          </p:cNvPr>
          <p:cNvSpPr txBox="1"/>
          <p:nvPr/>
        </p:nvSpPr>
        <p:spPr>
          <a:xfrm>
            <a:off x="6820899" y="991365"/>
            <a:ext cx="5721184" cy="4647426"/>
          </a:xfrm>
          <a:prstGeom prst="rect">
            <a:avLst/>
          </a:prstGeom>
          <a:noFill/>
        </p:spPr>
        <p:txBody>
          <a:bodyPr wrap="square" rtlCol="0">
            <a:spAutoFit/>
          </a:bodyPr>
          <a:lstStyle/>
          <a:p>
            <a:pPr marL="285750" indent="-285750">
              <a:buFontTx/>
              <a:buChar char="-"/>
            </a:pPr>
            <a:r>
              <a:rPr lang="en-US" sz="3600" dirty="0">
                <a:solidFill>
                  <a:schemeClr val="bg1"/>
                </a:solidFill>
              </a:rPr>
              <a:t>Table Modification</a:t>
            </a:r>
          </a:p>
          <a:p>
            <a:pPr marL="285750" indent="-285750">
              <a:buFontTx/>
              <a:buChar char="-"/>
            </a:pPr>
            <a:endParaRPr lang="en-US" sz="1600" dirty="0">
              <a:solidFill>
                <a:schemeClr val="bg1"/>
              </a:solidFill>
            </a:endParaRPr>
          </a:p>
          <a:p>
            <a:pPr marL="285750" indent="-285750">
              <a:buFontTx/>
              <a:buChar char="-"/>
            </a:pPr>
            <a:r>
              <a:rPr lang="en-US" sz="3600" dirty="0">
                <a:solidFill>
                  <a:schemeClr val="bg1"/>
                </a:solidFill>
              </a:rPr>
              <a:t>Indexing</a:t>
            </a:r>
          </a:p>
          <a:p>
            <a:pPr marL="285750" indent="-285750">
              <a:buFontTx/>
              <a:buChar char="-"/>
            </a:pPr>
            <a:endParaRPr lang="en-US" sz="1600" dirty="0">
              <a:solidFill>
                <a:schemeClr val="bg1"/>
              </a:solidFill>
            </a:endParaRPr>
          </a:p>
          <a:p>
            <a:pPr marL="285750" indent="-285750">
              <a:buFontTx/>
              <a:buChar char="-"/>
            </a:pPr>
            <a:r>
              <a:rPr lang="en-US" sz="3600" dirty="0">
                <a:solidFill>
                  <a:schemeClr val="bg1"/>
                </a:solidFill>
              </a:rPr>
              <a:t>Aggregation by group</a:t>
            </a:r>
          </a:p>
          <a:p>
            <a:pPr marL="285750" indent="-285750">
              <a:buFontTx/>
              <a:buChar char="-"/>
            </a:pPr>
            <a:endParaRPr lang="en-US" sz="1600" dirty="0">
              <a:solidFill>
                <a:schemeClr val="bg1"/>
              </a:solidFill>
            </a:endParaRPr>
          </a:p>
          <a:p>
            <a:pPr marL="285750" indent="-285750">
              <a:buFontTx/>
              <a:buChar char="-"/>
            </a:pPr>
            <a:r>
              <a:rPr lang="en-US" sz="3600" dirty="0">
                <a:solidFill>
                  <a:schemeClr val="bg1"/>
                </a:solidFill>
              </a:rPr>
              <a:t>Missing data</a:t>
            </a:r>
          </a:p>
          <a:p>
            <a:pPr marL="285750" indent="-285750">
              <a:buFontTx/>
              <a:buChar char="-"/>
            </a:pPr>
            <a:endParaRPr lang="en-US" sz="1600" dirty="0">
              <a:solidFill>
                <a:schemeClr val="bg1"/>
              </a:solidFill>
            </a:endParaRPr>
          </a:p>
          <a:p>
            <a:pPr marL="285750" indent="-285750">
              <a:buFontTx/>
              <a:buChar char="-"/>
            </a:pPr>
            <a:r>
              <a:rPr lang="en-US" sz="3600" dirty="0">
                <a:solidFill>
                  <a:schemeClr val="bg1"/>
                </a:solidFill>
              </a:rPr>
              <a:t>Merging and joining</a:t>
            </a:r>
          </a:p>
          <a:p>
            <a:pPr marL="285750" indent="-285750">
              <a:buFontTx/>
              <a:buChar char="-"/>
            </a:pPr>
            <a:endParaRPr lang="en-US" sz="1600" dirty="0">
              <a:solidFill>
                <a:schemeClr val="bg1"/>
              </a:solidFill>
            </a:endParaRPr>
          </a:p>
          <a:p>
            <a:pPr marL="285750" indent="-285750">
              <a:buFontTx/>
              <a:buChar char="-"/>
            </a:pPr>
            <a:r>
              <a:rPr lang="en-US" sz="3600" dirty="0">
                <a:solidFill>
                  <a:schemeClr val="bg1"/>
                </a:solidFill>
              </a:rPr>
              <a:t>Fast IO: files, DBs, etc.</a:t>
            </a:r>
          </a:p>
        </p:txBody>
      </p:sp>
      <p:sp>
        <p:nvSpPr>
          <p:cNvPr id="8" name="Rectangle: Rounded Corners 7">
            <a:extLst>
              <a:ext uri="{FF2B5EF4-FFF2-40B4-BE49-F238E27FC236}">
                <a16:creationId xmlns:a16="http://schemas.microsoft.com/office/drawing/2014/main" id="{89701024-BB5B-4D4A-A62E-08F9B3B26517}"/>
              </a:ext>
            </a:extLst>
          </p:cNvPr>
          <p:cNvSpPr/>
          <p:nvPr/>
        </p:nvSpPr>
        <p:spPr>
          <a:xfrm>
            <a:off x="1353787" y="570822"/>
            <a:ext cx="1828800" cy="586641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FD81A4F-60AB-419B-B375-2383DFC22B86}"/>
              </a:ext>
            </a:extLst>
          </p:cNvPr>
          <p:cNvSpPr/>
          <p:nvPr/>
        </p:nvSpPr>
        <p:spPr>
          <a:xfrm>
            <a:off x="3271650" y="570822"/>
            <a:ext cx="996794" cy="586641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B5C0EBB-E91C-412A-BDAD-062879AAE78B}"/>
              </a:ext>
            </a:extLst>
          </p:cNvPr>
          <p:cNvSpPr/>
          <p:nvPr/>
        </p:nvSpPr>
        <p:spPr>
          <a:xfrm>
            <a:off x="4393137" y="570822"/>
            <a:ext cx="1430968" cy="586641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9025C5E-6093-4BE4-AA93-25100DA26EDE}"/>
              </a:ext>
            </a:extLst>
          </p:cNvPr>
          <p:cNvSpPr/>
          <p:nvPr/>
        </p:nvSpPr>
        <p:spPr>
          <a:xfrm>
            <a:off x="4546774" y="4767851"/>
            <a:ext cx="1123693" cy="5464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D22859-4288-4AD7-B78C-9C2624884D55}"/>
              </a:ext>
            </a:extLst>
          </p:cNvPr>
          <p:cNvSpPr/>
          <p:nvPr/>
        </p:nvSpPr>
        <p:spPr>
          <a:xfrm>
            <a:off x="4546773" y="5733702"/>
            <a:ext cx="1123693" cy="5464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34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646CA274-1518-4B03-A4BA-2EA148F7551E}"/>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686" y="868363"/>
            <a:ext cx="5464628" cy="4455219"/>
          </a:xfrm>
        </p:spPr>
      </p:pic>
      <p:sp>
        <p:nvSpPr>
          <p:cNvPr id="23" name="TextBox 22">
            <a:extLst>
              <a:ext uri="{FF2B5EF4-FFF2-40B4-BE49-F238E27FC236}">
                <a16:creationId xmlns:a16="http://schemas.microsoft.com/office/drawing/2014/main" id="{349CDF38-7277-4C07-BC53-F33B32FA5108}"/>
              </a:ext>
            </a:extLst>
          </p:cNvPr>
          <p:cNvSpPr txBox="1"/>
          <p:nvPr/>
        </p:nvSpPr>
        <p:spPr>
          <a:xfrm>
            <a:off x="315686" y="139819"/>
            <a:ext cx="5464628" cy="584775"/>
          </a:xfrm>
          <a:prstGeom prst="rect">
            <a:avLst/>
          </a:prstGeom>
          <a:noFill/>
        </p:spPr>
        <p:txBody>
          <a:bodyPr wrap="square" rtlCol="0">
            <a:spAutoFit/>
          </a:bodyPr>
          <a:lstStyle/>
          <a:p>
            <a:pPr algn="ctr"/>
            <a:r>
              <a:rPr lang="en-US" sz="3200" b="1" dirty="0"/>
              <a:t>Data Munging and Preparation</a:t>
            </a:r>
          </a:p>
        </p:txBody>
      </p:sp>
      <p:pic>
        <p:nvPicPr>
          <p:cNvPr id="27" name="Picture 26">
            <a:extLst>
              <a:ext uri="{FF2B5EF4-FFF2-40B4-BE49-F238E27FC236}">
                <a16:creationId xmlns:a16="http://schemas.microsoft.com/office/drawing/2014/main" id="{B5384E05-3E4E-4071-A094-E380D294E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686" y="868363"/>
            <a:ext cx="5464628" cy="4455219"/>
          </a:xfrm>
          <a:prstGeom prst="rect">
            <a:avLst/>
          </a:prstGeom>
        </p:spPr>
      </p:pic>
      <p:sp>
        <p:nvSpPr>
          <p:cNvPr id="31" name="TextBox 30">
            <a:extLst>
              <a:ext uri="{FF2B5EF4-FFF2-40B4-BE49-F238E27FC236}">
                <a16:creationId xmlns:a16="http://schemas.microsoft.com/office/drawing/2014/main" id="{FDFB7A85-69C4-416F-A554-41A275200E7D}"/>
              </a:ext>
            </a:extLst>
          </p:cNvPr>
          <p:cNvSpPr txBox="1"/>
          <p:nvPr/>
        </p:nvSpPr>
        <p:spPr>
          <a:xfrm>
            <a:off x="6411686" y="139819"/>
            <a:ext cx="5464628" cy="584775"/>
          </a:xfrm>
          <a:prstGeom prst="rect">
            <a:avLst/>
          </a:prstGeom>
          <a:noFill/>
        </p:spPr>
        <p:txBody>
          <a:bodyPr wrap="square" rtlCol="0">
            <a:spAutoFit/>
          </a:bodyPr>
          <a:lstStyle/>
          <a:p>
            <a:pPr algn="ctr"/>
            <a:r>
              <a:rPr lang="en-US" sz="3200" b="1" dirty="0"/>
              <a:t>Data Analysis and Modeling</a:t>
            </a:r>
          </a:p>
        </p:txBody>
      </p:sp>
      <p:sp>
        <p:nvSpPr>
          <p:cNvPr id="32" name="TextBox 31">
            <a:extLst>
              <a:ext uri="{FF2B5EF4-FFF2-40B4-BE49-F238E27FC236}">
                <a16:creationId xmlns:a16="http://schemas.microsoft.com/office/drawing/2014/main" id="{C9817AC3-7586-4B1C-85ED-B04B1DD32436}"/>
              </a:ext>
            </a:extLst>
          </p:cNvPr>
          <p:cNvSpPr txBox="1"/>
          <p:nvPr/>
        </p:nvSpPr>
        <p:spPr>
          <a:xfrm>
            <a:off x="315686" y="5568304"/>
            <a:ext cx="5464628" cy="584775"/>
          </a:xfrm>
          <a:prstGeom prst="rect">
            <a:avLst/>
          </a:prstGeom>
          <a:noFill/>
        </p:spPr>
        <p:txBody>
          <a:bodyPr wrap="square" rtlCol="0">
            <a:spAutoFit/>
          </a:bodyPr>
          <a:lstStyle/>
          <a:p>
            <a:pPr algn="ctr"/>
            <a:r>
              <a:rPr lang="en-US" sz="3200" dirty="0"/>
              <a:t>Python</a:t>
            </a:r>
          </a:p>
        </p:txBody>
      </p:sp>
      <p:sp>
        <p:nvSpPr>
          <p:cNvPr id="33" name="TextBox 32">
            <a:extLst>
              <a:ext uri="{FF2B5EF4-FFF2-40B4-BE49-F238E27FC236}">
                <a16:creationId xmlns:a16="http://schemas.microsoft.com/office/drawing/2014/main" id="{01CE0124-9335-47C3-BCE7-295ACBD78EE1}"/>
              </a:ext>
            </a:extLst>
          </p:cNvPr>
          <p:cNvSpPr txBox="1"/>
          <p:nvPr/>
        </p:nvSpPr>
        <p:spPr>
          <a:xfrm>
            <a:off x="6411686" y="5568304"/>
            <a:ext cx="5464628" cy="954107"/>
          </a:xfrm>
          <a:prstGeom prst="rect">
            <a:avLst/>
          </a:prstGeom>
          <a:noFill/>
        </p:spPr>
        <p:txBody>
          <a:bodyPr wrap="square" rtlCol="0">
            <a:spAutoFit/>
          </a:bodyPr>
          <a:lstStyle/>
          <a:p>
            <a:pPr algn="ctr"/>
            <a:r>
              <a:rPr lang="en-US" sz="3200" dirty="0"/>
              <a:t>R, S+, MATLAB, Stata, SAS…</a:t>
            </a:r>
          </a:p>
          <a:p>
            <a:pPr algn="ctr"/>
            <a:r>
              <a:rPr lang="en-US" sz="2400" dirty="0"/>
              <a:t>(Domain-Specific Language)</a:t>
            </a:r>
          </a:p>
        </p:txBody>
      </p:sp>
      <p:cxnSp>
        <p:nvCxnSpPr>
          <p:cNvPr id="34" name="Straight Connector 33">
            <a:extLst>
              <a:ext uri="{FF2B5EF4-FFF2-40B4-BE49-F238E27FC236}">
                <a16:creationId xmlns:a16="http://schemas.microsoft.com/office/drawing/2014/main" id="{34223676-FA4F-419B-9FEF-BC7EF4CBF4B5}"/>
              </a:ext>
            </a:extLst>
          </p:cNvPr>
          <p:cNvCxnSpPr>
            <a:cxnSpLocks/>
          </p:cNvCxnSpPr>
          <p:nvPr/>
        </p:nvCxnSpPr>
        <p:spPr>
          <a:xfrm>
            <a:off x="6096000" y="139819"/>
            <a:ext cx="0" cy="644414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125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9"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12B40-BBAB-4AC5-8238-3909ADB067B1}"/>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dirty="0">
                <a:solidFill>
                  <a:schemeClr val="tx1"/>
                </a:solidFill>
                <a:latin typeface="+mj-lt"/>
                <a:ea typeface="+mj-ea"/>
                <a:cs typeface="+mj-cs"/>
              </a:rPr>
              <a:t>Proposal</a:t>
            </a:r>
          </a:p>
        </p:txBody>
      </p:sp>
    </p:spTree>
    <p:extLst>
      <p:ext uri="{BB962C8B-B14F-4D97-AF65-F5344CB8AC3E}">
        <p14:creationId xmlns:p14="http://schemas.microsoft.com/office/powerpoint/2010/main" val="219130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A43CC5-21AE-41F9-8BFD-2A42A327A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6" y="3142717"/>
            <a:ext cx="718805" cy="718805"/>
          </a:xfrm>
          <a:prstGeom prst="rect">
            <a:avLst/>
          </a:prstGeom>
        </p:spPr>
      </p:pic>
      <p:pic>
        <p:nvPicPr>
          <p:cNvPr id="11" name="Picture 10">
            <a:extLst>
              <a:ext uri="{FF2B5EF4-FFF2-40B4-BE49-F238E27FC236}">
                <a16:creationId xmlns:a16="http://schemas.microsoft.com/office/drawing/2014/main" id="{724A8322-F1AB-4A87-A520-0C1F06E43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06" y="2197708"/>
            <a:ext cx="722014" cy="722014"/>
          </a:xfrm>
          <a:prstGeom prst="rect">
            <a:avLst/>
          </a:prstGeom>
        </p:spPr>
      </p:pic>
      <p:pic>
        <p:nvPicPr>
          <p:cNvPr id="15" name="Picture 14">
            <a:extLst>
              <a:ext uri="{FF2B5EF4-FFF2-40B4-BE49-F238E27FC236}">
                <a16:creationId xmlns:a16="http://schemas.microsoft.com/office/drawing/2014/main" id="{C08CB1C9-892E-4434-AA0E-7AC5343B7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2948" y="2117211"/>
            <a:ext cx="3162948" cy="2932176"/>
          </a:xfrm>
          <a:prstGeom prst="rect">
            <a:avLst/>
          </a:prstGeom>
        </p:spPr>
      </p:pic>
      <p:pic>
        <p:nvPicPr>
          <p:cNvPr id="19" name="Picture 18" descr="A picture containing object&#10;&#10;Description generated with very high confidence">
            <a:extLst>
              <a:ext uri="{FF2B5EF4-FFF2-40B4-BE49-F238E27FC236}">
                <a16:creationId xmlns:a16="http://schemas.microsoft.com/office/drawing/2014/main" id="{94D2928D-B9BD-44CA-8344-9C75A9CA2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4766" y="2453870"/>
            <a:ext cx="2238097" cy="2238097"/>
          </a:xfrm>
          <a:prstGeom prst="rect">
            <a:avLst/>
          </a:prstGeom>
        </p:spPr>
      </p:pic>
      <p:sp>
        <p:nvSpPr>
          <p:cNvPr id="21" name="Arrow: Chevron 20">
            <a:extLst>
              <a:ext uri="{FF2B5EF4-FFF2-40B4-BE49-F238E27FC236}">
                <a16:creationId xmlns:a16="http://schemas.microsoft.com/office/drawing/2014/main" id="{89B5E977-B2C7-4AE5-9B4A-C9A42966DD25}"/>
              </a:ext>
            </a:extLst>
          </p:cNvPr>
          <p:cNvSpPr/>
          <p:nvPr/>
        </p:nvSpPr>
        <p:spPr>
          <a:xfrm>
            <a:off x="8039595" y="3048010"/>
            <a:ext cx="530106" cy="92139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2" name="Arrow: Pentagon 21">
            <a:extLst>
              <a:ext uri="{FF2B5EF4-FFF2-40B4-BE49-F238E27FC236}">
                <a16:creationId xmlns:a16="http://schemas.microsoft.com/office/drawing/2014/main" id="{8D9A3F7B-7497-44AD-8981-03B5F29302D8}"/>
              </a:ext>
            </a:extLst>
          </p:cNvPr>
          <p:cNvSpPr/>
          <p:nvPr/>
        </p:nvSpPr>
        <p:spPr>
          <a:xfrm>
            <a:off x="507066" y="5402431"/>
            <a:ext cx="11566566" cy="1117121"/>
          </a:xfrm>
          <a:prstGeom prst="homePlate">
            <a:avLst/>
          </a:prstGeom>
          <a:noFill/>
          <a:ln w="57150">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solidFill>
                  <a:schemeClr val="tx1"/>
                </a:solidFill>
              </a:rPr>
              <a:t>Python</a:t>
            </a:r>
          </a:p>
          <a:p>
            <a:pPr algn="ctr"/>
            <a:r>
              <a:rPr lang="en-US" sz="2400" dirty="0">
                <a:solidFill>
                  <a:schemeClr val="tx1"/>
                </a:solidFill>
              </a:rPr>
              <a:t>Other libraries: NumPy, SciPy, matplotlib, </a:t>
            </a:r>
            <a:r>
              <a:rPr lang="en-US" sz="2400" dirty="0" err="1">
                <a:solidFill>
                  <a:schemeClr val="tx1"/>
                </a:solidFill>
              </a:rPr>
              <a:t>Ipython</a:t>
            </a:r>
            <a:r>
              <a:rPr lang="en-US" sz="2400" dirty="0">
                <a:solidFill>
                  <a:schemeClr val="tx1"/>
                </a:solidFill>
              </a:rPr>
              <a:t>, </a:t>
            </a:r>
            <a:r>
              <a:rPr lang="en-US" sz="2400" dirty="0" err="1">
                <a:solidFill>
                  <a:schemeClr val="tx1"/>
                </a:solidFill>
              </a:rPr>
              <a:t>statsmodel</a:t>
            </a:r>
            <a:endParaRPr lang="en-US" sz="2400" dirty="0">
              <a:solidFill>
                <a:schemeClr val="tx1"/>
              </a:solidFill>
            </a:endParaRPr>
          </a:p>
        </p:txBody>
      </p:sp>
      <p:sp>
        <p:nvSpPr>
          <p:cNvPr id="23" name="Arrow: Chevron 22">
            <a:extLst>
              <a:ext uri="{FF2B5EF4-FFF2-40B4-BE49-F238E27FC236}">
                <a16:creationId xmlns:a16="http://schemas.microsoft.com/office/drawing/2014/main" id="{56E0B3A2-B2DB-464F-B8B1-AE9A2CD253B2}"/>
              </a:ext>
            </a:extLst>
          </p:cNvPr>
          <p:cNvSpPr/>
          <p:nvPr/>
        </p:nvSpPr>
        <p:spPr>
          <a:xfrm>
            <a:off x="2197927" y="3048010"/>
            <a:ext cx="530106" cy="92139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Rectangle: Rounded Corners 27">
            <a:extLst>
              <a:ext uri="{FF2B5EF4-FFF2-40B4-BE49-F238E27FC236}">
                <a16:creationId xmlns:a16="http://schemas.microsoft.com/office/drawing/2014/main" id="{65DB644C-B71D-4F46-A78A-DEDFDC170A0F}"/>
              </a:ext>
            </a:extLst>
          </p:cNvPr>
          <p:cNvSpPr/>
          <p:nvPr/>
        </p:nvSpPr>
        <p:spPr>
          <a:xfrm>
            <a:off x="4925190" y="184322"/>
            <a:ext cx="7148441" cy="1395351"/>
          </a:xfrm>
          <a:prstGeom prst="round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3200" dirty="0"/>
              <a:t>- Data structures and manipulation tools</a:t>
            </a:r>
          </a:p>
          <a:p>
            <a:r>
              <a:rPr lang="en-US" sz="3200" dirty="0"/>
              <a:t>- Statistical models and functions</a:t>
            </a:r>
          </a:p>
        </p:txBody>
      </p:sp>
      <p:pic>
        <p:nvPicPr>
          <p:cNvPr id="29" name="Picture 28">
            <a:extLst>
              <a:ext uri="{FF2B5EF4-FFF2-40B4-BE49-F238E27FC236}">
                <a16:creationId xmlns:a16="http://schemas.microsoft.com/office/drawing/2014/main" id="{8C4D939C-F0BF-4D60-AFB3-C86C1585FEFB}"/>
              </a:ext>
            </a:extLst>
          </p:cNvPr>
          <p:cNvPicPr>
            <a:picLocks noChangeAspect="1"/>
          </p:cNvPicPr>
          <p:nvPr/>
        </p:nvPicPr>
        <p:blipFill>
          <a:blip r:embed="rId7"/>
          <a:stretch>
            <a:fillRect/>
          </a:stretch>
        </p:blipFill>
        <p:spPr>
          <a:xfrm>
            <a:off x="1971968" y="349353"/>
            <a:ext cx="2219325" cy="1009650"/>
          </a:xfrm>
          <a:prstGeom prst="rect">
            <a:avLst/>
          </a:prstGeom>
        </p:spPr>
      </p:pic>
      <p:sp>
        <p:nvSpPr>
          <p:cNvPr id="30" name="Left Brace 29">
            <a:extLst>
              <a:ext uri="{FF2B5EF4-FFF2-40B4-BE49-F238E27FC236}">
                <a16:creationId xmlns:a16="http://schemas.microsoft.com/office/drawing/2014/main" id="{34D17A93-6FAE-4211-974F-D7A148248DA4}"/>
              </a:ext>
            </a:extLst>
          </p:cNvPr>
          <p:cNvSpPr/>
          <p:nvPr/>
        </p:nvSpPr>
        <p:spPr>
          <a:xfrm>
            <a:off x="4393870" y="178181"/>
            <a:ext cx="531321" cy="1401237"/>
          </a:xfrm>
          <a:prstGeom prst="leftBrac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5F6743BF-DEBE-481C-85F9-BAD6AEE8D64A}"/>
              </a:ext>
            </a:extLst>
          </p:cNvPr>
          <p:cNvSpPr txBox="1"/>
          <p:nvPr/>
        </p:nvSpPr>
        <p:spPr>
          <a:xfrm>
            <a:off x="555907" y="4084518"/>
            <a:ext cx="637012" cy="584775"/>
          </a:xfrm>
          <a:prstGeom prst="rect">
            <a:avLst/>
          </a:prstGeom>
          <a:noFill/>
          <a:ln>
            <a:solidFill>
              <a:schemeClr val="bg1">
                <a:lumMod val="65000"/>
              </a:schemeClr>
            </a:solidFill>
          </a:ln>
        </p:spPr>
        <p:txBody>
          <a:bodyPr wrap="square" rtlCol="0">
            <a:spAutoFit/>
          </a:bodyPr>
          <a:lstStyle/>
          <a:p>
            <a:endParaRPr lang="en-US" sz="800" dirty="0"/>
          </a:p>
          <a:p>
            <a:r>
              <a:rPr lang="en-US" sz="1600" dirty="0"/>
              <a:t>HDF5</a:t>
            </a:r>
          </a:p>
          <a:p>
            <a:endParaRPr lang="en-US" sz="800" dirty="0"/>
          </a:p>
        </p:txBody>
      </p:sp>
    </p:spTree>
    <p:extLst>
      <p:ext uri="{BB962C8B-B14F-4D97-AF65-F5344CB8AC3E}">
        <p14:creationId xmlns:p14="http://schemas.microsoft.com/office/powerpoint/2010/main" val="79094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9"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12B40-BBAB-4AC5-8238-3909ADB067B1}"/>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dirty="0">
                <a:solidFill>
                  <a:schemeClr val="tx1"/>
                </a:solidFill>
                <a:latin typeface="+mj-lt"/>
                <a:ea typeface="+mj-ea"/>
                <a:cs typeface="+mj-cs"/>
              </a:rPr>
              <a:t>How it works</a:t>
            </a:r>
          </a:p>
        </p:txBody>
      </p:sp>
    </p:spTree>
    <p:extLst>
      <p:ext uri="{BB962C8B-B14F-4D97-AF65-F5344CB8AC3E}">
        <p14:creationId xmlns:p14="http://schemas.microsoft.com/office/powerpoint/2010/main" val="314621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375</Words>
  <Application>Microsoft Office PowerPoint</Application>
  <PresentationFormat>Widescreen</PresentationFormat>
  <Paragraphs>236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Impact</vt:lpstr>
      <vt:lpstr>Office Theme</vt:lpstr>
      <vt:lpstr>panel data structures  A library for Data Analysis and Statistics</vt:lpstr>
      <vt:lpstr>PowerPoint Presentation</vt:lpstr>
      <vt:lpstr>Problem</vt:lpstr>
      <vt:lpstr>PowerPoint Presentation</vt:lpstr>
      <vt:lpstr>PowerPoint Presentation</vt:lpstr>
      <vt:lpstr>PowerPoint Presentation</vt:lpstr>
      <vt:lpstr>Proposal</vt:lpstr>
      <vt:lpstr>PowerPoint Presentation</vt:lpstr>
      <vt:lpstr>How it works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for Python A library for Data Analysis and Statistics</dc:title>
  <dc:creator>Francis Odisi</dc:creator>
  <cp:lastModifiedBy>Francis Odisi</cp:lastModifiedBy>
  <cp:revision>46</cp:revision>
  <cp:lastPrinted>2018-06-04T13:38:40Z</cp:lastPrinted>
  <dcterms:created xsi:type="dcterms:W3CDTF">2018-06-04T09:26:56Z</dcterms:created>
  <dcterms:modified xsi:type="dcterms:W3CDTF">2018-06-04T15:41:26Z</dcterms:modified>
</cp:coreProperties>
</file>