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8" r:id="rId4"/>
    <p:sldId id="262" r:id="rId5"/>
    <p:sldId id="263" r:id="rId6"/>
    <p:sldId id="267" r:id="rId7"/>
    <p:sldId id="268" r:id="rId8"/>
    <p:sldId id="259" r:id="rId9"/>
    <p:sldId id="265" r:id="rId10"/>
    <p:sldId id="266" r:id="rId11"/>
    <p:sldId id="269" r:id="rId12"/>
    <p:sldId id="270" r:id="rId13"/>
    <p:sldId id="264" r:id="rId14"/>
    <p:sldId id="271" r:id="rId15"/>
    <p:sldId id="273" r:id="rId16"/>
    <p:sldId id="274" r:id="rId17"/>
    <p:sldId id="276" r:id="rId18"/>
    <p:sldId id="278" r:id="rId19"/>
    <p:sldId id="272" r:id="rId20"/>
    <p:sldId id="25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7" y="3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944A-6D54-4C64-A079-CC7338A52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7A441-6606-4CA1-B5C0-2D8B285EE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AC376-69EE-4208-BE67-BFA33DDBE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189-D450-4EC9-822F-D7CA18A2103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1544A-5F01-4A71-A739-A2519D22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23F12-0E3C-4FC2-9270-235FB2BC6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D5C1-8DAD-42AE-A226-15D458F0E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7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A4248-6A3E-4C42-90F5-94968D63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471E1-E873-45D0-8B77-31955FC28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5726D-378C-4020-AD02-B9735B5F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189-D450-4EC9-822F-D7CA18A2103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CCC91-C382-4D8E-AB1B-FCEC4234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26EE5-2875-48C1-8B2E-19B35C27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D5C1-8DAD-42AE-A226-15D458F0E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5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4F807-AE76-44D2-97ED-3D40EE7E8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A4244-D6AC-493A-90CF-CCE00503D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2DE13-7B79-437C-8FE3-130B0206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189-D450-4EC9-822F-D7CA18A2103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50E7E-46EC-481D-8998-545DB620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7AA1B-E560-41AF-AB2F-8CDB1306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D5C1-8DAD-42AE-A226-15D458F0E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1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44566-C44F-4383-98EC-E5EC01C8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34C3F-28D8-46B0-874F-64F02585D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85637-CA38-464E-B3E8-65C457BC7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189-D450-4EC9-822F-D7CA18A2103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05D1D-2268-4B2E-80BE-C7C67070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CDFEA-5D31-4EA6-9B99-6E4CB4DD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D5C1-8DAD-42AE-A226-15D458F0E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4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4C497-18F0-4CE4-96B0-893C30D22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E6476-137F-4E73-8C04-EDB38B5E2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A3F24-A9DA-4902-8A75-1390AF7DA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189-D450-4EC9-822F-D7CA18A2103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5D3DA-DC6C-4575-92AA-7066CA28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E28C5-0F36-4DD1-B18B-E4B1E98B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D5C1-8DAD-42AE-A226-15D458F0E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8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7863-1FD6-464E-9AD0-58AAE3A3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FC8B3-CCBD-41C6-8646-E70A89E72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012A0-9282-4B6F-AB5A-CB69C3341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0907B-6900-4879-BEE9-4EB08A69D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189-D450-4EC9-822F-D7CA18A2103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5CF8C-F788-4A71-A4A9-0390430B3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2E3ED-CB6A-4ADD-A3D6-423C1840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D5C1-8DAD-42AE-A226-15D458F0E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1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DA3A7-75D2-4137-AA60-C88FEE46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5378-2EAE-4E67-827C-704BD918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C930A-83C3-459E-A6FF-33E809585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AA40BC-C786-4A24-B0DD-3F7F63E05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CDF06-44B6-44BF-AB64-4AFF340DC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7B3FC-A37D-44E2-8F2D-58D3A8AE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189-D450-4EC9-822F-D7CA18A2103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5CFDAC-85CA-4EFE-BEF8-1E75A3A82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96F9ED-E8A8-4439-ADFE-671D72D9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D5C1-8DAD-42AE-A226-15D458F0E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9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54FE-AD84-4CF6-B872-6565EA5F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FE6BA9-685C-4FFE-BC3A-74E46E639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189-D450-4EC9-822F-D7CA18A2103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A330D-5212-476E-B8FB-C2A2FF53C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5161A-474D-4D2E-875B-A4B9FD51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D5C1-8DAD-42AE-A226-15D458F0E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8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2F40F-4EDB-4537-98FF-61E4EEA1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189-D450-4EC9-822F-D7CA18A2103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7A41AD-1A4D-4E26-B4F4-47D921D28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60BA1-73C4-4503-AFF4-7E1E0C01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D5C1-8DAD-42AE-A226-15D458F0E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6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973C-4441-410D-8107-893D21E5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E6FA-0284-48CF-BBE6-5C86E8CD8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771DF-4C97-4320-BCAE-C56DED611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6A9AB-183C-4664-844D-BBA195DE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189-D450-4EC9-822F-D7CA18A2103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E2457-0190-48E6-86AA-377FB805A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03060-6CEC-41F7-90F4-0F5EB65C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D5C1-8DAD-42AE-A226-15D458F0E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8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7621-7012-40FF-9FD3-176233A41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D6677-B059-4751-B296-E6A1E2280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5D404-AA72-4B08-A588-920EACACA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E9054-5813-45EC-8029-850F586D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189-D450-4EC9-822F-D7CA18A2103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AFFFB-303E-4813-9A3E-9A66517C1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EE8D7-01CB-4A84-8D6E-03686709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D5C1-8DAD-42AE-A226-15D458F0E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6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187F1-FDBD-4100-AB1D-2AB07241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CA97D-C9E1-44F6-906E-8045F82F1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5C7B0-40CB-4EEC-9B82-95542EF51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A189-D450-4EC9-822F-D7CA18A2103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BE81D-B82B-4BF8-9859-FF1665002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02119-9AB7-462E-BC09-2CC0E3BD5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1D5C1-8DAD-42AE-A226-15D458F0E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6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json/json-data-sql-server?view=sql-server-2017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icrosoft.github.io/sql-ml-tutorials/python/rentalprediction/step/2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.github.io/sql-ml-tutorials/python/rentalprediction/step/2.html" TargetMode="External"/><Relationship Id="rId2" Type="http://schemas.openxmlformats.org/officeDocument/2006/relationships/hyperlink" Target="https://docs.microsoft.com/en-us/sql/relational-databases/json/json-data-sql-server?view=sql-server-201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rtner.com/doc/reprints?id=1-3TXXSLV&amp;ct=170221&amp;st=sb" TargetMode="External"/><Relationship Id="rId2" Type="http://schemas.openxmlformats.org/officeDocument/2006/relationships/hyperlink" Target="https://www.gartner.com/doc/reprints?id=1-3JD7HF0&amp;ct=161005&amp;st=s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blogs.microsoft.com/sqlserver/2017/04/19/python-in-sql-server-2017-enhanced-in-database-machine-learning/" TargetMode="External"/><Relationship Id="rId4" Type="http://schemas.openxmlformats.org/officeDocument/2006/relationships/hyperlink" Target="https://www.gartner.com/doc/reprints?id=1-3U1LC65&amp;ct=170222&amp;st=s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1DD678C-D378-47B8-B3AD-6A3C3DD25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39" y="468977"/>
            <a:ext cx="5898443" cy="35390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F425B-9021-4512-995F-75D6C84D3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688535"/>
            <a:ext cx="6801612" cy="5361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Francis B. Odisi</a:t>
            </a:r>
          </a:p>
        </p:txBody>
      </p:sp>
    </p:spTree>
    <p:extLst>
      <p:ext uri="{BB962C8B-B14F-4D97-AF65-F5344CB8AC3E}">
        <p14:creationId xmlns:p14="http://schemas.microsoft.com/office/powerpoint/2010/main" val="734238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0B4761-F489-4B2F-A0E5-0FF63983A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73" y="358747"/>
            <a:ext cx="1304925" cy="1323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919A96-0286-4D29-A199-1E2D5C749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467" y="358747"/>
            <a:ext cx="1390650" cy="1304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80C88F-A990-422E-9774-049BD7A71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104" y="358747"/>
            <a:ext cx="1285875" cy="1457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72E55C-1EEB-4CDD-BA43-BB3F00887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8748" y="358747"/>
            <a:ext cx="1333500" cy="140970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8AB79E1-B0AB-44ED-8C1F-EF2E304FE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630375"/>
              </p:ext>
            </p:extLst>
          </p:nvPr>
        </p:nvGraphicFramePr>
        <p:xfrm>
          <a:off x="354563" y="2100602"/>
          <a:ext cx="11256025" cy="307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6180">
                  <a:extLst>
                    <a:ext uri="{9D8B030D-6E8A-4147-A177-3AD203B41FA5}">
                      <a16:colId xmlns:a16="http://schemas.microsoft.com/office/drawing/2014/main" val="4263746231"/>
                    </a:ext>
                  </a:extLst>
                </a:gridCol>
                <a:gridCol w="1978090">
                  <a:extLst>
                    <a:ext uri="{9D8B030D-6E8A-4147-A177-3AD203B41FA5}">
                      <a16:colId xmlns:a16="http://schemas.microsoft.com/office/drawing/2014/main" val="448024635"/>
                    </a:ext>
                  </a:extLst>
                </a:gridCol>
                <a:gridCol w="1866122">
                  <a:extLst>
                    <a:ext uri="{9D8B030D-6E8A-4147-A177-3AD203B41FA5}">
                      <a16:colId xmlns:a16="http://schemas.microsoft.com/office/drawing/2014/main" val="1352863514"/>
                    </a:ext>
                  </a:extLst>
                </a:gridCol>
                <a:gridCol w="1744825">
                  <a:extLst>
                    <a:ext uri="{9D8B030D-6E8A-4147-A177-3AD203B41FA5}">
                      <a16:colId xmlns:a16="http://schemas.microsoft.com/office/drawing/2014/main" val="593513015"/>
                    </a:ext>
                  </a:extLst>
                </a:gridCol>
                <a:gridCol w="1710808">
                  <a:extLst>
                    <a:ext uri="{9D8B030D-6E8A-4147-A177-3AD203B41FA5}">
                      <a16:colId xmlns:a16="http://schemas.microsoft.com/office/drawing/2014/main" val="1679929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Maximum # cores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Unlimited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 cores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cores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Unlimited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449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(buffer pool)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 maximum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 GB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1410 MB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 max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651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Max. DB size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524 PB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524 PB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GB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524 PB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536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Production use rights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292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Advanced Corporate BI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47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Advanced Analytics / Machine Learning</a:t>
                      </a:r>
                    </a:p>
                    <a:p>
                      <a:r>
                        <a:rPr lang="en-US" sz="1400" dirty="0"/>
                        <a:t>(R, Python, Sparks, Hadoop)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842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$ 14,256 </a:t>
                      </a:r>
                      <a:r>
                        <a:rPr lang="en-US" sz="1600" dirty="0"/>
                        <a:t>per core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$ 3,717 </a:t>
                      </a:r>
                      <a:r>
                        <a:rPr lang="en-US" sz="1600" dirty="0"/>
                        <a:t>per core</a:t>
                      </a:r>
                    </a:p>
                    <a:p>
                      <a:pPr algn="ctr"/>
                      <a:r>
                        <a:rPr lang="en-US" dirty="0"/>
                        <a:t>$ 931 </a:t>
                      </a:r>
                      <a:r>
                        <a:rPr lang="en-US" sz="1600" dirty="0"/>
                        <a:t>server + CAL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19318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7F5B99D-6224-4294-ACF4-06D7D90F793B}"/>
              </a:ext>
            </a:extLst>
          </p:cNvPr>
          <p:cNvSpPr txBox="1"/>
          <p:nvPr/>
        </p:nvSpPr>
        <p:spPr>
          <a:xfrm>
            <a:off x="4371247" y="6044193"/>
            <a:ext cx="3797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Version Comparison</a:t>
            </a:r>
          </a:p>
        </p:txBody>
      </p:sp>
    </p:spTree>
    <p:extLst>
      <p:ext uri="{BB962C8B-B14F-4D97-AF65-F5344CB8AC3E}">
        <p14:creationId xmlns:p14="http://schemas.microsoft.com/office/powerpoint/2010/main" val="2383647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896DA006-53B1-44C3-87E9-B533DD253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84" y="846836"/>
            <a:ext cx="2648371" cy="2751219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05E6D5D7-581E-4622-9D66-63E6E3CFB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757" y="1545421"/>
            <a:ext cx="2659472" cy="152225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D6D3246-4409-4F96-84AF-5331773FA1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143" y="846836"/>
            <a:ext cx="2646677" cy="2919426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circuit board&#10;&#10;Description generated with high confidence">
            <a:extLst>
              <a:ext uri="{FF2B5EF4-FFF2-40B4-BE49-F238E27FC236}">
                <a16:creationId xmlns:a16="http://schemas.microsoft.com/office/drawing/2014/main" id="{3ACBE29E-0B2D-4D28-861E-67CD3C7083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269" y="1513980"/>
            <a:ext cx="2648372" cy="1629767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79A75EB-8A9A-41B3-BD5C-0C45B451D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Features and Tools</a:t>
            </a:r>
          </a:p>
        </p:txBody>
      </p:sp>
    </p:spTree>
    <p:extLst>
      <p:ext uri="{BB962C8B-B14F-4D97-AF65-F5344CB8AC3E}">
        <p14:creationId xmlns:p14="http://schemas.microsoft.com/office/powerpoint/2010/main" val="4110886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70F4F9F-63BA-4314-88F7-502AAE46E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955" y="320327"/>
            <a:ext cx="1839826" cy="1839826"/>
          </a:xfrm>
          <a:prstGeom prst="rect">
            <a:avLst/>
          </a:prstGeom>
        </p:spPr>
      </p:pic>
      <p:sp>
        <p:nvSpPr>
          <p:cNvPr id="29" name="Rectangle 25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D88B0F-18A0-45C6-BE53-17ED0E1C1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1" y="1837231"/>
            <a:ext cx="2659472" cy="938637"/>
          </a:xfrm>
          <a:prstGeom prst="rect">
            <a:avLst/>
          </a:prstGeom>
        </p:spPr>
      </p:pic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7B50075-20D5-4678-86EB-3F86027BFA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328" y="1015026"/>
            <a:ext cx="1145127" cy="1145127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33EE4881-58C1-4930-B12F-C2C882A3DC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252" y="670258"/>
            <a:ext cx="1247744" cy="100131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79A75EB-8A9A-41B3-BD5C-0C45B451D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Features and Tools</a:t>
            </a:r>
          </a:p>
        </p:txBody>
      </p:sp>
      <p:pic>
        <p:nvPicPr>
          <p:cNvPr id="9" name="Picture 8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8EC259C3-CED2-4B8E-AE9F-AB44B5A454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897" y="2697565"/>
            <a:ext cx="1423988" cy="800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545CE6-6A1C-4C99-8003-D7DC3B2E78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927" y="1875646"/>
            <a:ext cx="2031645" cy="11377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01C88E-CD33-4D9D-B0C9-7392060E2A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738" y="2874578"/>
            <a:ext cx="1425102" cy="11910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F84B642-A2F8-44C8-AA68-6174B18091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80088" y="1735959"/>
            <a:ext cx="23010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81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71EB34D-F666-4253-93BD-8700D2A5D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B93029-D7EB-4669-8CCA-F9FD29D2F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641254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98353-CBAF-4F0A-8098-A322F5FC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33062" y="3123098"/>
            <a:ext cx="2250233" cy="132556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b="1" u="sng" dirty="0">
                <a:hlinkClick r:id="rId2"/>
              </a:rPr>
              <a:t>JSON</a:t>
            </a:r>
            <a:endParaRPr lang="en-US" b="1" u="sng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471BAAD-34C7-4C85-ADCE-BB218DADE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020" y="320040"/>
            <a:ext cx="10515600" cy="6217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DECLARE @json NVARCHAR(MAX)</a:t>
            </a:r>
          </a:p>
          <a:p>
            <a:pPr marL="0" indent="0">
              <a:buNone/>
            </a:pPr>
            <a:r>
              <a:rPr lang="en-US" sz="2400" dirty="0"/>
              <a:t>SET @json =  </a:t>
            </a:r>
          </a:p>
          <a:p>
            <a:pPr marL="0" indent="0">
              <a:buNone/>
            </a:pPr>
            <a:r>
              <a:rPr lang="en-US" sz="2400" dirty="0"/>
              <a:t>N'[ { "id" : 2,"info": { "name": "John", "surname": "Smith" }, "age": 25 },  </a:t>
            </a:r>
          </a:p>
          <a:p>
            <a:pPr marL="0" indent="0">
              <a:buNone/>
            </a:pPr>
            <a:r>
              <a:rPr lang="en-US" sz="2400" dirty="0"/>
              <a:t>       { "id" : 5,"info": { "name": "Jane", "surname": "Smith", "skills": ["SQL", "C#", 	"Azure"] }, "dob":     	"2005-11-04T12:00:00" }  ]'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SELECT *  </a:t>
            </a:r>
          </a:p>
          <a:p>
            <a:pPr marL="0" indent="0">
              <a:buNone/>
            </a:pPr>
            <a:r>
              <a:rPr lang="en-US" sz="2400" dirty="0"/>
              <a:t>FROM </a:t>
            </a:r>
            <a:r>
              <a:rPr lang="en-US" sz="2400" b="1" dirty="0"/>
              <a:t>OPENJSON</a:t>
            </a:r>
            <a:r>
              <a:rPr lang="en-US" sz="2400" dirty="0"/>
              <a:t>(@json)  </a:t>
            </a:r>
          </a:p>
          <a:p>
            <a:pPr marL="0" indent="0">
              <a:buNone/>
            </a:pPr>
            <a:r>
              <a:rPr lang="en-US" sz="2400" dirty="0"/>
              <a:t>  WITH (id int 'strict $.id',  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firstName</a:t>
            </a:r>
            <a:r>
              <a:rPr lang="en-US" sz="2400" dirty="0"/>
              <a:t> </a:t>
            </a:r>
            <a:r>
              <a:rPr lang="en-US" sz="2400" dirty="0" err="1"/>
              <a:t>nvarchar</a:t>
            </a:r>
            <a:r>
              <a:rPr lang="en-US" sz="2400" dirty="0"/>
              <a:t>(50) '$.info.name', </a:t>
            </a:r>
            <a:r>
              <a:rPr lang="en-US" sz="2400" dirty="0" err="1"/>
              <a:t>lastName</a:t>
            </a:r>
            <a:r>
              <a:rPr lang="en-US" sz="2400" dirty="0"/>
              <a:t> </a:t>
            </a:r>
            <a:r>
              <a:rPr lang="en-US" sz="2400" dirty="0" err="1"/>
              <a:t>nvarchar</a:t>
            </a:r>
            <a:r>
              <a:rPr lang="en-US" sz="2400" dirty="0"/>
              <a:t>(50) '$.</a:t>
            </a:r>
            <a:r>
              <a:rPr lang="en-US" sz="2400" dirty="0" err="1"/>
              <a:t>info.surname</a:t>
            </a:r>
            <a:r>
              <a:rPr lang="en-US" sz="2400" dirty="0"/>
              <a:t>',  </a:t>
            </a:r>
          </a:p>
          <a:p>
            <a:pPr marL="0" indent="0">
              <a:buNone/>
            </a:pPr>
            <a:r>
              <a:rPr lang="en-US" sz="2400" dirty="0"/>
              <a:t>        age int, </a:t>
            </a:r>
            <a:r>
              <a:rPr lang="en-US" sz="2400" dirty="0" err="1"/>
              <a:t>dateOfBirth</a:t>
            </a:r>
            <a:r>
              <a:rPr lang="en-US" sz="2400" dirty="0"/>
              <a:t> datetime2 '$.dob',</a:t>
            </a:r>
          </a:p>
          <a:p>
            <a:pPr marL="0" indent="0">
              <a:buNone/>
            </a:pPr>
            <a:r>
              <a:rPr lang="en-US" sz="2400" dirty="0"/>
              <a:t>    skills </a:t>
            </a:r>
            <a:r>
              <a:rPr lang="en-US" sz="2400" dirty="0" err="1"/>
              <a:t>nvarchar</a:t>
            </a:r>
            <a:r>
              <a:rPr lang="en-US" sz="2400" dirty="0"/>
              <a:t>(max) '$.skills' as json) </a:t>
            </a:r>
          </a:p>
          <a:p>
            <a:pPr marL="0" indent="0">
              <a:buNone/>
            </a:pPr>
            <a:r>
              <a:rPr lang="en-US" sz="2400" dirty="0"/>
              <a:t>    outer apply </a:t>
            </a:r>
            <a:r>
              <a:rPr lang="en-US" sz="2400" dirty="0" err="1"/>
              <a:t>openjson</a:t>
            </a:r>
            <a:r>
              <a:rPr lang="en-US" sz="2400" dirty="0"/>
              <a:t>( </a:t>
            </a:r>
            <a:r>
              <a:rPr lang="en-US" sz="2400" dirty="0" err="1"/>
              <a:t>a.skills</a:t>
            </a:r>
            <a:r>
              <a:rPr lang="en-US" sz="2400" dirty="0"/>
              <a:t> ) </a:t>
            </a:r>
          </a:p>
          <a:p>
            <a:pPr marL="0" indent="0">
              <a:buNone/>
            </a:pPr>
            <a:r>
              <a:rPr lang="en-US" sz="2400" dirty="0"/>
              <a:t>                     with ( skill </a:t>
            </a:r>
            <a:r>
              <a:rPr lang="en-US" sz="2400" dirty="0" err="1"/>
              <a:t>nvarchar</a:t>
            </a:r>
            <a:r>
              <a:rPr lang="en-US" sz="2400" dirty="0"/>
              <a:t>(8) '$' ) as b</a:t>
            </a:r>
          </a:p>
        </p:txBody>
      </p:sp>
    </p:spTree>
    <p:extLst>
      <p:ext uri="{BB962C8B-B14F-4D97-AF65-F5344CB8AC3E}">
        <p14:creationId xmlns:p14="http://schemas.microsoft.com/office/powerpoint/2010/main" val="2512688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907954-BAB3-45E0-A22F-4C4EBE848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64" y="1690688"/>
            <a:ext cx="11596457" cy="29860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B98353-CBAF-4F0A-8098-A322F5FC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0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7CC8313-18F5-4D05-BA43-EDA6F4B38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021" y="5288915"/>
            <a:ext cx="9168679" cy="12039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/>
              <a:t>[ { "id" : 2,"info": { "name": "John", "surname": "Smith" }, "age": 25 },  </a:t>
            </a:r>
          </a:p>
          <a:p>
            <a:pPr marL="0" indent="0">
              <a:buNone/>
            </a:pPr>
            <a:r>
              <a:rPr lang="en-US" sz="2400"/>
              <a:t>  { "id" : 5,"info": { "name": "Jane", "surname": "Smith", </a:t>
            </a:r>
          </a:p>
          <a:p>
            <a:pPr marL="0" indent="0">
              <a:buNone/>
            </a:pPr>
            <a:r>
              <a:rPr lang="en-US" sz="2400"/>
              <a:t>         "skills": ["SQL", "C#", "Azure"] }, "dob": "2005-11-04T12:00:00" }  ]'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6611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98353-CBAF-4F0A-8098-A322F5FC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447307" y="2796621"/>
            <a:ext cx="6278726" cy="132556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b="1" u="sng" dirty="0">
                <a:hlinkClick r:id="rId2"/>
              </a:rPr>
              <a:t>BUILT-IN PYTHON</a:t>
            </a:r>
            <a:endParaRPr lang="en-US" b="1" u="sng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471BAAD-34C7-4C85-ADCE-BB218DADE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020" y="320040"/>
            <a:ext cx="10515600" cy="6217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import pandas as pd</a:t>
            </a:r>
          </a:p>
          <a:p>
            <a:pPr marL="0" indent="0">
              <a:buNone/>
            </a:pPr>
            <a:r>
              <a:rPr lang="en-US" sz="2400" dirty="0" err="1"/>
              <a:t>Impots</a:t>
            </a:r>
            <a:r>
              <a:rPr lang="en-US" sz="2400" dirty="0"/>
              <a:t>…</a:t>
            </a:r>
          </a:p>
          <a:p>
            <a:pPr marL="0" indent="0">
              <a:buNone/>
            </a:pPr>
            <a:r>
              <a:rPr lang="en-US" sz="2400" dirty="0" err="1"/>
              <a:t>conn_str</a:t>
            </a:r>
            <a:r>
              <a:rPr lang="en-US" sz="2400" dirty="0"/>
              <a:t> = 'Driver=SQL </a:t>
            </a:r>
            <a:r>
              <a:rPr lang="en-US" sz="2400" dirty="0" err="1"/>
              <a:t>Server;Server</a:t>
            </a:r>
            <a:r>
              <a:rPr lang="en-US" sz="2400" dirty="0"/>
              <a:t>=MYSQLSERVER;…'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#Define the columns we wish to import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column_info</a:t>
            </a:r>
            <a:r>
              <a:rPr lang="en-US" sz="2400" dirty="0"/>
              <a:t> = {  "Year" : { "type" : "integer" },…},</a:t>
            </a:r>
          </a:p>
          <a:p>
            <a:pPr marL="0" indent="0">
              <a:buNone/>
            </a:pPr>
            <a:r>
              <a:rPr lang="en-US" sz="2400" dirty="0"/>
              <a:t>         "Holiday" : { "type" : "factor",  "levels" : ["1", "0"] },</a:t>
            </a:r>
          </a:p>
          <a:p>
            <a:pPr marL="0" indent="0">
              <a:buNone/>
            </a:pPr>
            <a:r>
              <a:rPr lang="en-US" sz="2400" dirty="0"/>
              <a:t>         "Snow" : { "type" : "factor", "levels" : ["1", "0"] }   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#Get the data from SQL Server Table</a:t>
            </a:r>
          </a:p>
          <a:p>
            <a:pPr marL="0" indent="0">
              <a:buNone/>
            </a:pPr>
            <a:r>
              <a:rPr lang="en-US" sz="2400" dirty="0" err="1"/>
              <a:t>data_source</a:t>
            </a:r>
            <a:r>
              <a:rPr lang="en-US" sz="2400" dirty="0"/>
              <a:t> = </a:t>
            </a:r>
            <a:r>
              <a:rPr lang="en-US" sz="2400" dirty="0" err="1"/>
              <a:t>RxSqlServerData</a:t>
            </a:r>
            <a:r>
              <a:rPr lang="en-US" sz="2400" dirty="0"/>
              <a:t>(…)</a:t>
            </a:r>
          </a:p>
          <a:p>
            <a:pPr marL="0" indent="0">
              <a:buNone/>
            </a:pPr>
            <a:r>
              <a:rPr lang="en-US" sz="2400" dirty="0"/>
              <a:t>…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 # import data source and convert to pandas </a:t>
            </a:r>
            <a:r>
              <a:rPr lang="en-US" sz="2400" dirty="0" err="1">
                <a:solidFill>
                  <a:schemeClr val="accent1"/>
                </a:solidFill>
              </a:rPr>
              <a:t>dataframe</a:t>
            </a: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/>
              <a:t>df = </a:t>
            </a:r>
            <a:r>
              <a:rPr lang="en-US" sz="2400" dirty="0" err="1"/>
              <a:t>pd.DataFrame</a:t>
            </a:r>
            <a:r>
              <a:rPr lang="en-US" sz="2400" dirty="0"/>
              <a:t>(</a:t>
            </a:r>
            <a:r>
              <a:rPr lang="en-US" sz="2400" dirty="0" err="1"/>
              <a:t>rx_import</a:t>
            </a:r>
            <a:r>
              <a:rPr lang="en-US" sz="2400" dirty="0"/>
              <a:t>(</a:t>
            </a:r>
            <a:r>
              <a:rPr lang="en-US" sz="2400" dirty="0" err="1"/>
              <a:t>input_data</a:t>
            </a:r>
            <a:r>
              <a:rPr lang="en-US" sz="2400" dirty="0"/>
              <a:t> = </a:t>
            </a:r>
            <a:r>
              <a:rPr lang="en-US" sz="2400" dirty="0" err="1"/>
              <a:t>data_source</a:t>
            </a:r>
            <a:r>
              <a:rPr lang="en-US" sz="2400" dirty="0"/>
              <a:t>))</a:t>
            </a:r>
          </a:p>
          <a:p>
            <a:pPr marL="0" indent="0">
              <a:buNone/>
            </a:pPr>
            <a:r>
              <a:rPr lang="en-US" sz="2400" dirty="0"/>
              <a:t>columns = </a:t>
            </a:r>
            <a:r>
              <a:rPr lang="en-US" sz="2400" dirty="0" err="1"/>
              <a:t>df.columns.tolist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28035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8353-CBAF-4F0A-8098-A322F5FC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7CC8313-18F5-4D05-BA43-EDA6F4B38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3245" y="5288915"/>
            <a:ext cx="9168679" cy="12039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[ { "id" : 2,"info": { "name": "John", "surname": "Smith" }, "age": 25 },  </a:t>
            </a:r>
          </a:p>
          <a:p>
            <a:pPr marL="0" indent="0">
              <a:buNone/>
            </a:pPr>
            <a:r>
              <a:rPr lang="en-US" sz="2400" dirty="0"/>
              <a:t>  { "id" : 5,"info": { "name": "Jane", "surname": "Smith", </a:t>
            </a:r>
          </a:p>
          <a:p>
            <a:pPr marL="0" indent="0">
              <a:buNone/>
            </a:pPr>
            <a:r>
              <a:rPr lang="en-US" sz="2400" dirty="0"/>
              <a:t>         "skills": ["SQL", "C#", "Azure"] }, "dob": "2005-11-04T12:00:00" }  ]'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D43B70-D618-4F96-AA95-6CE59A3E2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438" y="1006026"/>
            <a:ext cx="9348293" cy="396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51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467B3A-CD0D-4399-9CD0-FA649EE69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996" y="113149"/>
            <a:ext cx="7408008" cy="663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42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B265C-6996-402C-B01A-F6EA9B41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3C02F-C9EB-4E04-B070-1ADB71A9F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https://docs.microsoft.com/en-us/sql/relational-databases/json/json-data-sql-server?view=sql-server-2017</a:t>
            </a:r>
            <a:endParaRPr lang="en-US" dirty="0"/>
          </a:p>
          <a:p>
            <a:r>
              <a:rPr lang="en-US" dirty="0">
                <a:hlinkClick r:id="rId3"/>
              </a:rPr>
              <a:t>https://microsoft.github.io/sql-ml-tutorials/python/rentalprediction/step/2.html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16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467B3A-CD0D-4399-9CD0-FA649EE69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996" y="113149"/>
            <a:ext cx="7408008" cy="663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35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4883-3083-4AA4-81CD-CB8E2A3A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E9E0A-F5AE-4B9A-BB68-D0603DB8A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Gartner quadrant OPDBMS - </a:t>
            </a:r>
            <a:r>
              <a:rPr lang="en-US" dirty="0">
                <a:hlinkClick r:id="rId2"/>
              </a:rPr>
              <a:t>https://www.gartner.com/doc/reprints?id=1-3JD7HF0&amp;ct=161005&amp;st=sb</a:t>
            </a:r>
            <a:endParaRPr lang="en-US" dirty="0"/>
          </a:p>
          <a:p>
            <a:r>
              <a:rPr lang="en-US" dirty="0"/>
              <a:t>Gartner quadrant for analytics and business intelligence - </a:t>
            </a:r>
            <a:r>
              <a:rPr lang="en-US" dirty="0">
                <a:hlinkClick r:id="rId3"/>
              </a:rPr>
              <a:t>https://www.gartner.com/doc/reprints?id=1-3TXXSLV&amp;ct=170221&amp;st=sb</a:t>
            </a:r>
            <a:endParaRPr lang="en-US" dirty="0"/>
          </a:p>
          <a:p>
            <a:r>
              <a:rPr lang="en-US" dirty="0"/>
              <a:t>Gartner – DMS for analytics(</a:t>
            </a:r>
            <a:r>
              <a:rPr lang="en-US" dirty="0" err="1"/>
              <a:t>datawarehouse</a:t>
            </a:r>
            <a:r>
              <a:rPr lang="en-US" dirty="0"/>
              <a:t>) - </a:t>
            </a:r>
            <a:r>
              <a:rPr lang="en-US" dirty="0">
                <a:hlinkClick r:id="rId4"/>
              </a:rPr>
              <a:t>https://www.gartner.com/doc/reprints?id=1-3U1LC65&amp;ct=170222&amp;st=sb</a:t>
            </a:r>
            <a:endParaRPr lang="en-US" dirty="0"/>
          </a:p>
          <a:p>
            <a:r>
              <a:rPr lang="en-US" dirty="0"/>
              <a:t>Json support - https://docs.microsoft.com/en-us/sql/relational-databases/json/json-data-sql-server?view=sql-server-2017</a:t>
            </a:r>
          </a:p>
          <a:p>
            <a:r>
              <a:rPr lang="en-US" dirty="0"/>
              <a:t>R/Python processing - </a:t>
            </a:r>
            <a:r>
              <a:rPr lang="en-US" dirty="0">
                <a:hlinkClick r:id="rId5"/>
              </a:rPr>
              <a:t>https://cloudblogs.microsoft.com/sqlserver/2017/04/19/python-in-sql-server-2017-enhanced-in-database-machine-learning/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60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71EB34D-F666-4253-93BD-8700D2A5D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B93029-D7EB-4669-8CCA-F9FD29D2F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Storage Challenges</a:t>
            </a:r>
          </a:p>
        </p:txBody>
      </p:sp>
    </p:spTree>
    <p:extLst>
      <p:ext uri="{BB962C8B-B14F-4D97-AF65-F5344CB8AC3E}">
        <p14:creationId xmlns:p14="http://schemas.microsoft.com/office/powerpoint/2010/main" val="2492333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E51F66-1A5A-4907-9373-BA10BBF1E01F}"/>
              </a:ext>
            </a:extLst>
          </p:cNvPr>
          <p:cNvCxnSpPr>
            <a:cxnSpLocks/>
          </p:cNvCxnSpPr>
          <p:nvPr/>
        </p:nvCxnSpPr>
        <p:spPr>
          <a:xfrm>
            <a:off x="6096000" y="317241"/>
            <a:ext cx="0" cy="622351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259984-AA61-464F-BC1E-EA505AF8B817}"/>
              </a:ext>
            </a:extLst>
          </p:cNvPr>
          <p:cNvCxnSpPr>
            <a:cxnSpLocks/>
          </p:cNvCxnSpPr>
          <p:nvPr/>
        </p:nvCxnSpPr>
        <p:spPr>
          <a:xfrm>
            <a:off x="606490" y="3429000"/>
            <a:ext cx="1089815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4182DA-24EA-4A6A-BC2D-7CBBC914723B}"/>
              </a:ext>
            </a:extLst>
          </p:cNvPr>
          <p:cNvSpPr txBox="1"/>
          <p:nvPr/>
        </p:nvSpPr>
        <p:spPr>
          <a:xfrm>
            <a:off x="0" y="0"/>
            <a:ext cx="6096000" cy="7694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Data Variety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12C1AB-B42E-4932-9C25-DA9046B6AA4C}"/>
              </a:ext>
            </a:extLst>
          </p:cNvPr>
          <p:cNvSpPr txBox="1"/>
          <p:nvPr/>
        </p:nvSpPr>
        <p:spPr>
          <a:xfrm>
            <a:off x="6096000" y="0"/>
            <a:ext cx="6096000" cy="7694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E8282D-7ED1-455B-AF41-010AEAB4E2AA}"/>
              </a:ext>
            </a:extLst>
          </p:cNvPr>
          <p:cNvSpPr txBox="1"/>
          <p:nvPr/>
        </p:nvSpPr>
        <p:spPr>
          <a:xfrm>
            <a:off x="0" y="6088228"/>
            <a:ext cx="6096000" cy="7694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AA71EB-BE25-4B39-BDE9-0DF0A856634A}"/>
              </a:ext>
            </a:extLst>
          </p:cNvPr>
          <p:cNvSpPr txBox="1"/>
          <p:nvPr/>
        </p:nvSpPr>
        <p:spPr>
          <a:xfrm>
            <a:off x="6096000" y="6088559"/>
            <a:ext cx="6096000" cy="7694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Presentation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B272932-D892-4E82-9CC1-5D0BE2600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726" y="1160192"/>
            <a:ext cx="3698548" cy="1877724"/>
          </a:xfrm>
          <a:prstGeom prst="rect">
            <a:avLst/>
          </a:prstGeom>
        </p:spPr>
      </p:pic>
      <p:pic>
        <p:nvPicPr>
          <p:cNvPr id="23" name="Picture 22" descr="A close up of a logo&#10;&#10;Description generated with high confidence">
            <a:extLst>
              <a:ext uri="{FF2B5EF4-FFF2-40B4-BE49-F238E27FC236}">
                <a16:creationId xmlns:a16="http://schemas.microsoft.com/office/drawing/2014/main" id="{15569BBB-AE2F-48E8-A9F7-8F5C17D85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927" y="855083"/>
            <a:ext cx="2936146" cy="264907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9902A9B-3D09-44B7-B0CA-928FE58E8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79" y="3595954"/>
            <a:ext cx="3875533" cy="2325320"/>
          </a:xfrm>
          <a:prstGeom prst="rect">
            <a:avLst/>
          </a:prstGeom>
        </p:spPr>
      </p:pic>
      <p:pic>
        <p:nvPicPr>
          <p:cNvPr id="29" name="Picture 28" descr="A close up of a logo&#10;&#10;Description generated with high confidence">
            <a:extLst>
              <a:ext uri="{FF2B5EF4-FFF2-40B4-BE49-F238E27FC236}">
                <a16:creationId xmlns:a16="http://schemas.microsoft.com/office/drawing/2014/main" id="{A4995AFC-5823-4117-AD9A-092F0729EF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163" y="3922001"/>
            <a:ext cx="27336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4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71EB34D-F666-4253-93BD-8700D2A5D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B93029-D7EB-4669-8CCA-F9FD29D2F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Microsoft SQL Server</a:t>
            </a:r>
          </a:p>
        </p:txBody>
      </p:sp>
    </p:spTree>
    <p:extLst>
      <p:ext uri="{BB962C8B-B14F-4D97-AF65-F5344CB8AC3E}">
        <p14:creationId xmlns:p14="http://schemas.microsoft.com/office/powerpoint/2010/main" val="2753326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1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46D2E6F-BB7E-44F6-8BE3-B534385D8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13825"/>
            <a:ext cx="3425609" cy="3425609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9EBE0E0-34BE-41F9-812F-EC1DF3126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309967"/>
            <a:ext cx="3433324" cy="3433324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7326E6F-0170-4EB8-910D-DB0D9593D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25" y="336985"/>
            <a:ext cx="3423916" cy="3423916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8C6B5C3-423A-46C7-B38F-E5E6E3BB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Gartner Magic Quadrant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CC747C-32A9-46BB-9F06-CC858AA4342E}"/>
              </a:ext>
            </a:extLst>
          </p:cNvPr>
          <p:cNvSpPr txBox="1"/>
          <p:nvPr/>
        </p:nvSpPr>
        <p:spPr>
          <a:xfrm>
            <a:off x="4076409" y="3734523"/>
            <a:ext cx="4039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Management</a:t>
            </a:r>
          </a:p>
          <a:p>
            <a:pPr algn="ctr"/>
            <a:r>
              <a:rPr lang="en-US" sz="2000" dirty="0"/>
              <a:t>(Datawarehouse)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28A3DE-8022-4E1D-AEDE-3EF3FAC343E7}"/>
              </a:ext>
            </a:extLst>
          </p:cNvPr>
          <p:cNvSpPr txBox="1"/>
          <p:nvPr/>
        </p:nvSpPr>
        <p:spPr>
          <a:xfrm>
            <a:off x="8246254" y="3756905"/>
            <a:ext cx="3678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OPDBMS</a:t>
            </a:r>
          </a:p>
          <a:p>
            <a:pPr algn="ctr"/>
            <a:r>
              <a:rPr lang="en-US" sz="2000" dirty="0"/>
              <a:t>(Relational / Non-Relational)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895080-A049-4624-A844-3F325152D57D}"/>
              </a:ext>
            </a:extLst>
          </p:cNvPr>
          <p:cNvSpPr txBox="1"/>
          <p:nvPr/>
        </p:nvSpPr>
        <p:spPr>
          <a:xfrm>
            <a:off x="431411" y="3734523"/>
            <a:ext cx="3630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Analytics and BI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D5055EB-7FD9-4250-8A9D-6B232712BE05}"/>
              </a:ext>
            </a:extLst>
          </p:cNvPr>
          <p:cNvSpPr/>
          <p:nvPr/>
        </p:nvSpPr>
        <p:spPr>
          <a:xfrm>
            <a:off x="3110040" y="1073017"/>
            <a:ext cx="793102" cy="2985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C7D7643-A2A5-4371-81F4-7E0571053350}"/>
              </a:ext>
            </a:extLst>
          </p:cNvPr>
          <p:cNvSpPr/>
          <p:nvPr/>
        </p:nvSpPr>
        <p:spPr>
          <a:xfrm>
            <a:off x="6835670" y="1073019"/>
            <a:ext cx="793102" cy="2985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809A5F1-3507-4621-B419-B6061F1B128B}"/>
              </a:ext>
            </a:extLst>
          </p:cNvPr>
          <p:cNvSpPr/>
          <p:nvPr/>
        </p:nvSpPr>
        <p:spPr>
          <a:xfrm>
            <a:off x="10947918" y="487081"/>
            <a:ext cx="793102" cy="2985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1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0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2F3590B9-CF13-4DFD-AF6C-00EB026B0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859230"/>
            <a:ext cx="3425609" cy="2894639"/>
          </a:xfrm>
          <a:prstGeom prst="rect">
            <a:avLst/>
          </a:prstGeom>
        </p:spPr>
      </p:pic>
      <p:pic>
        <p:nvPicPr>
          <p:cNvPr id="12" name="Picture 11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41E3603-9F23-43AD-827D-8AD63F680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864553"/>
            <a:ext cx="3433324" cy="2883992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4B89268-26AC-44C8-80E7-766C04DF6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25" y="877979"/>
            <a:ext cx="3423916" cy="2901768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8C6B5C3-423A-46C7-B38F-E5E6E3BB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G2 Crowd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90CD5D-7D8E-4B4D-B4AD-1C2FCADEFB56}"/>
              </a:ext>
            </a:extLst>
          </p:cNvPr>
          <p:cNvSpPr txBox="1"/>
          <p:nvPr/>
        </p:nvSpPr>
        <p:spPr>
          <a:xfrm>
            <a:off x="4076409" y="3805241"/>
            <a:ext cx="4039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Enterprise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5931F8-61DE-4E46-8FE7-D56AD9780181}"/>
              </a:ext>
            </a:extLst>
          </p:cNvPr>
          <p:cNvSpPr txBox="1"/>
          <p:nvPr/>
        </p:nvSpPr>
        <p:spPr>
          <a:xfrm>
            <a:off x="8246254" y="3805241"/>
            <a:ext cx="367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D4A19D-9C30-44EF-85B1-EE0580EC9303}"/>
              </a:ext>
            </a:extLst>
          </p:cNvPr>
          <p:cNvSpPr txBox="1"/>
          <p:nvPr/>
        </p:nvSpPr>
        <p:spPr>
          <a:xfrm>
            <a:off x="315567" y="3805241"/>
            <a:ext cx="3630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Small Business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2122B9B-3427-4E75-9AB3-FDA7CC9DFA78}"/>
              </a:ext>
            </a:extLst>
          </p:cNvPr>
          <p:cNvSpPr/>
          <p:nvPr/>
        </p:nvSpPr>
        <p:spPr>
          <a:xfrm>
            <a:off x="2947615" y="1802695"/>
            <a:ext cx="535596" cy="50385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93988E3-9C45-4908-8C85-402C87DFDBF6}"/>
              </a:ext>
            </a:extLst>
          </p:cNvPr>
          <p:cNvSpPr/>
          <p:nvPr/>
        </p:nvSpPr>
        <p:spPr>
          <a:xfrm>
            <a:off x="7312927" y="1405855"/>
            <a:ext cx="535596" cy="50385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8F8332A-95EE-4B88-A77F-24079BB7C859}"/>
              </a:ext>
            </a:extLst>
          </p:cNvPr>
          <p:cNvSpPr/>
          <p:nvPr/>
        </p:nvSpPr>
        <p:spPr>
          <a:xfrm>
            <a:off x="11371167" y="918988"/>
            <a:ext cx="535596" cy="50385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2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2E5F534-9ABD-4FBB-ABCE-ACFEB61194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3940" y="643466"/>
            <a:ext cx="990412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57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3A9302-5248-424A-A769-6E50A14CC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014" y="643466"/>
            <a:ext cx="669197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40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674</Words>
  <Application>Microsoft Office PowerPoint</Application>
  <PresentationFormat>Widescreen</PresentationFormat>
  <Paragraphs>101</Paragraphs>
  <Slides>20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Data Storage Challenges</vt:lpstr>
      <vt:lpstr>PowerPoint Presentation</vt:lpstr>
      <vt:lpstr>Microsoft SQL Server</vt:lpstr>
      <vt:lpstr>Gartner Magic Quadrant</vt:lpstr>
      <vt:lpstr>G2 Crowd</vt:lpstr>
      <vt:lpstr>PowerPoint Presentation</vt:lpstr>
      <vt:lpstr>PowerPoint Presentation</vt:lpstr>
      <vt:lpstr>PowerPoint Presentation</vt:lpstr>
      <vt:lpstr>Features and Tools</vt:lpstr>
      <vt:lpstr>Features and Tools</vt:lpstr>
      <vt:lpstr>Examples</vt:lpstr>
      <vt:lpstr>JSON</vt:lpstr>
      <vt:lpstr>Result</vt:lpstr>
      <vt:lpstr>BUILT-IN PYTHON</vt:lpstr>
      <vt:lpstr>Result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Odisi</dc:creator>
  <cp:lastModifiedBy>Francis Odisi</cp:lastModifiedBy>
  <cp:revision>36</cp:revision>
  <dcterms:created xsi:type="dcterms:W3CDTF">2018-06-11T08:34:33Z</dcterms:created>
  <dcterms:modified xsi:type="dcterms:W3CDTF">2018-06-11T13:55:00Z</dcterms:modified>
</cp:coreProperties>
</file>