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521" autoAdjust="0"/>
  </p:normalViewPr>
  <p:slideViewPr>
    <p:cSldViewPr snapToGrid="0" showGuides="1">
      <p:cViewPr varScale="1">
        <p:scale>
          <a:sx n="73" d="100"/>
          <a:sy n="73" d="100"/>
        </p:scale>
        <p:origin x="1032" y="3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070AC2-5F0F-49D8-A6D7-B175FFFA405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784FFF8-ABE7-4F24-A1A2-2B1FD6F2539F}">
      <dgm:prSet custT="1"/>
      <dgm:spPr/>
      <dgm:t>
        <a:bodyPr/>
        <a:lstStyle/>
        <a:p>
          <a:pPr>
            <a:spcBef>
              <a:spcPts val="0"/>
            </a:spcBef>
            <a:spcAft>
              <a:spcPts val="0"/>
            </a:spcAft>
          </a:pPr>
          <a:r>
            <a:rPr lang="en-US" sz="3200" dirty="0">
              <a:solidFill>
                <a:schemeClr val="bg1">
                  <a:lumMod val="65000"/>
                </a:schemeClr>
              </a:solidFill>
            </a:rPr>
            <a:t># Import Flask class</a:t>
          </a:r>
          <a:endParaRPr lang="en-US" sz="3200" b="1" dirty="0">
            <a:solidFill>
              <a:schemeClr val="bg1">
                <a:lumMod val="65000"/>
              </a:schemeClr>
            </a:solidFill>
          </a:endParaRPr>
        </a:p>
        <a:p>
          <a:pPr>
            <a:spcBef>
              <a:spcPts val="0"/>
            </a:spcBef>
            <a:spcAft>
              <a:spcPts val="0"/>
            </a:spcAft>
          </a:pPr>
          <a:r>
            <a:rPr lang="en-US" sz="3200" b="1" dirty="0"/>
            <a:t>from</a:t>
          </a:r>
          <a:r>
            <a:rPr lang="en-US" sz="3200" dirty="0"/>
            <a:t> flask </a:t>
          </a:r>
          <a:r>
            <a:rPr lang="en-US" sz="3200" b="1" dirty="0"/>
            <a:t>import</a:t>
          </a:r>
          <a:r>
            <a:rPr lang="en-US" sz="3200" dirty="0"/>
            <a:t> Flask</a:t>
          </a:r>
        </a:p>
      </dgm:t>
    </dgm:pt>
    <dgm:pt modelId="{080D5014-4D91-4CA9-A369-64A042EE5014}" type="parTrans" cxnId="{EA9F1FE1-EFAE-4039-9AAE-E8668788C4C7}">
      <dgm:prSet/>
      <dgm:spPr/>
      <dgm:t>
        <a:bodyPr/>
        <a:lstStyle/>
        <a:p>
          <a:pPr>
            <a:spcBef>
              <a:spcPts val="0"/>
            </a:spcBef>
            <a:spcAft>
              <a:spcPts val="0"/>
            </a:spcAft>
          </a:pPr>
          <a:endParaRPr lang="en-US" sz="3200"/>
        </a:p>
      </dgm:t>
    </dgm:pt>
    <dgm:pt modelId="{AD9C1E98-3771-4600-92E2-08B91FCF9ABF}" type="sibTrans" cxnId="{EA9F1FE1-EFAE-4039-9AAE-E8668788C4C7}">
      <dgm:prSet/>
      <dgm:spPr/>
      <dgm:t>
        <a:bodyPr/>
        <a:lstStyle/>
        <a:p>
          <a:pPr>
            <a:spcBef>
              <a:spcPts val="0"/>
            </a:spcBef>
            <a:spcAft>
              <a:spcPts val="0"/>
            </a:spcAft>
          </a:pPr>
          <a:endParaRPr lang="en-US" sz="3200"/>
        </a:p>
      </dgm:t>
    </dgm:pt>
    <dgm:pt modelId="{7E89D469-A4B3-48E4-87B9-2C702CD42470}">
      <dgm:prSet custT="1"/>
      <dgm:spPr/>
      <dgm:t>
        <a:bodyPr/>
        <a:lstStyle/>
        <a:p>
          <a:pPr>
            <a:spcBef>
              <a:spcPts val="0"/>
            </a:spcBef>
            <a:spcAft>
              <a:spcPts val="0"/>
            </a:spcAft>
          </a:pPr>
          <a:r>
            <a:rPr lang="en-US" sz="3200" dirty="0">
              <a:solidFill>
                <a:schemeClr val="bg1">
                  <a:lumMod val="65000"/>
                </a:schemeClr>
              </a:solidFill>
            </a:rPr>
            <a:t># Instance of WSGI application</a:t>
          </a:r>
        </a:p>
        <a:p>
          <a:pPr>
            <a:spcBef>
              <a:spcPts val="0"/>
            </a:spcBef>
            <a:spcAft>
              <a:spcPts val="0"/>
            </a:spcAft>
          </a:pPr>
          <a:r>
            <a:rPr lang="en-US" sz="3200" dirty="0"/>
            <a:t>app = Flask</a:t>
          </a:r>
          <a:r>
            <a:rPr lang="en-US" sz="3200" b="1" dirty="0"/>
            <a:t>(</a:t>
          </a:r>
          <a:r>
            <a:rPr lang="en-US" sz="3200" dirty="0"/>
            <a:t>__name__</a:t>
          </a:r>
          <a:r>
            <a:rPr lang="en-US" sz="3200" b="1" dirty="0"/>
            <a:t>)</a:t>
          </a:r>
          <a:endParaRPr lang="en-US" sz="3200" dirty="0"/>
        </a:p>
      </dgm:t>
    </dgm:pt>
    <dgm:pt modelId="{68B75728-C997-4CCC-A5CD-EDB48FDA74F9}" type="parTrans" cxnId="{867786A5-82C3-4DC4-B16A-99D279D61FAE}">
      <dgm:prSet/>
      <dgm:spPr/>
      <dgm:t>
        <a:bodyPr/>
        <a:lstStyle/>
        <a:p>
          <a:pPr>
            <a:spcBef>
              <a:spcPts val="0"/>
            </a:spcBef>
            <a:spcAft>
              <a:spcPts val="0"/>
            </a:spcAft>
          </a:pPr>
          <a:endParaRPr lang="en-US" sz="3200"/>
        </a:p>
      </dgm:t>
    </dgm:pt>
    <dgm:pt modelId="{257CF6AE-07CE-4CED-9282-7804B8610F7C}" type="sibTrans" cxnId="{867786A5-82C3-4DC4-B16A-99D279D61FAE}">
      <dgm:prSet/>
      <dgm:spPr/>
      <dgm:t>
        <a:bodyPr/>
        <a:lstStyle/>
        <a:p>
          <a:pPr>
            <a:spcBef>
              <a:spcPts val="0"/>
            </a:spcBef>
            <a:spcAft>
              <a:spcPts val="0"/>
            </a:spcAft>
          </a:pPr>
          <a:endParaRPr lang="en-US" sz="3200"/>
        </a:p>
      </dgm:t>
    </dgm:pt>
    <dgm:pt modelId="{D979C801-FBFE-4D86-B481-2ECC8B6707E1}">
      <dgm:prSet custT="1"/>
      <dgm:spPr/>
      <dgm:t>
        <a:bodyPr/>
        <a:lstStyle/>
        <a:p>
          <a:pPr>
            <a:spcBef>
              <a:spcPts val="0"/>
            </a:spcBef>
            <a:spcAft>
              <a:spcPts val="0"/>
            </a:spcAft>
          </a:pPr>
          <a:r>
            <a:rPr lang="en-US" sz="3200" dirty="0">
              <a:solidFill>
                <a:schemeClr val="bg1">
                  <a:lumMod val="65000"/>
                </a:schemeClr>
              </a:solidFill>
            </a:rPr>
            <a:t># Tells Flask what URL should trigger our function</a:t>
          </a:r>
        </a:p>
        <a:p>
          <a:pPr>
            <a:spcBef>
              <a:spcPts val="0"/>
            </a:spcBef>
            <a:spcAft>
              <a:spcPts val="0"/>
            </a:spcAft>
          </a:pPr>
          <a:r>
            <a:rPr lang="en-US" sz="3200" dirty="0"/>
            <a:t>@</a:t>
          </a:r>
          <a:r>
            <a:rPr lang="en-US" sz="3200" dirty="0" err="1"/>
            <a:t>app.route</a:t>
          </a:r>
          <a:r>
            <a:rPr lang="en-US" sz="3200" b="1" dirty="0"/>
            <a:t>(</a:t>
          </a:r>
          <a:r>
            <a:rPr lang="en-US" sz="3200" dirty="0"/>
            <a:t>‘/’</a:t>
          </a:r>
          <a:r>
            <a:rPr lang="en-US" sz="3200" b="1" dirty="0"/>
            <a:t>)</a:t>
          </a:r>
          <a:endParaRPr lang="en-US" sz="3200" dirty="0"/>
        </a:p>
      </dgm:t>
    </dgm:pt>
    <dgm:pt modelId="{ECDBA47B-3831-4677-88D5-B5DAA9D531DB}" type="parTrans" cxnId="{417DB064-9B4C-4AB0-A7F2-436031F475D6}">
      <dgm:prSet/>
      <dgm:spPr/>
      <dgm:t>
        <a:bodyPr/>
        <a:lstStyle/>
        <a:p>
          <a:pPr>
            <a:spcBef>
              <a:spcPts val="0"/>
            </a:spcBef>
            <a:spcAft>
              <a:spcPts val="0"/>
            </a:spcAft>
          </a:pPr>
          <a:endParaRPr lang="en-US" sz="3200"/>
        </a:p>
      </dgm:t>
    </dgm:pt>
    <dgm:pt modelId="{A38B2C71-D381-45E0-8D54-9EB4BE637A12}" type="sibTrans" cxnId="{417DB064-9B4C-4AB0-A7F2-436031F475D6}">
      <dgm:prSet/>
      <dgm:spPr/>
      <dgm:t>
        <a:bodyPr/>
        <a:lstStyle/>
        <a:p>
          <a:pPr>
            <a:spcBef>
              <a:spcPts val="0"/>
            </a:spcBef>
            <a:spcAft>
              <a:spcPts val="0"/>
            </a:spcAft>
          </a:pPr>
          <a:endParaRPr lang="en-US" sz="3200"/>
        </a:p>
      </dgm:t>
    </dgm:pt>
    <dgm:pt modelId="{4B5B979C-9DBF-4351-9D43-3BCBFD16572F}">
      <dgm:prSet custT="1"/>
      <dgm:spPr/>
      <dgm:t>
        <a:bodyPr/>
        <a:lstStyle/>
        <a:p>
          <a:pPr>
            <a:spcBef>
              <a:spcPts val="0"/>
            </a:spcBef>
            <a:spcAft>
              <a:spcPts val="0"/>
            </a:spcAft>
          </a:pPr>
          <a:r>
            <a:rPr lang="en-US" sz="3200" b="1" dirty="0"/>
            <a:t>def</a:t>
          </a:r>
          <a:r>
            <a:rPr lang="en-US" sz="3200" dirty="0"/>
            <a:t> </a:t>
          </a:r>
          <a:r>
            <a:rPr lang="en-US" sz="3200" dirty="0" err="1"/>
            <a:t>hello_world</a:t>
          </a:r>
          <a:r>
            <a:rPr lang="en-US" sz="3200" b="1" dirty="0"/>
            <a:t>():</a:t>
          </a:r>
        </a:p>
        <a:p>
          <a:pPr>
            <a:spcBef>
              <a:spcPts val="0"/>
            </a:spcBef>
            <a:spcAft>
              <a:spcPts val="0"/>
            </a:spcAft>
          </a:pPr>
          <a:r>
            <a:rPr lang="en-US" sz="3200" b="1" dirty="0"/>
            <a:t>       return</a:t>
          </a:r>
          <a:r>
            <a:rPr lang="en-US" sz="3200" dirty="0"/>
            <a:t> 'Hello, World!' </a:t>
          </a:r>
        </a:p>
      </dgm:t>
    </dgm:pt>
    <dgm:pt modelId="{F8847C02-BABE-4358-80A3-5F2FA89C772B}" type="parTrans" cxnId="{6F4CBE6A-E2B8-4F75-B76F-BD1CB530267B}">
      <dgm:prSet/>
      <dgm:spPr/>
      <dgm:t>
        <a:bodyPr/>
        <a:lstStyle/>
        <a:p>
          <a:pPr>
            <a:spcBef>
              <a:spcPts val="0"/>
            </a:spcBef>
            <a:spcAft>
              <a:spcPts val="0"/>
            </a:spcAft>
          </a:pPr>
          <a:endParaRPr lang="en-US" sz="3200"/>
        </a:p>
      </dgm:t>
    </dgm:pt>
    <dgm:pt modelId="{D6B114A0-11A0-4BDD-BE56-4AF0F3B3F29D}" type="sibTrans" cxnId="{6F4CBE6A-E2B8-4F75-B76F-BD1CB530267B}">
      <dgm:prSet/>
      <dgm:spPr/>
      <dgm:t>
        <a:bodyPr/>
        <a:lstStyle/>
        <a:p>
          <a:pPr>
            <a:spcBef>
              <a:spcPts val="0"/>
            </a:spcBef>
            <a:spcAft>
              <a:spcPts val="0"/>
            </a:spcAft>
          </a:pPr>
          <a:endParaRPr lang="en-US" sz="3200"/>
        </a:p>
      </dgm:t>
    </dgm:pt>
    <dgm:pt modelId="{F47F6881-7FC7-427A-8645-1D7FFAF2A380}" type="pres">
      <dgm:prSet presAssocID="{9D070AC2-5F0F-49D8-A6D7-B175FFFA4056}" presName="vert0" presStyleCnt="0">
        <dgm:presLayoutVars>
          <dgm:dir/>
          <dgm:animOne val="branch"/>
          <dgm:animLvl val="lvl"/>
        </dgm:presLayoutVars>
      </dgm:prSet>
      <dgm:spPr/>
    </dgm:pt>
    <dgm:pt modelId="{03FB5342-6AAD-4770-BB70-33D34258B9AD}" type="pres">
      <dgm:prSet presAssocID="{B784FFF8-ABE7-4F24-A1A2-2B1FD6F2539F}" presName="thickLine" presStyleLbl="alignNode1" presStyleIdx="0" presStyleCnt="4"/>
      <dgm:spPr/>
    </dgm:pt>
    <dgm:pt modelId="{D93C37F9-D54B-461B-9E58-194F0E4656DD}" type="pres">
      <dgm:prSet presAssocID="{B784FFF8-ABE7-4F24-A1A2-2B1FD6F2539F}" presName="horz1" presStyleCnt="0"/>
      <dgm:spPr/>
    </dgm:pt>
    <dgm:pt modelId="{4526D439-EC02-4B22-A0D3-1259E9B187C6}" type="pres">
      <dgm:prSet presAssocID="{B784FFF8-ABE7-4F24-A1A2-2B1FD6F2539F}" presName="tx1" presStyleLbl="revTx" presStyleIdx="0" presStyleCnt="4"/>
      <dgm:spPr/>
    </dgm:pt>
    <dgm:pt modelId="{2F01BDD8-8D7B-44E0-8EDB-0A623A2974DE}" type="pres">
      <dgm:prSet presAssocID="{B784FFF8-ABE7-4F24-A1A2-2B1FD6F2539F}" presName="vert1" presStyleCnt="0"/>
      <dgm:spPr/>
    </dgm:pt>
    <dgm:pt modelId="{3B8E26B4-4822-4015-B08E-88C794F43FDE}" type="pres">
      <dgm:prSet presAssocID="{7E89D469-A4B3-48E4-87B9-2C702CD42470}" presName="thickLine" presStyleLbl="alignNode1" presStyleIdx="1" presStyleCnt="4"/>
      <dgm:spPr/>
    </dgm:pt>
    <dgm:pt modelId="{F3C39305-42C9-42B6-9144-B4C3DA9B79E6}" type="pres">
      <dgm:prSet presAssocID="{7E89D469-A4B3-48E4-87B9-2C702CD42470}" presName="horz1" presStyleCnt="0"/>
      <dgm:spPr/>
    </dgm:pt>
    <dgm:pt modelId="{A8CBCB45-5962-4BDD-84D8-27B81E4E79D1}" type="pres">
      <dgm:prSet presAssocID="{7E89D469-A4B3-48E4-87B9-2C702CD42470}" presName="tx1" presStyleLbl="revTx" presStyleIdx="1" presStyleCnt="4"/>
      <dgm:spPr/>
    </dgm:pt>
    <dgm:pt modelId="{1A424B97-7D22-4057-9809-C8B68396D05B}" type="pres">
      <dgm:prSet presAssocID="{7E89D469-A4B3-48E4-87B9-2C702CD42470}" presName="vert1" presStyleCnt="0"/>
      <dgm:spPr/>
    </dgm:pt>
    <dgm:pt modelId="{F896D2E2-F236-439F-A74A-2B02D73C8B7C}" type="pres">
      <dgm:prSet presAssocID="{D979C801-FBFE-4D86-B481-2ECC8B6707E1}" presName="thickLine" presStyleLbl="alignNode1" presStyleIdx="2" presStyleCnt="4"/>
      <dgm:spPr/>
    </dgm:pt>
    <dgm:pt modelId="{3CBA02F6-6C23-4CFB-BC64-EA581B577EC8}" type="pres">
      <dgm:prSet presAssocID="{D979C801-FBFE-4D86-B481-2ECC8B6707E1}" presName="horz1" presStyleCnt="0"/>
      <dgm:spPr/>
    </dgm:pt>
    <dgm:pt modelId="{5FAB8728-891B-4E63-9EF5-6368B34D51C2}" type="pres">
      <dgm:prSet presAssocID="{D979C801-FBFE-4D86-B481-2ECC8B6707E1}" presName="tx1" presStyleLbl="revTx" presStyleIdx="2" presStyleCnt="4"/>
      <dgm:spPr/>
    </dgm:pt>
    <dgm:pt modelId="{046D15F2-C356-4D4F-B32C-369DB04022A5}" type="pres">
      <dgm:prSet presAssocID="{D979C801-FBFE-4D86-B481-2ECC8B6707E1}" presName="vert1" presStyleCnt="0"/>
      <dgm:spPr/>
    </dgm:pt>
    <dgm:pt modelId="{33BBB21F-8603-41F2-8CE3-8E74E8F2B975}" type="pres">
      <dgm:prSet presAssocID="{4B5B979C-9DBF-4351-9D43-3BCBFD16572F}" presName="thickLine" presStyleLbl="alignNode1" presStyleIdx="3" presStyleCnt="4"/>
      <dgm:spPr/>
    </dgm:pt>
    <dgm:pt modelId="{5A7B9417-359D-47E0-AB80-897F1C682CA6}" type="pres">
      <dgm:prSet presAssocID="{4B5B979C-9DBF-4351-9D43-3BCBFD16572F}" presName="horz1" presStyleCnt="0"/>
      <dgm:spPr/>
    </dgm:pt>
    <dgm:pt modelId="{7849C23C-ADBF-4D83-9705-1B46AF999C81}" type="pres">
      <dgm:prSet presAssocID="{4B5B979C-9DBF-4351-9D43-3BCBFD16572F}" presName="tx1" presStyleLbl="revTx" presStyleIdx="3" presStyleCnt="4"/>
      <dgm:spPr/>
    </dgm:pt>
    <dgm:pt modelId="{1E89316E-8FA0-40CC-AFED-AC038DA80489}" type="pres">
      <dgm:prSet presAssocID="{4B5B979C-9DBF-4351-9D43-3BCBFD16572F}" presName="vert1" presStyleCnt="0"/>
      <dgm:spPr/>
    </dgm:pt>
  </dgm:ptLst>
  <dgm:cxnLst>
    <dgm:cxn modelId="{C3CB162A-571B-4F2C-8F84-CFF692A89BF8}" type="presOf" srcId="{7E89D469-A4B3-48E4-87B9-2C702CD42470}" destId="{A8CBCB45-5962-4BDD-84D8-27B81E4E79D1}" srcOrd="0" destOrd="0" presId="urn:microsoft.com/office/officeart/2008/layout/LinedList"/>
    <dgm:cxn modelId="{F087E02D-41E9-424F-8FD7-A2AE84B3B39F}" type="presOf" srcId="{4B5B979C-9DBF-4351-9D43-3BCBFD16572F}" destId="{7849C23C-ADBF-4D83-9705-1B46AF999C81}" srcOrd="0" destOrd="0" presId="urn:microsoft.com/office/officeart/2008/layout/LinedList"/>
    <dgm:cxn modelId="{417DB064-9B4C-4AB0-A7F2-436031F475D6}" srcId="{9D070AC2-5F0F-49D8-A6D7-B175FFFA4056}" destId="{D979C801-FBFE-4D86-B481-2ECC8B6707E1}" srcOrd="2" destOrd="0" parTransId="{ECDBA47B-3831-4677-88D5-B5DAA9D531DB}" sibTransId="{A38B2C71-D381-45E0-8D54-9EB4BE637A12}"/>
    <dgm:cxn modelId="{6F4CBE6A-E2B8-4F75-B76F-BD1CB530267B}" srcId="{9D070AC2-5F0F-49D8-A6D7-B175FFFA4056}" destId="{4B5B979C-9DBF-4351-9D43-3BCBFD16572F}" srcOrd="3" destOrd="0" parTransId="{F8847C02-BABE-4358-80A3-5F2FA89C772B}" sibTransId="{D6B114A0-11A0-4BDD-BE56-4AF0F3B3F29D}"/>
    <dgm:cxn modelId="{5464957D-3935-4086-BE0E-D5D38A9F9E75}" type="presOf" srcId="{9D070AC2-5F0F-49D8-A6D7-B175FFFA4056}" destId="{F47F6881-7FC7-427A-8645-1D7FFAF2A380}" srcOrd="0" destOrd="0" presId="urn:microsoft.com/office/officeart/2008/layout/LinedList"/>
    <dgm:cxn modelId="{867786A5-82C3-4DC4-B16A-99D279D61FAE}" srcId="{9D070AC2-5F0F-49D8-A6D7-B175FFFA4056}" destId="{7E89D469-A4B3-48E4-87B9-2C702CD42470}" srcOrd="1" destOrd="0" parTransId="{68B75728-C997-4CCC-A5CD-EDB48FDA74F9}" sibTransId="{257CF6AE-07CE-4CED-9282-7804B8610F7C}"/>
    <dgm:cxn modelId="{C45EE1C5-6D55-4C7C-BF95-FECC826FF576}" type="presOf" srcId="{D979C801-FBFE-4D86-B481-2ECC8B6707E1}" destId="{5FAB8728-891B-4E63-9EF5-6368B34D51C2}" srcOrd="0" destOrd="0" presId="urn:microsoft.com/office/officeart/2008/layout/LinedList"/>
    <dgm:cxn modelId="{43C394CB-2F18-47B1-B1CD-C64C2E11412E}" type="presOf" srcId="{B784FFF8-ABE7-4F24-A1A2-2B1FD6F2539F}" destId="{4526D439-EC02-4B22-A0D3-1259E9B187C6}" srcOrd="0" destOrd="0" presId="urn:microsoft.com/office/officeart/2008/layout/LinedList"/>
    <dgm:cxn modelId="{EA9F1FE1-EFAE-4039-9AAE-E8668788C4C7}" srcId="{9D070AC2-5F0F-49D8-A6D7-B175FFFA4056}" destId="{B784FFF8-ABE7-4F24-A1A2-2B1FD6F2539F}" srcOrd="0" destOrd="0" parTransId="{080D5014-4D91-4CA9-A369-64A042EE5014}" sibTransId="{AD9C1E98-3771-4600-92E2-08B91FCF9ABF}"/>
    <dgm:cxn modelId="{411F67BA-A532-48E7-977A-1CDA1668AA9E}" type="presParOf" srcId="{F47F6881-7FC7-427A-8645-1D7FFAF2A380}" destId="{03FB5342-6AAD-4770-BB70-33D34258B9AD}" srcOrd="0" destOrd="0" presId="urn:microsoft.com/office/officeart/2008/layout/LinedList"/>
    <dgm:cxn modelId="{EFCA79C6-FE20-4486-87B1-7290EBD694E1}" type="presParOf" srcId="{F47F6881-7FC7-427A-8645-1D7FFAF2A380}" destId="{D93C37F9-D54B-461B-9E58-194F0E4656DD}" srcOrd="1" destOrd="0" presId="urn:microsoft.com/office/officeart/2008/layout/LinedList"/>
    <dgm:cxn modelId="{A779E46A-6DC8-4984-8E7C-50DA7397B827}" type="presParOf" srcId="{D93C37F9-D54B-461B-9E58-194F0E4656DD}" destId="{4526D439-EC02-4B22-A0D3-1259E9B187C6}" srcOrd="0" destOrd="0" presId="urn:microsoft.com/office/officeart/2008/layout/LinedList"/>
    <dgm:cxn modelId="{4082C593-5BF5-4ACF-BB5A-000778595E96}" type="presParOf" srcId="{D93C37F9-D54B-461B-9E58-194F0E4656DD}" destId="{2F01BDD8-8D7B-44E0-8EDB-0A623A2974DE}" srcOrd="1" destOrd="0" presId="urn:microsoft.com/office/officeart/2008/layout/LinedList"/>
    <dgm:cxn modelId="{8F42CC95-6A7F-41D2-9479-745D85362B9C}" type="presParOf" srcId="{F47F6881-7FC7-427A-8645-1D7FFAF2A380}" destId="{3B8E26B4-4822-4015-B08E-88C794F43FDE}" srcOrd="2" destOrd="0" presId="urn:microsoft.com/office/officeart/2008/layout/LinedList"/>
    <dgm:cxn modelId="{F14F1CC6-1387-4641-B1AA-94D5A1A4E1C5}" type="presParOf" srcId="{F47F6881-7FC7-427A-8645-1D7FFAF2A380}" destId="{F3C39305-42C9-42B6-9144-B4C3DA9B79E6}" srcOrd="3" destOrd="0" presId="urn:microsoft.com/office/officeart/2008/layout/LinedList"/>
    <dgm:cxn modelId="{DE977E75-D6E8-43AE-8A57-A52CEF910F81}" type="presParOf" srcId="{F3C39305-42C9-42B6-9144-B4C3DA9B79E6}" destId="{A8CBCB45-5962-4BDD-84D8-27B81E4E79D1}" srcOrd="0" destOrd="0" presId="urn:microsoft.com/office/officeart/2008/layout/LinedList"/>
    <dgm:cxn modelId="{CEFA8C72-C422-4DCF-AA44-7A27EEA21BEA}" type="presParOf" srcId="{F3C39305-42C9-42B6-9144-B4C3DA9B79E6}" destId="{1A424B97-7D22-4057-9809-C8B68396D05B}" srcOrd="1" destOrd="0" presId="urn:microsoft.com/office/officeart/2008/layout/LinedList"/>
    <dgm:cxn modelId="{0E037EDC-2B29-4BF2-BD7B-8A34B90659B6}" type="presParOf" srcId="{F47F6881-7FC7-427A-8645-1D7FFAF2A380}" destId="{F896D2E2-F236-439F-A74A-2B02D73C8B7C}" srcOrd="4" destOrd="0" presId="urn:microsoft.com/office/officeart/2008/layout/LinedList"/>
    <dgm:cxn modelId="{F67B4FD5-F50D-4B4D-A509-A0717A778703}" type="presParOf" srcId="{F47F6881-7FC7-427A-8645-1D7FFAF2A380}" destId="{3CBA02F6-6C23-4CFB-BC64-EA581B577EC8}" srcOrd="5" destOrd="0" presId="urn:microsoft.com/office/officeart/2008/layout/LinedList"/>
    <dgm:cxn modelId="{16379A64-C318-44D7-8E66-23AB1A11C71A}" type="presParOf" srcId="{3CBA02F6-6C23-4CFB-BC64-EA581B577EC8}" destId="{5FAB8728-891B-4E63-9EF5-6368B34D51C2}" srcOrd="0" destOrd="0" presId="urn:microsoft.com/office/officeart/2008/layout/LinedList"/>
    <dgm:cxn modelId="{CB4E9D69-D08B-4FC3-AF6D-96A02C79D126}" type="presParOf" srcId="{3CBA02F6-6C23-4CFB-BC64-EA581B577EC8}" destId="{046D15F2-C356-4D4F-B32C-369DB04022A5}" srcOrd="1" destOrd="0" presId="urn:microsoft.com/office/officeart/2008/layout/LinedList"/>
    <dgm:cxn modelId="{139E35C9-E9BD-48CF-A31F-14B56130CFB6}" type="presParOf" srcId="{F47F6881-7FC7-427A-8645-1D7FFAF2A380}" destId="{33BBB21F-8603-41F2-8CE3-8E74E8F2B975}" srcOrd="6" destOrd="0" presId="urn:microsoft.com/office/officeart/2008/layout/LinedList"/>
    <dgm:cxn modelId="{382355FF-B287-4516-88E1-CE4498E50490}" type="presParOf" srcId="{F47F6881-7FC7-427A-8645-1D7FFAF2A380}" destId="{5A7B9417-359D-47E0-AB80-897F1C682CA6}" srcOrd="7" destOrd="0" presId="urn:microsoft.com/office/officeart/2008/layout/LinedList"/>
    <dgm:cxn modelId="{6CC5736B-F20E-448E-851E-09A1AA694F66}" type="presParOf" srcId="{5A7B9417-359D-47E0-AB80-897F1C682CA6}" destId="{7849C23C-ADBF-4D83-9705-1B46AF999C81}" srcOrd="0" destOrd="0" presId="urn:microsoft.com/office/officeart/2008/layout/LinedList"/>
    <dgm:cxn modelId="{3C09E5A1-8585-4561-A774-AEC999189A85}" type="presParOf" srcId="{5A7B9417-359D-47E0-AB80-897F1C682CA6}" destId="{1E89316E-8FA0-40CC-AFED-AC038DA8048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B5342-6AAD-4770-BB70-33D34258B9AD}">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26D439-EC02-4B22-A0D3-1259E9B187C6}">
      <dsp:nvSpPr>
        <dsp:cNvPr id="0" name=""/>
        <dsp:cNvSpPr/>
      </dsp:nvSpPr>
      <dsp:spPr>
        <a:xfrm>
          <a:off x="0" y="0"/>
          <a:ext cx="10515600" cy="1272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ts val="0"/>
            </a:spcAft>
            <a:buNone/>
          </a:pPr>
          <a:r>
            <a:rPr lang="en-US" sz="3200" kern="1200" dirty="0">
              <a:solidFill>
                <a:schemeClr val="bg1">
                  <a:lumMod val="65000"/>
                </a:schemeClr>
              </a:solidFill>
            </a:rPr>
            <a:t># Import Flask class</a:t>
          </a:r>
          <a:endParaRPr lang="en-US" sz="3200" b="1" kern="1200" dirty="0">
            <a:solidFill>
              <a:schemeClr val="bg1">
                <a:lumMod val="65000"/>
              </a:schemeClr>
            </a:solidFill>
          </a:endParaRPr>
        </a:p>
        <a:p>
          <a:pPr marL="0" lvl="0" indent="0" algn="l" defTabSz="1422400">
            <a:lnSpc>
              <a:spcPct val="90000"/>
            </a:lnSpc>
            <a:spcBef>
              <a:spcPct val="0"/>
            </a:spcBef>
            <a:spcAft>
              <a:spcPts val="0"/>
            </a:spcAft>
            <a:buNone/>
          </a:pPr>
          <a:r>
            <a:rPr lang="en-US" sz="3200" b="1" kern="1200" dirty="0"/>
            <a:t>from</a:t>
          </a:r>
          <a:r>
            <a:rPr lang="en-US" sz="3200" kern="1200" dirty="0"/>
            <a:t> flask </a:t>
          </a:r>
          <a:r>
            <a:rPr lang="en-US" sz="3200" b="1" kern="1200" dirty="0"/>
            <a:t>import</a:t>
          </a:r>
          <a:r>
            <a:rPr lang="en-US" sz="3200" kern="1200" dirty="0"/>
            <a:t> Flask</a:t>
          </a:r>
        </a:p>
      </dsp:txBody>
      <dsp:txXfrm>
        <a:off x="0" y="0"/>
        <a:ext cx="10515600" cy="1272745"/>
      </dsp:txXfrm>
    </dsp:sp>
    <dsp:sp modelId="{3B8E26B4-4822-4015-B08E-88C794F43FDE}">
      <dsp:nvSpPr>
        <dsp:cNvPr id="0" name=""/>
        <dsp:cNvSpPr/>
      </dsp:nvSpPr>
      <dsp:spPr>
        <a:xfrm>
          <a:off x="0" y="127274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CBCB45-5962-4BDD-84D8-27B81E4E79D1}">
      <dsp:nvSpPr>
        <dsp:cNvPr id="0" name=""/>
        <dsp:cNvSpPr/>
      </dsp:nvSpPr>
      <dsp:spPr>
        <a:xfrm>
          <a:off x="0" y="1272745"/>
          <a:ext cx="10515600" cy="1272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ts val="0"/>
            </a:spcAft>
            <a:buNone/>
          </a:pPr>
          <a:r>
            <a:rPr lang="en-US" sz="3200" kern="1200" dirty="0">
              <a:solidFill>
                <a:schemeClr val="bg1">
                  <a:lumMod val="65000"/>
                </a:schemeClr>
              </a:solidFill>
            </a:rPr>
            <a:t># Instance of WSGI application</a:t>
          </a:r>
        </a:p>
        <a:p>
          <a:pPr marL="0" lvl="0" indent="0" algn="l" defTabSz="1422400">
            <a:lnSpc>
              <a:spcPct val="90000"/>
            </a:lnSpc>
            <a:spcBef>
              <a:spcPct val="0"/>
            </a:spcBef>
            <a:spcAft>
              <a:spcPts val="0"/>
            </a:spcAft>
            <a:buNone/>
          </a:pPr>
          <a:r>
            <a:rPr lang="en-US" sz="3200" kern="1200" dirty="0"/>
            <a:t>app = Flask</a:t>
          </a:r>
          <a:r>
            <a:rPr lang="en-US" sz="3200" b="1" kern="1200" dirty="0"/>
            <a:t>(</a:t>
          </a:r>
          <a:r>
            <a:rPr lang="en-US" sz="3200" kern="1200" dirty="0"/>
            <a:t>__name__</a:t>
          </a:r>
          <a:r>
            <a:rPr lang="en-US" sz="3200" b="1" kern="1200" dirty="0"/>
            <a:t>)</a:t>
          </a:r>
          <a:endParaRPr lang="en-US" sz="3200" kern="1200" dirty="0"/>
        </a:p>
      </dsp:txBody>
      <dsp:txXfrm>
        <a:off x="0" y="1272745"/>
        <a:ext cx="10515600" cy="1272745"/>
      </dsp:txXfrm>
    </dsp:sp>
    <dsp:sp modelId="{F896D2E2-F236-439F-A74A-2B02D73C8B7C}">
      <dsp:nvSpPr>
        <dsp:cNvPr id="0" name=""/>
        <dsp:cNvSpPr/>
      </dsp:nvSpPr>
      <dsp:spPr>
        <a:xfrm>
          <a:off x="0" y="254549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AB8728-891B-4E63-9EF5-6368B34D51C2}">
      <dsp:nvSpPr>
        <dsp:cNvPr id="0" name=""/>
        <dsp:cNvSpPr/>
      </dsp:nvSpPr>
      <dsp:spPr>
        <a:xfrm>
          <a:off x="0" y="2545491"/>
          <a:ext cx="10515600" cy="1272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ts val="0"/>
            </a:spcAft>
            <a:buNone/>
          </a:pPr>
          <a:r>
            <a:rPr lang="en-US" sz="3200" kern="1200" dirty="0">
              <a:solidFill>
                <a:schemeClr val="bg1">
                  <a:lumMod val="65000"/>
                </a:schemeClr>
              </a:solidFill>
            </a:rPr>
            <a:t># Tells Flask what URL should trigger our function</a:t>
          </a:r>
        </a:p>
        <a:p>
          <a:pPr marL="0" lvl="0" indent="0" algn="l" defTabSz="1422400">
            <a:lnSpc>
              <a:spcPct val="90000"/>
            </a:lnSpc>
            <a:spcBef>
              <a:spcPct val="0"/>
            </a:spcBef>
            <a:spcAft>
              <a:spcPts val="0"/>
            </a:spcAft>
            <a:buNone/>
          </a:pPr>
          <a:r>
            <a:rPr lang="en-US" sz="3200" kern="1200" dirty="0"/>
            <a:t>@</a:t>
          </a:r>
          <a:r>
            <a:rPr lang="en-US" sz="3200" kern="1200" dirty="0" err="1"/>
            <a:t>app.route</a:t>
          </a:r>
          <a:r>
            <a:rPr lang="en-US" sz="3200" b="1" kern="1200" dirty="0"/>
            <a:t>(</a:t>
          </a:r>
          <a:r>
            <a:rPr lang="en-US" sz="3200" kern="1200" dirty="0"/>
            <a:t>‘/’</a:t>
          </a:r>
          <a:r>
            <a:rPr lang="en-US" sz="3200" b="1" kern="1200" dirty="0"/>
            <a:t>)</a:t>
          </a:r>
          <a:endParaRPr lang="en-US" sz="3200" kern="1200" dirty="0"/>
        </a:p>
      </dsp:txBody>
      <dsp:txXfrm>
        <a:off x="0" y="2545491"/>
        <a:ext cx="10515600" cy="1272745"/>
      </dsp:txXfrm>
    </dsp:sp>
    <dsp:sp modelId="{33BBB21F-8603-41F2-8CE3-8E74E8F2B975}">
      <dsp:nvSpPr>
        <dsp:cNvPr id="0" name=""/>
        <dsp:cNvSpPr/>
      </dsp:nvSpPr>
      <dsp:spPr>
        <a:xfrm>
          <a:off x="0" y="381823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49C23C-ADBF-4D83-9705-1B46AF999C81}">
      <dsp:nvSpPr>
        <dsp:cNvPr id="0" name=""/>
        <dsp:cNvSpPr/>
      </dsp:nvSpPr>
      <dsp:spPr>
        <a:xfrm>
          <a:off x="0" y="3818237"/>
          <a:ext cx="10515600" cy="1272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ts val="0"/>
            </a:spcAft>
            <a:buNone/>
          </a:pPr>
          <a:r>
            <a:rPr lang="en-US" sz="3200" b="1" kern="1200" dirty="0"/>
            <a:t>def</a:t>
          </a:r>
          <a:r>
            <a:rPr lang="en-US" sz="3200" kern="1200" dirty="0"/>
            <a:t> </a:t>
          </a:r>
          <a:r>
            <a:rPr lang="en-US" sz="3200" kern="1200" dirty="0" err="1"/>
            <a:t>hello_world</a:t>
          </a:r>
          <a:r>
            <a:rPr lang="en-US" sz="3200" b="1" kern="1200" dirty="0"/>
            <a:t>():</a:t>
          </a:r>
        </a:p>
        <a:p>
          <a:pPr marL="0" lvl="0" indent="0" algn="l" defTabSz="1422400">
            <a:lnSpc>
              <a:spcPct val="90000"/>
            </a:lnSpc>
            <a:spcBef>
              <a:spcPct val="0"/>
            </a:spcBef>
            <a:spcAft>
              <a:spcPts val="0"/>
            </a:spcAft>
            <a:buNone/>
          </a:pPr>
          <a:r>
            <a:rPr lang="en-US" sz="3200" b="1" kern="1200" dirty="0"/>
            <a:t>       return</a:t>
          </a:r>
          <a:r>
            <a:rPr lang="en-US" sz="3200" kern="1200" dirty="0"/>
            <a:t> 'Hello, World!' </a:t>
          </a:r>
        </a:p>
      </dsp:txBody>
      <dsp:txXfrm>
        <a:off x="0" y="3818237"/>
        <a:ext cx="10515600" cy="127274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B3815-E433-44EC-AE07-D05682E58CEF}" type="datetimeFigureOut">
              <a:rPr lang="en-US" smtClean="0"/>
              <a:t>6/18/2018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12CACC-83EC-4B12-B252-7431B15DE637}" type="slidenum">
              <a:rPr lang="en-US" smtClean="0"/>
              <a:t>‹#›</a:t>
            </a:fld>
            <a:endParaRPr lang="en-US"/>
          </a:p>
        </p:txBody>
      </p:sp>
    </p:spTree>
    <p:extLst>
      <p:ext uri="{BB962C8B-B14F-4D97-AF65-F5344CB8AC3E}">
        <p14:creationId xmlns:p14="http://schemas.microsoft.com/office/powerpoint/2010/main" val="2864011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ww.fullstackpython.com/django-orm.html" TargetMode="External"/><Relationship Id="rId13" Type="http://schemas.openxmlformats.org/officeDocument/2006/relationships/hyperlink" Target="https://www.fullstackpython.com/flask.html" TargetMode="External"/><Relationship Id="rId18" Type="http://schemas.openxmlformats.org/officeDocument/2006/relationships/hyperlink" Target="https://www.twilio.com/docs/sms/tutorials/appointment-reminders-python-django" TargetMode="External"/><Relationship Id="rId26" Type="http://schemas.openxmlformats.org/officeDocument/2006/relationships/hyperlink" Target="http://grokcode.com/864/snakefooding-python-code-for-complexity-visualization/" TargetMode="External"/><Relationship Id="rId3" Type="http://schemas.openxmlformats.org/officeDocument/2006/relationships/hyperlink" Target="https://www.fullstackpython.com/hypertext-markup-language-html.html" TargetMode="External"/><Relationship Id="rId21" Type="http://schemas.openxmlformats.org/officeDocument/2006/relationships/hyperlink" Target="http://mattscodecave.com/posts/simple-python-framework-from-scratch.html" TargetMode="External"/><Relationship Id="rId7" Type="http://schemas.openxmlformats.org/officeDocument/2006/relationships/hyperlink" Target="https://www.fullstackpython.com/django.html" TargetMode="External"/><Relationship Id="rId12" Type="http://schemas.openxmlformats.org/officeDocument/2006/relationships/hyperlink" Target="https://www.fullstackpython.com/apache-cassandra.html" TargetMode="External"/><Relationship Id="rId17" Type="http://schemas.openxmlformats.org/officeDocument/2006/relationships/hyperlink" Target="https://www.fullstackpython.com/other-web-frameworks.html" TargetMode="External"/><Relationship Id="rId25" Type="http://schemas.openxmlformats.org/officeDocument/2006/relationships/hyperlink" Target="https://www.airpair.com/python/posts/django-flask-pyramid" TargetMode="External"/><Relationship Id="rId2" Type="http://schemas.openxmlformats.org/officeDocument/2006/relationships/slide" Target="../slides/slide2.xml"/><Relationship Id="rId16" Type="http://schemas.openxmlformats.org/officeDocument/2006/relationships/hyperlink" Target="https://www.fullstackpython.com/bottle.html" TargetMode="External"/><Relationship Id="rId20" Type="http://schemas.openxmlformats.org/officeDocument/2006/relationships/hyperlink" Target="https://github.com/mattmakai/compare-python-web-frameworks" TargetMode="External"/><Relationship Id="rId29" Type="http://schemas.openxmlformats.org/officeDocument/2006/relationships/hyperlink" Target="http://www.slant.co/topics/426/~what-are-the-best-general-purpose-python-web-frameworks-usable-in-production-sites" TargetMode="External"/><Relationship Id="rId1" Type="http://schemas.openxmlformats.org/officeDocument/2006/relationships/notesMaster" Target="../notesMasters/notesMaster1.xml"/><Relationship Id="rId6" Type="http://schemas.openxmlformats.org/officeDocument/2006/relationships/hyperlink" Target="https://www.fullstackpython.com/web-application-security.html" TargetMode="External"/><Relationship Id="rId11" Type="http://schemas.openxmlformats.org/officeDocument/2006/relationships/hyperlink" Target="https://www.fullstackpython.com/mongodb.html" TargetMode="External"/><Relationship Id="rId24" Type="http://schemas.openxmlformats.org/officeDocument/2006/relationships/hyperlink" Target="http://www.jeffknupp.com/blog/2014/03/03/what-is-a-web-framework/" TargetMode="External"/><Relationship Id="rId5" Type="http://schemas.openxmlformats.org/officeDocument/2006/relationships/hyperlink" Target="https://www.fullstackpython.com/object-relational-mappers-orms.html" TargetMode="External"/><Relationship Id="rId15" Type="http://schemas.openxmlformats.org/officeDocument/2006/relationships/hyperlink" Target="http://werkzeug.pocoo.org/" TargetMode="External"/><Relationship Id="rId23" Type="http://schemas.openxmlformats.org/officeDocument/2006/relationships/hyperlink" Target="http://youtu.be/W6KCPXl6Zuc" TargetMode="External"/><Relationship Id="rId28" Type="http://schemas.openxmlformats.org/officeDocument/2006/relationships/hyperlink" Target="http://www.reddit.com/r/webdev/comments/2les4x/what_frameworks_do_you_use_and_why_are_they/" TargetMode="External"/><Relationship Id="rId10" Type="http://schemas.openxmlformats.org/officeDocument/2006/relationships/hyperlink" Target="https://www.fullstackpython.com/no-sql-datastore.html" TargetMode="External"/><Relationship Id="rId19" Type="http://schemas.openxmlformats.org/officeDocument/2006/relationships/hyperlink" Target="https://www.twilio.com/docs/sms/tutorials/appointment-reminders-python-flask" TargetMode="External"/><Relationship Id="rId4" Type="http://schemas.openxmlformats.org/officeDocument/2006/relationships/hyperlink" Target="https://www.fullstackpython.com/template-engines.html" TargetMode="External"/><Relationship Id="rId9" Type="http://schemas.openxmlformats.org/officeDocument/2006/relationships/hyperlink" Target="https://www.fullstackpython.com/databases.html" TargetMode="External"/><Relationship Id="rId14" Type="http://schemas.openxmlformats.org/officeDocument/2006/relationships/hyperlink" Target="https://www.fullstackpython.com/pyramid.html" TargetMode="External"/><Relationship Id="rId22" Type="http://schemas.openxmlformats.org/officeDocument/2006/relationships/hyperlink" Target="http://stackoverflow.com/questions/4507506/what-is-a-web-framework-how-does-it-compare-with-lamp" TargetMode="External"/><Relationship Id="rId27" Type="http://schemas.openxmlformats.org/officeDocument/2006/relationships/hyperlink" Target="http://klen.github.io/py-frameworks-bench/" TargetMode="External"/><Relationship Id="rId30" Type="http://schemas.openxmlformats.org/officeDocument/2006/relationships/hyperlink" Target="https://www.fullstackpython.com/deployment.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flask.pocoo.org/docs/1.0/quickstart/#a-minimal-applic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flask.pocoo.org/docs/1.0/api/#flask.Flask.route" TargetMode="External"/><Relationship Id="rId4" Type="http://schemas.openxmlformats.org/officeDocument/2006/relationships/hyperlink" Target="http://flask.pocoo.org/docs/1.0/api/#flask.Flas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12CACC-83EC-4B12-B252-7431B15DE637}" type="slidenum">
              <a:rPr lang="en-US" smtClean="0"/>
              <a:t>1</a:t>
            </a:fld>
            <a:endParaRPr lang="en-US"/>
          </a:p>
        </p:txBody>
      </p:sp>
    </p:spTree>
    <p:extLst>
      <p:ext uri="{BB962C8B-B14F-4D97-AF65-F5344CB8AC3E}">
        <p14:creationId xmlns:p14="http://schemas.microsoft.com/office/powerpoint/2010/main" val="1432048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are web frameworks useful?</a:t>
            </a:r>
          </a:p>
          <a:p>
            <a:r>
              <a:rPr lang="en-US" sz="1200" b="0" i="0" kern="1200" dirty="0">
                <a:solidFill>
                  <a:schemeClr val="tx1"/>
                </a:solidFill>
                <a:effectLst/>
                <a:latin typeface="+mn-lt"/>
                <a:ea typeface="+mn-ea"/>
                <a:cs typeface="+mn-cs"/>
              </a:rPr>
              <a:t>Web frameworks encapsulate what developers have learned over the past twenty years while programming sites and applications for the web. Frameworks make it easier to reuse code for common HTTP operations and to structure projects so other developers with knowledge of the framework can quickly build and maintain the application.</a:t>
            </a:r>
          </a:p>
          <a:p>
            <a:endParaRPr lang="en-US" dirty="0"/>
          </a:p>
          <a:p>
            <a:r>
              <a:rPr lang="en-US" sz="1200" b="0" i="0" kern="1200" dirty="0">
                <a:solidFill>
                  <a:schemeClr val="tx1"/>
                </a:solidFill>
                <a:effectLst/>
                <a:latin typeface="+mn-lt"/>
                <a:ea typeface="+mn-ea"/>
                <a:cs typeface="+mn-cs"/>
              </a:rPr>
              <a:t>Common web framework functionality</a:t>
            </a:r>
          </a:p>
          <a:p>
            <a:r>
              <a:rPr lang="en-US" sz="1200" b="0" i="0" kern="1200" dirty="0">
                <a:solidFill>
                  <a:schemeClr val="tx1"/>
                </a:solidFill>
                <a:effectLst/>
                <a:latin typeface="+mn-lt"/>
                <a:ea typeface="+mn-ea"/>
                <a:cs typeface="+mn-cs"/>
              </a:rPr>
              <a:t>Frameworks provide functionality in their code or through extensions to perform common operations required to run web applications. These common operations include:</a:t>
            </a:r>
          </a:p>
          <a:p>
            <a:r>
              <a:rPr lang="en-US" sz="1200" b="0" i="0" kern="1200" dirty="0">
                <a:solidFill>
                  <a:schemeClr val="tx1"/>
                </a:solidFill>
                <a:effectLst/>
                <a:latin typeface="+mn-lt"/>
                <a:ea typeface="+mn-ea"/>
                <a:cs typeface="+mn-cs"/>
              </a:rPr>
              <a:t>URL routing</a:t>
            </a:r>
          </a:p>
          <a:p>
            <a:r>
              <a:rPr lang="en-US" sz="1200" b="0" i="0" kern="1200" dirty="0">
                <a:solidFill>
                  <a:schemeClr val="tx1"/>
                </a:solidFill>
                <a:effectLst/>
                <a:latin typeface="+mn-lt"/>
                <a:ea typeface="+mn-ea"/>
                <a:cs typeface="+mn-cs"/>
              </a:rPr>
              <a:t>Input form handling and validation</a:t>
            </a:r>
          </a:p>
          <a:p>
            <a:r>
              <a:rPr lang="en-US" sz="1200" b="0" i="0" u="none" strike="noStrike" kern="1200" dirty="0">
                <a:solidFill>
                  <a:schemeClr val="tx1"/>
                </a:solidFill>
                <a:effectLst/>
                <a:latin typeface="+mn-lt"/>
                <a:ea typeface="+mn-ea"/>
                <a:cs typeface="+mn-cs"/>
                <a:hlinkClick r:id="rId3"/>
              </a:rPr>
              <a:t>HTML</a:t>
            </a:r>
            <a:r>
              <a:rPr lang="en-US" sz="1200" b="0" i="0" kern="1200" dirty="0">
                <a:solidFill>
                  <a:schemeClr val="tx1"/>
                </a:solidFill>
                <a:effectLst/>
                <a:latin typeface="+mn-lt"/>
                <a:ea typeface="+mn-ea"/>
                <a:cs typeface="+mn-cs"/>
              </a:rPr>
              <a:t>, XML, JSON, and other output formats with a </a:t>
            </a:r>
            <a:r>
              <a:rPr lang="en-US" sz="1200" b="0" i="0" u="none" strike="noStrike" kern="1200" dirty="0">
                <a:solidFill>
                  <a:schemeClr val="tx1"/>
                </a:solidFill>
                <a:effectLst/>
                <a:latin typeface="+mn-lt"/>
                <a:ea typeface="+mn-ea"/>
                <a:cs typeface="+mn-cs"/>
                <a:hlinkClick r:id="rId4"/>
              </a:rPr>
              <a:t>templating engine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Database connection configuration and persistent data manipulation through an </a:t>
            </a:r>
            <a:r>
              <a:rPr lang="en-US" sz="1200" b="0" i="0" u="none" strike="noStrike" kern="1200" dirty="0">
                <a:solidFill>
                  <a:schemeClr val="tx1"/>
                </a:solidFill>
                <a:effectLst/>
                <a:latin typeface="+mn-lt"/>
                <a:ea typeface="+mn-ea"/>
                <a:cs typeface="+mn-cs"/>
                <a:hlinkClick r:id="rId5"/>
              </a:rPr>
              <a:t>object-relational mapper (ORM)</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6"/>
              </a:rPr>
              <a:t>Web security</a:t>
            </a:r>
            <a:r>
              <a:rPr lang="en-US" sz="1200" b="0" i="0" kern="1200" dirty="0">
                <a:solidFill>
                  <a:schemeClr val="tx1"/>
                </a:solidFill>
                <a:effectLst/>
                <a:latin typeface="+mn-lt"/>
                <a:ea typeface="+mn-ea"/>
                <a:cs typeface="+mn-cs"/>
              </a:rPr>
              <a:t> against Cross-site request forgery (CSRF), SQL Injection, Cross-site Scripting (XSS) and other common malicious attacks</a:t>
            </a:r>
          </a:p>
          <a:p>
            <a:r>
              <a:rPr lang="en-US" sz="1200" b="0" i="0" kern="1200" dirty="0">
                <a:solidFill>
                  <a:schemeClr val="tx1"/>
                </a:solidFill>
                <a:effectLst/>
                <a:latin typeface="+mn-lt"/>
                <a:ea typeface="+mn-ea"/>
                <a:cs typeface="+mn-cs"/>
              </a:rPr>
              <a:t>Session storage and retrieval</a:t>
            </a:r>
          </a:p>
          <a:p>
            <a:r>
              <a:rPr lang="en-US" sz="1200" b="0" i="0" kern="1200" dirty="0">
                <a:solidFill>
                  <a:schemeClr val="tx1"/>
                </a:solidFill>
                <a:effectLst/>
                <a:latin typeface="+mn-lt"/>
                <a:ea typeface="+mn-ea"/>
                <a:cs typeface="+mn-cs"/>
              </a:rPr>
              <a:t>Not all web frameworks include code for all of the above functionality. Frameworks fall on the spectrum from executing a single use case to providing every known web framework feature to every developer. Some frameworks take the "batteries-included" approach where everything possible comes bundled with the framework while others have a minimal core package that is amenable to extensions provided by other packages.</a:t>
            </a:r>
          </a:p>
          <a:p>
            <a:r>
              <a:rPr lang="en-US" sz="1200" b="0" i="0" kern="1200" dirty="0">
                <a:solidFill>
                  <a:schemeClr val="tx1"/>
                </a:solidFill>
                <a:effectLst/>
                <a:latin typeface="+mn-lt"/>
                <a:ea typeface="+mn-ea"/>
                <a:cs typeface="+mn-cs"/>
              </a:rPr>
              <a:t>For example, the </a:t>
            </a:r>
            <a:r>
              <a:rPr lang="en-US" sz="1200" b="0" i="0" u="none" strike="noStrike" kern="1200" dirty="0">
                <a:solidFill>
                  <a:schemeClr val="tx1"/>
                </a:solidFill>
                <a:effectLst/>
                <a:latin typeface="+mn-lt"/>
                <a:ea typeface="+mn-ea"/>
                <a:cs typeface="+mn-cs"/>
                <a:hlinkClick r:id="rId7"/>
              </a:rPr>
              <a:t>Django web application framework</a:t>
            </a:r>
            <a:r>
              <a:rPr lang="en-US" sz="1200" b="0" i="0" kern="1200" dirty="0">
                <a:solidFill>
                  <a:schemeClr val="tx1"/>
                </a:solidFill>
                <a:effectLst/>
                <a:latin typeface="+mn-lt"/>
                <a:ea typeface="+mn-ea"/>
                <a:cs typeface="+mn-cs"/>
              </a:rPr>
              <a:t> includes </a:t>
            </a:r>
            <a:r>
              <a:rPr lang="en-US" sz="1200" b="0" i="0" u="none" strike="noStrike" kern="1200" dirty="0">
                <a:solidFill>
                  <a:schemeClr val="tx1"/>
                </a:solidFill>
                <a:effectLst/>
                <a:latin typeface="+mn-lt"/>
                <a:ea typeface="+mn-ea"/>
                <a:cs typeface="+mn-cs"/>
                <a:hlinkClick r:id="rId8"/>
              </a:rPr>
              <a:t>the Django ORM</a:t>
            </a:r>
            <a:r>
              <a:rPr lang="en-US" sz="1200" b="0" i="0" kern="1200" dirty="0">
                <a:solidFill>
                  <a:schemeClr val="tx1"/>
                </a:solidFill>
                <a:effectLst/>
                <a:latin typeface="+mn-lt"/>
                <a:ea typeface="+mn-ea"/>
                <a:cs typeface="+mn-cs"/>
              </a:rPr>
              <a:t> layer that allows a </a:t>
            </a:r>
            <a:r>
              <a:rPr lang="en-US" sz="1200" b="0" i="0" kern="1200" dirty="0" err="1">
                <a:solidFill>
                  <a:schemeClr val="tx1"/>
                </a:solidFill>
                <a:effectLst/>
                <a:latin typeface="+mn-lt"/>
                <a:ea typeface="+mn-ea"/>
                <a:cs typeface="+mn-cs"/>
              </a:rPr>
              <a:t>deveoper</a:t>
            </a:r>
            <a:r>
              <a:rPr lang="en-US" sz="1200" b="0" i="0" kern="1200" dirty="0">
                <a:solidFill>
                  <a:schemeClr val="tx1"/>
                </a:solidFill>
                <a:effectLst/>
                <a:latin typeface="+mn-lt"/>
                <a:ea typeface="+mn-ea"/>
                <a:cs typeface="+mn-cs"/>
              </a:rPr>
              <a:t> to write </a:t>
            </a:r>
            <a:r>
              <a:rPr lang="en-US" sz="1200" b="0" i="0" u="none" strike="noStrike" kern="1200" dirty="0">
                <a:solidFill>
                  <a:schemeClr val="tx1"/>
                </a:solidFill>
                <a:effectLst/>
                <a:latin typeface="+mn-lt"/>
                <a:ea typeface="+mn-ea"/>
                <a:cs typeface="+mn-cs"/>
                <a:hlinkClick r:id="rId9"/>
              </a:rPr>
              <a:t>relational database</a:t>
            </a:r>
            <a:r>
              <a:rPr lang="en-US" sz="1200" b="0" i="0" kern="1200" dirty="0">
                <a:solidFill>
                  <a:schemeClr val="tx1"/>
                </a:solidFill>
                <a:effectLst/>
                <a:latin typeface="+mn-lt"/>
                <a:ea typeface="+mn-ea"/>
                <a:cs typeface="+mn-cs"/>
              </a:rPr>
              <a:t> read, write, query, and delete operations in Python code rather than SQL. However, Django's ORM cannot work without significant modification on </a:t>
            </a:r>
            <a:r>
              <a:rPr lang="en-US" sz="1200" b="0" i="0" u="none" strike="noStrike" kern="1200" dirty="0">
                <a:solidFill>
                  <a:schemeClr val="tx1"/>
                </a:solidFill>
                <a:effectLst/>
                <a:latin typeface="+mn-lt"/>
                <a:ea typeface="+mn-ea"/>
                <a:cs typeface="+mn-cs"/>
                <a:hlinkClick r:id="rId10"/>
              </a:rPr>
              <a:t>non-relational (NoSQL) databases</a:t>
            </a:r>
            <a:r>
              <a:rPr lang="en-US" sz="1200" b="0" i="0" kern="1200" dirty="0">
                <a:solidFill>
                  <a:schemeClr val="tx1"/>
                </a:solidFill>
                <a:effectLst/>
                <a:latin typeface="+mn-lt"/>
                <a:ea typeface="+mn-ea"/>
                <a:cs typeface="+mn-cs"/>
              </a:rPr>
              <a:t> such as </a:t>
            </a:r>
            <a:r>
              <a:rPr lang="en-US" sz="1200" b="0" i="0" u="none" strike="noStrike" kern="1200" dirty="0">
                <a:solidFill>
                  <a:schemeClr val="tx1"/>
                </a:solidFill>
                <a:effectLst/>
                <a:latin typeface="+mn-lt"/>
                <a:ea typeface="+mn-ea"/>
                <a:cs typeface="+mn-cs"/>
                <a:hlinkClick r:id="rId11"/>
              </a:rPr>
              <a:t>MongoDB</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12"/>
              </a:rPr>
              <a:t>Cassandra</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Some other web frameworks such as </a:t>
            </a:r>
            <a:r>
              <a:rPr lang="en-US" sz="1200" b="0" i="0" u="none" strike="noStrike" kern="1200" dirty="0">
                <a:solidFill>
                  <a:schemeClr val="tx1"/>
                </a:solidFill>
                <a:effectLst/>
                <a:latin typeface="+mn-lt"/>
                <a:ea typeface="+mn-ea"/>
                <a:cs typeface="+mn-cs"/>
                <a:hlinkClick r:id="rId13"/>
              </a:rPr>
              <a:t>Flask</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14"/>
              </a:rPr>
              <a:t>Pyramid</a:t>
            </a:r>
            <a:r>
              <a:rPr lang="en-US" sz="1200" b="0" i="0" kern="1200" dirty="0">
                <a:solidFill>
                  <a:schemeClr val="tx1"/>
                </a:solidFill>
                <a:effectLst/>
                <a:latin typeface="+mn-lt"/>
                <a:ea typeface="+mn-ea"/>
                <a:cs typeface="+mn-cs"/>
              </a:rPr>
              <a:t> are easier to use with non-relational databases by incorporating external Python libraries. There is a spectrum between minimal functionality with easy extensibility on one end and including everything in the framework with tight integration on the other end.</a:t>
            </a:r>
          </a:p>
          <a:p>
            <a:r>
              <a:rPr lang="en-US" sz="1200" b="0" i="0" kern="1200" dirty="0">
                <a:solidFill>
                  <a:schemeClr val="tx1"/>
                </a:solidFill>
                <a:effectLst/>
                <a:latin typeface="+mn-lt"/>
                <a:ea typeface="+mn-ea"/>
                <a:cs typeface="+mn-cs"/>
              </a:rPr>
              <a:t>Do I have to use a web framework?</a:t>
            </a:r>
          </a:p>
          <a:p>
            <a:r>
              <a:rPr lang="en-US" sz="1200" b="0" i="0" kern="1200" dirty="0">
                <a:solidFill>
                  <a:schemeClr val="tx1"/>
                </a:solidFill>
                <a:effectLst/>
                <a:latin typeface="+mn-lt"/>
                <a:ea typeface="+mn-ea"/>
                <a:cs typeface="+mn-cs"/>
              </a:rPr>
              <a:t>Whether or not you use a web framework in your project depends on your experience with web development and what you're trying to accomplish. If you are a beginner programmer and just want to work on a web application as a learning project then a framework can help you understand the concepts listed above, such as URL routing, data manipulation and authentication that are common to the majority of web applications.</a:t>
            </a:r>
          </a:p>
          <a:p>
            <a:r>
              <a:rPr lang="en-US" sz="1200" b="0" i="0" kern="1200" dirty="0">
                <a:solidFill>
                  <a:schemeClr val="tx1"/>
                </a:solidFill>
                <a:effectLst/>
                <a:latin typeface="+mn-lt"/>
                <a:ea typeface="+mn-ea"/>
                <a:cs typeface="+mn-cs"/>
              </a:rPr>
              <a:t>On the other hand if you're an experienced programmer with significant web development experience you may feel like the existing frameworks do not match your project's requirements. In that case, you can mix and match open source libraries such as </a:t>
            </a:r>
            <a:r>
              <a:rPr lang="en-US" sz="1200" b="0" i="0" u="none" strike="noStrike" kern="1200" dirty="0" err="1">
                <a:solidFill>
                  <a:schemeClr val="tx1"/>
                </a:solidFill>
                <a:effectLst/>
                <a:latin typeface="+mn-lt"/>
                <a:ea typeface="+mn-ea"/>
                <a:cs typeface="+mn-cs"/>
                <a:hlinkClick r:id="rId15"/>
              </a:rPr>
              <a:t>Werkzeug</a:t>
            </a:r>
            <a:r>
              <a:rPr lang="en-US" sz="1200" b="0" i="0" kern="1200" dirty="0">
                <a:solidFill>
                  <a:schemeClr val="tx1"/>
                </a:solidFill>
                <a:effectLst/>
                <a:latin typeface="+mn-lt"/>
                <a:ea typeface="+mn-ea"/>
                <a:cs typeface="+mn-cs"/>
              </a:rPr>
              <a:t> for WSGI plumbing with your own code to create your own framework. There's still plenty of room in the Python ecosystem for new frameworks to satisfy the needs of web developers that are unmet by </a:t>
            </a:r>
            <a:r>
              <a:rPr lang="en-US" sz="1200" b="0" i="0" u="none" strike="noStrike" kern="1200" dirty="0">
                <a:solidFill>
                  <a:schemeClr val="tx1"/>
                </a:solidFill>
                <a:effectLst/>
                <a:latin typeface="+mn-lt"/>
                <a:ea typeface="+mn-ea"/>
                <a:cs typeface="+mn-cs"/>
                <a:hlinkClick r:id="rId7"/>
              </a:rPr>
              <a:t>Django</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3"/>
              </a:rPr>
              <a:t>Flask</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4"/>
              </a:rPr>
              <a:t>Pyramid</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6"/>
              </a:rPr>
              <a:t>Bottle</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17"/>
              </a:rPr>
              <a:t>many others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In short, whether or not you need to use a web framework to build a web application depends on your experience and what you're trying to accomplish. Using a web framework to build a web application certainly isn't required, but it'll make most developers' lives easier in many cases.</a:t>
            </a:r>
          </a:p>
          <a:p>
            <a:r>
              <a:rPr lang="en-US" sz="1200" b="0" i="0" kern="1200" dirty="0">
                <a:solidFill>
                  <a:schemeClr val="tx1"/>
                </a:solidFill>
                <a:effectLst/>
                <a:latin typeface="+mn-lt"/>
                <a:ea typeface="+mn-ea"/>
                <a:cs typeface="+mn-cs"/>
              </a:rPr>
              <a:t>Comparing web frameworks</a:t>
            </a:r>
          </a:p>
          <a:p>
            <a:r>
              <a:rPr lang="en-US" sz="1200" b="0" i="0" kern="1200" dirty="0">
                <a:solidFill>
                  <a:schemeClr val="tx1"/>
                </a:solidFill>
                <a:effectLst/>
                <a:latin typeface="+mn-lt"/>
                <a:ea typeface="+mn-ea"/>
                <a:cs typeface="+mn-cs"/>
              </a:rPr>
              <a:t>Are you curious about how the code in a Django project is structured compared with Flask? Check out </a:t>
            </a:r>
            <a:r>
              <a:rPr lang="en-US" sz="1200" b="0" i="0" u="none" strike="noStrike" kern="1200" dirty="0">
                <a:solidFill>
                  <a:schemeClr val="tx1"/>
                </a:solidFill>
                <a:effectLst/>
                <a:latin typeface="+mn-lt"/>
                <a:ea typeface="+mn-ea"/>
                <a:cs typeface="+mn-cs"/>
                <a:hlinkClick r:id="rId18"/>
              </a:rPr>
              <a:t>this Django web application tutorial</a:t>
            </a:r>
            <a:r>
              <a:rPr lang="en-US" sz="1200" b="0" i="0" kern="1200" dirty="0">
                <a:solidFill>
                  <a:schemeClr val="tx1"/>
                </a:solidFill>
                <a:effectLst/>
                <a:latin typeface="+mn-lt"/>
                <a:ea typeface="+mn-ea"/>
                <a:cs typeface="+mn-cs"/>
              </a:rPr>
              <a:t> and then view </a:t>
            </a:r>
            <a:r>
              <a:rPr lang="en-US" sz="1200" b="0" i="0" u="none" strike="noStrike" kern="1200" dirty="0">
                <a:solidFill>
                  <a:schemeClr val="tx1"/>
                </a:solidFill>
                <a:effectLst/>
                <a:latin typeface="+mn-lt"/>
                <a:ea typeface="+mn-ea"/>
                <a:cs typeface="+mn-cs"/>
                <a:hlinkClick r:id="rId19"/>
              </a:rPr>
              <a:t>the same application built with Flask</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There is also a repository called </a:t>
            </a:r>
            <a:r>
              <a:rPr lang="en-US" sz="1200" b="0" i="0" u="none" strike="noStrike" kern="1200" dirty="0">
                <a:solidFill>
                  <a:schemeClr val="tx1"/>
                </a:solidFill>
                <a:effectLst/>
                <a:latin typeface="+mn-lt"/>
                <a:ea typeface="+mn-ea"/>
                <a:cs typeface="+mn-cs"/>
                <a:hlinkClick r:id="rId20"/>
              </a:rPr>
              <a:t>compare-python-web-frameworks</a:t>
            </a:r>
            <a:r>
              <a:rPr lang="en-US" sz="1200" b="0" i="0" kern="1200" dirty="0">
                <a:solidFill>
                  <a:schemeClr val="tx1"/>
                </a:solidFill>
                <a:effectLst/>
                <a:latin typeface="+mn-lt"/>
                <a:ea typeface="+mn-ea"/>
                <a:cs typeface="+mn-cs"/>
              </a:rPr>
              <a:t> where the same web application is being coded with varying Python web frameworks, templating engines </a:t>
            </a:r>
            <a:r>
              <a:rPr lang="en-US" sz="1200" b="0" i="0" kern="1200" dirty="0" err="1">
                <a:solidFill>
                  <a:schemeClr val="tx1"/>
                </a:solidFill>
                <a:effectLst/>
                <a:latin typeface="+mn-lt"/>
                <a:ea typeface="+mn-ea"/>
                <a:cs typeface="+mn-cs"/>
              </a:rPr>
              <a:t>and</a:t>
            </a:r>
            <a:r>
              <a:rPr lang="en-US" sz="1200" b="0" i="0" u="none" strike="noStrike" kern="1200" dirty="0" err="1">
                <a:solidFill>
                  <a:schemeClr val="tx1"/>
                </a:solidFill>
                <a:effectLst/>
                <a:latin typeface="+mn-lt"/>
                <a:ea typeface="+mn-ea"/>
                <a:cs typeface="+mn-cs"/>
                <a:hlinkClick r:id="rId5"/>
              </a:rPr>
              <a:t>object</a:t>
            </a:r>
            <a:r>
              <a:rPr lang="en-US" sz="1200" b="0" i="0" u="none" strike="noStrike" kern="1200" dirty="0">
                <a:solidFill>
                  <a:schemeClr val="tx1"/>
                </a:solidFill>
                <a:effectLst/>
                <a:latin typeface="+mn-lt"/>
                <a:ea typeface="+mn-ea"/>
                <a:cs typeface="+mn-cs"/>
                <a:hlinkClick r:id="rId5"/>
              </a:rPr>
              <a:t>-relational mappers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Web framework resources</a:t>
            </a:r>
          </a:p>
          <a:p>
            <a:r>
              <a:rPr lang="en-US" sz="1200" b="0" i="0" kern="1200" dirty="0">
                <a:solidFill>
                  <a:schemeClr val="tx1"/>
                </a:solidFill>
                <a:effectLst/>
                <a:latin typeface="+mn-lt"/>
                <a:ea typeface="+mn-ea"/>
                <a:cs typeface="+mn-cs"/>
              </a:rPr>
              <a:t>When you are learning how to use one or more web frameworks it's helpful to have an idea of what the code under the covers is doing. This post on building a </a:t>
            </a:r>
            <a:r>
              <a:rPr lang="en-US" sz="1200" b="0" i="0" u="none" strike="noStrike" kern="1200" dirty="0">
                <a:solidFill>
                  <a:schemeClr val="tx1"/>
                </a:solidFill>
                <a:effectLst/>
                <a:latin typeface="+mn-lt"/>
                <a:ea typeface="+mn-ea"/>
                <a:cs typeface="+mn-cs"/>
                <a:hlinkClick r:id="rId21"/>
              </a:rPr>
              <a:t>simple Python framework from scratch</a:t>
            </a:r>
            <a:r>
              <a:rPr lang="en-US" sz="1200" b="0" i="0" kern="1200" dirty="0">
                <a:solidFill>
                  <a:schemeClr val="tx1"/>
                </a:solidFill>
                <a:effectLst/>
                <a:latin typeface="+mn-lt"/>
                <a:ea typeface="+mn-ea"/>
                <a:cs typeface="+mn-cs"/>
              </a:rPr>
              <a:t> shows how HTTP connections, routing, and requests can work in just 320 lines of code. This post is awesome even though the resulting framework is a simplification of what frameworks such as </a:t>
            </a:r>
            <a:r>
              <a:rPr lang="en-US" sz="1200" b="0" i="0" u="none" strike="noStrike" kern="1200" dirty="0">
                <a:solidFill>
                  <a:schemeClr val="tx1"/>
                </a:solidFill>
                <a:effectLst/>
                <a:latin typeface="+mn-lt"/>
                <a:ea typeface="+mn-ea"/>
                <a:cs typeface="+mn-cs"/>
                <a:hlinkClick r:id="rId7"/>
              </a:rPr>
              <a:t>Django</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3"/>
              </a:rPr>
              <a:t>Flask</a:t>
            </a:r>
            <a:r>
              <a:rPr lang="en-US" sz="1200" b="0" i="0"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hlinkClick r:id="rId14"/>
              </a:rPr>
              <a:t>Pyramid</a:t>
            </a:r>
            <a:r>
              <a:rPr lang="en-US" sz="1200" b="0" i="0" kern="1200" dirty="0" err="1">
                <a:solidFill>
                  <a:schemeClr val="tx1"/>
                </a:solidFill>
                <a:effectLst/>
                <a:latin typeface="+mn-lt"/>
                <a:ea typeface="+mn-ea"/>
                <a:cs typeface="+mn-cs"/>
              </a:rPr>
              <a:t>allow</a:t>
            </a:r>
            <a:r>
              <a:rPr lang="en-US" sz="1200" b="0" i="0" kern="1200" dirty="0">
                <a:solidFill>
                  <a:schemeClr val="tx1"/>
                </a:solidFill>
                <a:effectLst/>
                <a:latin typeface="+mn-lt"/>
                <a:ea typeface="+mn-ea"/>
                <a:cs typeface="+mn-cs"/>
              </a:rPr>
              <a:t> developers to accomplish.</a:t>
            </a:r>
          </a:p>
          <a:p>
            <a:r>
              <a:rPr lang="en-US" sz="1200" b="0" i="0" kern="1200" dirty="0">
                <a:solidFill>
                  <a:schemeClr val="tx1"/>
                </a:solidFill>
                <a:effectLst/>
                <a:latin typeface="+mn-lt"/>
                <a:ea typeface="+mn-ea"/>
                <a:cs typeface="+mn-cs"/>
              </a:rPr>
              <a:t>Check out the answer to the "</a:t>
            </a:r>
            <a:r>
              <a:rPr lang="en-US" sz="1200" b="0" i="0" u="none" strike="noStrike" kern="1200" dirty="0">
                <a:solidFill>
                  <a:schemeClr val="tx1"/>
                </a:solidFill>
                <a:effectLst/>
                <a:latin typeface="+mn-lt"/>
                <a:ea typeface="+mn-ea"/>
                <a:cs typeface="+mn-cs"/>
                <a:hlinkClick r:id="rId22"/>
              </a:rPr>
              <a:t>What is a web framework and how does it compare to LAMP?</a:t>
            </a:r>
            <a:r>
              <a:rPr lang="en-US" sz="1200" b="0" i="0" kern="1200" dirty="0">
                <a:solidFill>
                  <a:schemeClr val="tx1"/>
                </a:solidFill>
                <a:effectLst/>
                <a:latin typeface="+mn-lt"/>
                <a:ea typeface="+mn-ea"/>
                <a:cs typeface="+mn-cs"/>
              </a:rPr>
              <a:t>" question on Stack Overflow.</a:t>
            </a:r>
          </a:p>
          <a:p>
            <a:r>
              <a:rPr lang="en-US" sz="1200" b="0" i="0" u="none" strike="noStrike" kern="1200" dirty="0">
                <a:solidFill>
                  <a:schemeClr val="tx1"/>
                </a:solidFill>
                <a:effectLst/>
                <a:latin typeface="+mn-lt"/>
                <a:ea typeface="+mn-ea"/>
                <a:cs typeface="+mn-cs"/>
                <a:hlinkClick r:id="rId23"/>
              </a:rPr>
              <a:t>Frameworks</a:t>
            </a:r>
            <a:r>
              <a:rPr lang="en-US" sz="1200" b="0" i="0" kern="1200" dirty="0">
                <a:solidFill>
                  <a:schemeClr val="tx1"/>
                </a:solidFill>
                <a:effectLst/>
                <a:latin typeface="+mn-lt"/>
                <a:ea typeface="+mn-ea"/>
                <a:cs typeface="+mn-cs"/>
              </a:rPr>
              <a:t> is a really well done short video that explains how to choose between web frameworks. The author has some particular opinions about what should be in a framework. For the most part I agree although I've found sessions and database ORMs to be a helpful part of a framework when done well.</a:t>
            </a:r>
          </a:p>
          <a:p>
            <a:r>
              <a:rPr lang="en-US" sz="1200" b="0" i="0"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hlinkClick r:id="rId24"/>
              </a:rPr>
              <a:t>What is a web framework?</a:t>
            </a:r>
            <a:r>
              <a:rPr lang="en-US" sz="1200" b="0" i="0" kern="1200" dirty="0">
                <a:solidFill>
                  <a:schemeClr val="tx1"/>
                </a:solidFill>
                <a:effectLst/>
                <a:latin typeface="+mn-lt"/>
                <a:ea typeface="+mn-ea"/>
                <a:cs typeface="+mn-cs"/>
              </a:rPr>
              <a:t>" is an in-depth explanation of what web frameworks are and their relation to web servers.</a:t>
            </a:r>
          </a:p>
          <a:p>
            <a:r>
              <a:rPr lang="en-US" sz="1200" b="0" i="0" u="none" strike="noStrike" kern="1200" dirty="0">
                <a:solidFill>
                  <a:schemeClr val="tx1"/>
                </a:solidFill>
                <a:effectLst/>
                <a:latin typeface="+mn-lt"/>
                <a:ea typeface="+mn-ea"/>
                <a:cs typeface="+mn-cs"/>
                <a:hlinkClick r:id="rId25"/>
              </a:rPr>
              <a:t>Django vs Flask vs Pyramid: Choosing a Python Web Framework</a:t>
            </a:r>
            <a:r>
              <a:rPr lang="en-US" sz="1200" b="0" i="0" kern="1200" dirty="0">
                <a:solidFill>
                  <a:schemeClr val="tx1"/>
                </a:solidFill>
                <a:effectLst/>
                <a:latin typeface="+mn-lt"/>
                <a:ea typeface="+mn-ea"/>
                <a:cs typeface="+mn-cs"/>
              </a:rPr>
              <a:t> contains background information and code comparisons for similar web applications built in these three big Python frameworks.</a:t>
            </a:r>
          </a:p>
          <a:p>
            <a:r>
              <a:rPr lang="en-US" sz="1200" b="0" i="0" kern="1200" dirty="0">
                <a:solidFill>
                  <a:schemeClr val="tx1"/>
                </a:solidFill>
                <a:effectLst/>
                <a:latin typeface="+mn-lt"/>
                <a:ea typeface="+mn-ea"/>
                <a:cs typeface="+mn-cs"/>
              </a:rPr>
              <a:t>This fascinating blog post takes a look at the </a:t>
            </a:r>
            <a:r>
              <a:rPr lang="en-US" sz="1200" b="0" i="0" u="none" strike="noStrike" kern="1200" dirty="0">
                <a:solidFill>
                  <a:schemeClr val="tx1"/>
                </a:solidFill>
                <a:effectLst/>
                <a:latin typeface="+mn-lt"/>
                <a:ea typeface="+mn-ea"/>
                <a:cs typeface="+mn-cs"/>
                <a:hlinkClick r:id="rId26"/>
              </a:rPr>
              <a:t>code complexity of several Python web frameworks</a:t>
            </a:r>
            <a:r>
              <a:rPr lang="en-US" sz="1200" b="0" i="0" kern="1200" dirty="0">
                <a:solidFill>
                  <a:schemeClr val="tx1"/>
                </a:solidFill>
                <a:effectLst/>
                <a:latin typeface="+mn-lt"/>
                <a:ea typeface="+mn-ea"/>
                <a:cs typeface="+mn-cs"/>
              </a:rPr>
              <a:t> by providing visualizations based on their code bases.</a:t>
            </a:r>
          </a:p>
          <a:p>
            <a:r>
              <a:rPr lang="en-US" sz="1200" b="0" i="0" u="none" strike="noStrike" kern="1200" dirty="0">
                <a:solidFill>
                  <a:schemeClr val="tx1"/>
                </a:solidFill>
                <a:effectLst/>
                <a:latin typeface="+mn-lt"/>
                <a:ea typeface="+mn-ea"/>
                <a:cs typeface="+mn-cs"/>
                <a:hlinkClick r:id="rId27"/>
              </a:rPr>
              <a:t>Python's web frameworks benchmarks</a:t>
            </a:r>
            <a:r>
              <a:rPr lang="en-US" sz="1200" b="0" i="0" kern="1200" dirty="0">
                <a:solidFill>
                  <a:schemeClr val="tx1"/>
                </a:solidFill>
                <a:effectLst/>
                <a:latin typeface="+mn-lt"/>
                <a:ea typeface="+mn-ea"/>
                <a:cs typeface="+mn-cs"/>
              </a:rPr>
              <a:t> is a test of the responsiveness of a framework with encoding an object to JSON and returning it as a response as well as retrieving data from the database and rendering it in a template. There were no conclusive results but the output is fun to read about nonetheless.</a:t>
            </a:r>
          </a:p>
          <a:p>
            <a:r>
              <a:rPr lang="en-US" sz="1200" b="0" i="0" u="none" strike="noStrike" kern="1200" dirty="0">
                <a:solidFill>
                  <a:schemeClr val="tx1"/>
                </a:solidFill>
                <a:effectLst/>
                <a:latin typeface="+mn-lt"/>
                <a:ea typeface="+mn-ea"/>
                <a:cs typeface="+mn-cs"/>
                <a:hlinkClick r:id="rId28"/>
              </a:rPr>
              <a:t>What web frameworks do you use and why are they awesome?</a:t>
            </a:r>
            <a:r>
              <a:rPr lang="en-US" sz="1200" b="0" i="0" kern="1200" dirty="0">
                <a:solidFill>
                  <a:schemeClr val="tx1"/>
                </a:solidFill>
                <a:effectLst/>
                <a:latin typeface="+mn-lt"/>
                <a:ea typeface="+mn-ea"/>
                <a:cs typeface="+mn-cs"/>
              </a:rPr>
              <a:t> is a language agnostic Reddit discussion on web frameworks. It's interesting to see what programmers in other languages like and dislike about their suite of web frameworks compared to the main Python frameworks.</a:t>
            </a:r>
          </a:p>
          <a:p>
            <a:r>
              <a:rPr lang="en-US" sz="1200" b="0" i="0" kern="1200" dirty="0">
                <a:solidFill>
                  <a:schemeClr val="tx1"/>
                </a:solidFill>
                <a:effectLst/>
                <a:latin typeface="+mn-lt"/>
                <a:ea typeface="+mn-ea"/>
                <a:cs typeface="+mn-cs"/>
              </a:rPr>
              <a:t>This user-voted question &amp; answer site asked "</a:t>
            </a:r>
            <a:r>
              <a:rPr lang="en-US" sz="1200" b="0" i="0" u="none" strike="noStrike" kern="1200" dirty="0">
                <a:solidFill>
                  <a:schemeClr val="tx1"/>
                </a:solidFill>
                <a:effectLst/>
                <a:latin typeface="+mn-lt"/>
                <a:ea typeface="+mn-ea"/>
                <a:cs typeface="+mn-cs"/>
                <a:hlinkClick r:id="rId29"/>
              </a:rPr>
              <a:t>What are the best general purpose Python web frameworks usable in production?</a:t>
            </a:r>
            <a:r>
              <a:rPr lang="en-US" sz="1200" b="0" i="0" kern="1200" dirty="0">
                <a:solidFill>
                  <a:schemeClr val="tx1"/>
                </a:solidFill>
                <a:effectLst/>
                <a:latin typeface="+mn-lt"/>
                <a:ea typeface="+mn-ea"/>
                <a:cs typeface="+mn-cs"/>
              </a:rPr>
              <a:t>". The votes aren't as important as the list of the many frameworks that are available to Python developers.</a:t>
            </a:r>
          </a:p>
          <a:p>
            <a:r>
              <a:rPr lang="en-US" sz="1200" b="0" i="0" kern="1200" dirty="0">
                <a:solidFill>
                  <a:schemeClr val="tx1"/>
                </a:solidFill>
                <a:effectLst/>
                <a:latin typeface="+mn-lt"/>
                <a:ea typeface="+mn-ea"/>
                <a:cs typeface="+mn-cs"/>
              </a:rPr>
              <a:t>Web frameworks learning checklist</a:t>
            </a:r>
          </a:p>
          <a:p>
            <a:r>
              <a:rPr lang="en-US" sz="1200" b="0" i="0" kern="1200" dirty="0">
                <a:solidFill>
                  <a:schemeClr val="tx1"/>
                </a:solidFill>
                <a:effectLst/>
                <a:latin typeface="+mn-lt"/>
                <a:ea typeface="+mn-ea"/>
                <a:cs typeface="+mn-cs"/>
              </a:rPr>
              <a:t>Choose a major Python web framework (</a:t>
            </a:r>
            <a:r>
              <a:rPr lang="en-US" sz="1200" b="0" i="0" u="none" strike="noStrike" kern="1200" dirty="0">
                <a:solidFill>
                  <a:schemeClr val="tx1"/>
                </a:solidFill>
                <a:effectLst/>
                <a:latin typeface="+mn-lt"/>
                <a:ea typeface="+mn-ea"/>
                <a:cs typeface="+mn-cs"/>
                <a:hlinkClick r:id="rId7"/>
              </a:rPr>
              <a:t>Django</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13"/>
              </a:rPr>
              <a:t>Flask</a:t>
            </a:r>
            <a:r>
              <a:rPr lang="en-US" sz="1200" b="0" i="0" kern="1200" dirty="0">
                <a:solidFill>
                  <a:schemeClr val="tx1"/>
                </a:solidFill>
                <a:effectLst/>
                <a:latin typeface="+mn-lt"/>
                <a:ea typeface="+mn-ea"/>
                <a:cs typeface="+mn-cs"/>
              </a:rPr>
              <a:t> are recommended) and stick with it. When you're just starting it's best to learn one framework first instead of bouncing around trying to understand every framework.</a:t>
            </a:r>
          </a:p>
          <a:p>
            <a:r>
              <a:rPr lang="en-US" sz="1200" b="0" i="0" kern="1200" dirty="0">
                <a:solidFill>
                  <a:schemeClr val="tx1"/>
                </a:solidFill>
                <a:effectLst/>
                <a:latin typeface="+mn-lt"/>
                <a:ea typeface="+mn-ea"/>
                <a:cs typeface="+mn-cs"/>
              </a:rPr>
              <a:t>Work through a detailed tutorial found within the resources links on the framework's page.</a:t>
            </a:r>
          </a:p>
          <a:p>
            <a:r>
              <a:rPr lang="en-US" sz="1200" b="0" i="0" kern="1200" dirty="0">
                <a:solidFill>
                  <a:schemeClr val="tx1"/>
                </a:solidFill>
                <a:effectLst/>
                <a:latin typeface="+mn-lt"/>
                <a:ea typeface="+mn-ea"/>
                <a:cs typeface="+mn-cs"/>
              </a:rPr>
              <a:t>Study open source examples built with your framework of choice so you can take parts of those projects and reuse the code in your application.</a:t>
            </a:r>
          </a:p>
          <a:p>
            <a:r>
              <a:rPr lang="en-US" sz="1200" b="0" i="0" kern="1200" dirty="0">
                <a:solidFill>
                  <a:schemeClr val="tx1"/>
                </a:solidFill>
                <a:effectLst/>
                <a:latin typeface="+mn-lt"/>
                <a:ea typeface="+mn-ea"/>
                <a:cs typeface="+mn-cs"/>
              </a:rPr>
              <a:t>Build the first simple iteration of your web application then go to the </a:t>
            </a:r>
            <a:r>
              <a:rPr lang="en-US" sz="1200" b="0" i="0" u="none" strike="noStrike" kern="1200" dirty="0" err="1">
                <a:solidFill>
                  <a:schemeClr val="tx1"/>
                </a:solidFill>
                <a:effectLst/>
                <a:latin typeface="+mn-lt"/>
                <a:ea typeface="+mn-ea"/>
                <a:cs typeface="+mn-cs"/>
                <a:hlinkClick r:id="rId30"/>
              </a:rPr>
              <a:t>deployment</a:t>
            </a:r>
            <a:r>
              <a:rPr lang="en-US" sz="1200" b="0" i="0" kern="1200" dirty="0" err="1">
                <a:solidFill>
                  <a:schemeClr val="tx1"/>
                </a:solidFill>
                <a:effectLst/>
                <a:latin typeface="+mn-lt"/>
                <a:ea typeface="+mn-ea"/>
                <a:cs typeface="+mn-cs"/>
              </a:rPr>
              <a:t>section</a:t>
            </a:r>
            <a:r>
              <a:rPr lang="en-US" sz="1200" b="0" i="0" kern="1200" dirty="0">
                <a:solidFill>
                  <a:schemeClr val="tx1"/>
                </a:solidFill>
                <a:effectLst/>
                <a:latin typeface="+mn-lt"/>
                <a:ea typeface="+mn-ea"/>
                <a:cs typeface="+mn-cs"/>
              </a:rPr>
              <a:t> to make it accessible on the web.</a:t>
            </a:r>
          </a:p>
          <a:p>
            <a:endParaRPr lang="en-US" dirty="0"/>
          </a:p>
        </p:txBody>
      </p:sp>
      <p:sp>
        <p:nvSpPr>
          <p:cNvPr id="4" name="Slide Number Placeholder 3"/>
          <p:cNvSpPr>
            <a:spLocks noGrp="1"/>
          </p:cNvSpPr>
          <p:nvPr>
            <p:ph type="sldNum" sz="quarter" idx="10"/>
          </p:nvPr>
        </p:nvSpPr>
        <p:spPr/>
        <p:txBody>
          <a:bodyPr/>
          <a:lstStyle/>
          <a:p>
            <a:fld id="{2212CACC-83EC-4B12-B252-7431B15DE637}" type="slidenum">
              <a:rPr lang="en-US" smtClean="0"/>
              <a:t>2</a:t>
            </a:fld>
            <a:endParaRPr lang="en-US"/>
          </a:p>
        </p:txBody>
      </p:sp>
    </p:spTree>
    <p:extLst>
      <p:ext uri="{BB962C8B-B14F-4D97-AF65-F5344CB8AC3E}">
        <p14:creationId xmlns:p14="http://schemas.microsoft.com/office/powerpoint/2010/main" val="3764989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12CACC-83EC-4B12-B252-7431B15DE637}" type="slidenum">
              <a:rPr lang="en-US" smtClean="0"/>
              <a:t>3</a:t>
            </a:fld>
            <a:endParaRPr lang="en-US"/>
          </a:p>
        </p:txBody>
      </p:sp>
    </p:spTree>
    <p:extLst>
      <p:ext uri="{BB962C8B-B14F-4D97-AF65-F5344CB8AC3E}">
        <p14:creationId xmlns:p14="http://schemas.microsoft.com/office/powerpoint/2010/main" val="2529142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WSGI - Web Server Gateway Interface</a:t>
            </a:r>
          </a:p>
          <a:p>
            <a:endParaRPr lang="en-US" dirty="0"/>
          </a:p>
        </p:txBody>
      </p:sp>
      <p:sp>
        <p:nvSpPr>
          <p:cNvPr id="4" name="Slide Number Placeholder 3"/>
          <p:cNvSpPr>
            <a:spLocks noGrp="1"/>
          </p:cNvSpPr>
          <p:nvPr>
            <p:ph type="sldNum" sz="quarter" idx="10"/>
          </p:nvPr>
        </p:nvSpPr>
        <p:spPr/>
        <p:txBody>
          <a:bodyPr/>
          <a:lstStyle/>
          <a:p>
            <a:fld id="{2212CACC-83EC-4B12-B252-7431B15DE637}" type="slidenum">
              <a:rPr lang="en-US" smtClean="0"/>
              <a:t>4</a:t>
            </a:fld>
            <a:endParaRPr lang="en-US"/>
          </a:p>
        </p:txBody>
      </p:sp>
    </p:spTree>
    <p:extLst>
      <p:ext uri="{BB962C8B-B14F-4D97-AF65-F5344CB8AC3E}">
        <p14:creationId xmlns:p14="http://schemas.microsoft.com/office/powerpoint/2010/main" val="2200817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Minimal Application</a:t>
            </a:r>
            <a:r>
              <a:rPr lang="en-US" sz="1200" b="0" i="0" u="none" strike="noStrike" kern="1200" dirty="0">
                <a:solidFill>
                  <a:schemeClr val="tx1"/>
                </a:solidFill>
                <a:effectLst/>
                <a:latin typeface="+mn-lt"/>
                <a:ea typeface="+mn-ea"/>
                <a:cs typeface="+mn-cs"/>
                <a:hlinkClick r:id="rId3" tooltip="Permalink to this headline"/>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minimal Flask application looks something like this:</a:t>
            </a:r>
          </a:p>
          <a:p>
            <a:r>
              <a:rPr lang="en-US" sz="1200" b="1" i="0" kern="1200" dirty="0">
                <a:solidFill>
                  <a:schemeClr val="tx1"/>
                </a:solidFill>
                <a:effectLst/>
                <a:latin typeface="+mn-lt"/>
                <a:ea typeface="+mn-ea"/>
                <a:cs typeface="+mn-cs"/>
              </a:rPr>
              <a:t>from</a:t>
            </a:r>
            <a:r>
              <a:rPr lang="en-US" sz="1200" b="0" i="0" kern="1200" dirty="0">
                <a:solidFill>
                  <a:schemeClr val="tx1"/>
                </a:solidFill>
                <a:effectLst/>
                <a:latin typeface="+mn-lt"/>
                <a:ea typeface="+mn-ea"/>
                <a:cs typeface="+mn-cs"/>
              </a:rPr>
              <a:t> flask </a:t>
            </a:r>
            <a:r>
              <a:rPr lang="en-US" sz="1200" b="1" i="0" kern="1200" dirty="0">
                <a:solidFill>
                  <a:schemeClr val="tx1"/>
                </a:solidFill>
                <a:effectLst/>
                <a:latin typeface="+mn-lt"/>
                <a:ea typeface="+mn-ea"/>
                <a:cs typeface="+mn-cs"/>
              </a:rPr>
              <a:t>import</a:t>
            </a:r>
            <a:r>
              <a:rPr lang="en-US" sz="1200" b="0" i="0" kern="1200" dirty="0">
                <a:solidFill>
                  <a:schemeClr val="tx1"/>
                </a:solidFill>
                <a:effectLst/>
                <a:latin typeface="+mn-lt"/>
                <a:ea typeface="+mn-ea"/>
                <a:cs typeface="+mn-cs"/>
              </a:rPr>
              <a:t> Flask app = Flask</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__name__</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app.route</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def</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hello_world</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return</a:t>
            </a:r>
            <a:r>
              <a:rPr lang="en-US" sz="1200" b="0" i="0" kern="1200" dirty="0">
                <a:solidFill>
                  <a:schemeClr val="tx1"/>
                </a:solidFill>
                <a:effectLst/>
                <a:latin typeface="+mn-lt"/>
                <a:ea typeface="+mn-ea"/>
                <a:cs typeface="+mn-cs"/>
              </a:rPr>
              <a:t> 'Hello, World!’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what did that code do?</a:t>
            </a:r>
          </a:p>
          <a:p>
            <a:r>
              <a:rPr lang="en-US" sz="1200" b="0" i="0" kern="1200" dirty="0">
                <a:solidFill>
                  <a:schemeClr val="tx1"/>
                </a:solidFill>
                <a:effectLst/>
                <a:latin typeface="+mn-lt"/>
                <a:ea typeface="+mn-ea"/>
                <a:cs typeface="+mn-cs"/>
              </a:rPr>
              <a:t>First we imported the </a:t>
            </a:r>
            <a:r>
              <a:rPr lang="en-US" sz="1200" b="0" i="0" u="none" strike="noStrike" kern="1200" dirty="0">
                <a:solidFill>
                  <a:schemeClr val="tx1"/>
                </a:solidFill>
                <a:effectLst/>
                <a:latin typeface="+mn-lt"/>
                <a:ea typeface="+mn-ea"/>
                <a:cs typeface="+mn-cs"/>
                <a:hlinkClick r:id="rId4" tooltip="flask.Flask"/>
              </a:rPr>
              <a:t>Flask</a:t>
            </a:r>
            <a:r>
              <a:rPr lang="en-US" sz="1200" b="0" i="0" kern="1200" dirty="0">
                <a:solidFill>
                  <a:schemeClr val="tx1"/>
                </a:solidFill>
                <a:effectLst/>
                <a:latin typeface="+mn-lt"/>
                <a:ea typeface="+mn-ea"/>
                <a:cs typeface="+mn-cs"/>
              </a:rPr>
              <a:t> class. An instance of this class will be our WSGI application.</a:t>
            </a:r>
          </a:p>
          <a:p>
            <a:r>
              <a:rPr lang="en-US" sz="1200" b="0" i="0" kern="1200" dirty="0">
                <a:solidFill>
                  <a:schemeClr val="tx1"/>
                </a:solidFill>
                <a:effectLst/>
                <a:latin typeface="+mn-lt"/>
                <a:ea typeface="+mn-ea"/>
                <a:cs typeface="+mn-cs"/>
              </a:rPr>
              <a:t>Next we create an instance of this class. The first argument is the name of the application’s module or package. If you are using a single module (as in this example), you should use __name__ because depending on if it’s started as application or imported as module the name will be different ('__main__' versus the actual import name). This is needed so that Flask knows where to look for templates, static files, and so on. For more information have a look at the </a:t>
            </a:r>
            <a:r>
              <a:rPr lang="en-US" sz="1200" b="0" i="0" u="none" strike="noStrike" kern="1200" dirty="0">
                <a:solidFill>
                  <a:schemeClr val="tx1"/>
                </a:solidFill>
                <a:effectLst/>
                <a:latin typeface="+mn-lt"/>
                <a:ea typeface="+mn-ea"/>
                <a:cs typeface="+mn-cs"/>
                <a:hlinkClick r:id="rId4" tooltip="flask.Flask"/>
              </a:rPr>
              <a:t>Flask</a:t>
            </a:r>
            <a:r>
              <a:rPr lang="en-US" sz="1200" b="0" i="0" kern="1200" dirty="0">
                <a:solidFill>
                  <a:schemeClr val="tx1"/>
                </a:solidFill>
                <a:effectLst/>
                <a:latin typeface="+mn-lt"/>
                <a:ea typeface="+mn-ea"/>
                <a:cs typeface="+mn-cs"/>
              </a:rPr>
              <a:t> documentation.</a:t>
            </a:r>
          </a:p>
          <a:p>
            <a:r>
              <a:rPr lang="en-US" sz="1200" b="0" i="0" kern="1200" dirty="0">
                <a:solidFill>
                  <a:schemeClr val="tx1"/>
                </a:solidFill>
                <a:effectLst/>
                <a:latin typeface="+mn-lt"/>
                <a:ea typeface="+mn-ea"/>
                <a:cs typeface="+mn-cs"/>
              </a:rPr>
              <a:t>We then use the </a:t>
            </a:r>
            <a:r>
              <a:rPr lang="en-US" sz="1200" b="0" i="0" u="none" strike="noStrike" kern="1200" dirty="0">
                <a:solidFill>
                  <a:schemeClr val="tx1"/>
                </a:solidFill>
                <a:effectLst/>
                <a:latin typeface="+mn-lt"/>
                <a:ea typeface="+mn-ea"/>
                <a:cs typeface="+mn-cs"/>
                <a:hlinkClick r:id="rId5" tooltip="flask.Flask.route"/>
              </a:rPr>
              <a:t>route()</a:t>
            </a:r>
            <a:r>
              <a:rPr lang="en-US" sz="1200" b="0" i="0" kern="1200" dirty="0">
                <a:solidFill>
                  <a:schemeClr val="tx1"/>
                </a:solidFill>
                <a:effectLst/>
                <a:latin typeface="+mn-lt"/>
                <a:ea typeface="+mn-ea"/>
                <a:cs typeface="+mn-cs"/>
              </a:rPr>
              <a:t> decorator to tell Flask what URL should trigger our function.</a:t>
            </a:r>
          </a:p>
          <a:p>
            <a:r>
              <a:rPr lang="en-US" sz="1200" b="0" i="0" kern="1200" dirty="0">
                <a:solidFill>
                  <a:schemeClr val="tx1"/>
                </a:solidFill>
                <a:effectLst/>
                <a:latin typeface="+mn-lt"/>
                <a:ea typeface="+mn-ea"/>
                <a:cs typeface="+mn-cs"/>
              </a:rPr>
              <a:t>The function is given a name which is also used to generate URLs for that particular function, and returns the message we want to display in the user’s browser.</a:t>
            </a:r>
          </a:p>
          <a:p>
            <a:r>
              <a:rPr lang="en-US" sz="1200" b="0" i="0" kern="1200" dirty="0">
                <a:solidFill>
                  <a:schemeClr val="tx1"/>
                </a:solidFill>
                <a:effectLst/>
                <a:latin typeface="+mn-lt"/>
                <a:ea typeface="+mn-ea"/>
                <a:cs typeface="+mn-cs"/>
              </a:rPr>
              <a:t>Just save it as hello.py or something similar. Make sure to not call your application flask.py because this would conflict with Flask itself.</a:t>
            </a:r>
          </a:p>
          <a:p>
            <a:r>
              <a:rPr lang="en-US" sz="1200" b="0" i="0" kern="1200" dirty="0">
                <a:solidFill>
                  <a:schemeClr val="tx1"/>
                </a:solidFill>
                <a:effectLst/>
                <a:latin typeface="+mn-lt"/>
                <a:ea typeface="+mn-ea"/>
                <a:cs typeface="+mn-cs"/>
              </a:rPr>
              <a:t>To run the application you can either use the </a:t>
            </a:r>
            <a:r>
              <a:rPr lang="en-US" sz="1200" b="1" i="0" kern="1200" dirty="0">
                <a:solidFill>
                  <a:schemeClr val="tx1"/>
                </a:solidFill>
                <a:effectLst/>
                <a:latin typeface="+mn-lt"/>
                <a:ea typeface="+mn-ea"/>
                <a:cs typeface="+mn-cs"/>
              </a:rPr>
              <a:t>flask</a:t>
            </a:r>
            <a:r>
              <a:rPr lang="en-US" sz="1200" b="0" i="0" kern="1200" dirty="0">
                <a:solidFill>
                  <a:schemeClr val="tx1"/>
                </a:solidFill>
                <a:effectLst/>
                <a:latin typeface="+mn-lt"/>
                <a:ea typeface="+mn-ea"/>
                <a:cs typeface="+mn-cs"/>
              </a:rPr>
              <a:t> command or python’s -m switch with Flask. Before you can do that you need to tell your terminal the application to work with by exporting the FLASK_APP environment variable:</a:t>
            </a:r>
          </a:p>
          <a:p>
            <a:r>
              <a:rPr lang="en-US" sz="1200" b="0" i="0" kern="1200" dirty="0">
                <a:solidFill>
                  <a:schemeClr val="tx1"/>
                </a:solidFill>
                <a:effectLst/>
                <a:latin typeface="+mn-lt"/>
                <a:ea typeface="+mn-ea"/>
                <a:cs typeface="+mn-cs"/>
              </a:rPr>
              <a:t>$ export FLASK_APP=hello.py $ flask run * Running on http://127.0.0.1:5000/</a:t>
            </a:r>
          </a:p>
        </p:txBody>
      </p:sp>
      <p:sp>
        <p:nvSpPr>
          <p:cNvPr id="4" name="Slide Number Placeholder 3"/>
          <p:cNvSpPr>
            <a:spLocks noGrp="1"/>
          </p:cNvSpPr>
          <p:nvPr>
            <p:ph type="sldNum" sz="quarter" idx="10"/>
          </p:nvPr>
        </p:nvSpPr>
        <p:spPr/>
        <p:txBody>
          <a:bodyPr/>
          <a:lstStyle/>
          <a:p>
            <a:fld id="{2212CACC-83EC-4B12-B252-7431B15DE637}" type="slidenum">
              <a:rPr lang="en-US" smtClean="0"/>
              <a:t>7</a:t>
            </a:fld>
            <a:endParaRPr lang="en-US"/>
          </a:p>
        </p:txBody>
      </p:sp>
    </p:spTree>
    <p:extLst>
      <p:ext uri="{BB962C8B-B14F-4D97-AF65-F5344CB8AC3E}">
        <p14:creationId xmlns:p14="http://schemas.microsoft.com/office/powerpoint/2010/main" val="3481138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3595D-1982-4395-847D-03D9E2C23E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E57901-1BD4-4F61-BBE1-D32FFB187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DB70E5-602B-4464-B181-C2A1BDB87F2E}"/>
              </a:ext>
            </a:extLst>
          </p:cNvPr>
          <p:cNvSpPr>
            <a:spLocks noGrp="1"/>
          </p:cNvSpPr>
          <p:nvPr>
            <p:ph type="dt" sz="half" idx="10"/>
          </p:nvPr>
        </p:nvSpPr>
        <p:spPr/>
        <p:txBody>
          <a:bodyPr/>
          <a:lstStyle/>
          <a:p>
            <a:fld id="{3E662387-1C35-4E8D-A2CA-45E1EEB72D04}" type="datetimeFigureOut">
              <a:rPr lang="en-US" smtClean="0"/>
              <a:t>6/18/2018</a:t>
            </a:fld>
            <a:endParaRPr lang="en-US"/>
          </a:p>
        </p:txBody>
      </p:sp>
      <p:sp>
        <p:nvSpPr>
          <p:cNvPr id="5" name="Footer Placeholder 4">
            <a:extLst>
              <a:ext uri="{FF2B5EF4-FFF2-40B4-BE49-F238E27FC236}">
                <a16:creationId xmlns:a16="http://schemas.microsoft.com/office/drawing/2014/main" id="{2AD8F14B-F174-4A28-9D29-B0F3C2F80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4A3EC-0727-477C-A515-37D1AA45066F}"/>
              </a:ext>
            </a:extLst>
          </p:cNvPr>
          <p:cNvSpPr>
            <a:spLocks noGrp="1"/>
          </p:cNvSpPr>
          <p:nvPr>
            <p:ph type="sldNum" sz="quarter" idx="12"/>
          </p:nvPr>
        </p:nvSpPr>
        <p:spPr/>
        <p:txBody>
          <a:bodyPr/>
          <a:lstStyle/>
          <a:p>
            <a:fld id="{76D91A41-109E-43F0-924D-A9D36DC223B4}" type="slidenum">
              <a:rPr lang="en-US" smtClean="0"/>
              <a:t>‹#›</a:t>
            </a:fld>
            <a:endParaRPr lang="en-US"/>
          </a:p>
        </p:txBody>
      </p:sp>
    </p:spTree>
    <p:extLst>
      <p:ext uri="{BB962C8B-B14F-4D97-AF65-F5344CB8AC3E}">
        <p14:creationId xmlns:p14="http://schemas.microsoft.com/office/powerpoint/2010/main" val="202585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D110-2104-4421-BF8F-690B0E0174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159F13-52DC-4EEE-86A6-F2D717081F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F5B92-2EEE-4EA0-BF61-0E8C7C210B71}"/>
              </a:ext>
            </a:extLst>
          </p:cNvPr>
          <p:cNvSpPr>
            <a:spLocks noGrp="1"/>
          </p:cNvSpPr>
          <p:nvPr>
            <p:ph type="dt" sz="half" idx="10"/>
          </p:nvPr>
        </p:nvSpPr>
        <p:spPr/>
        <p:txBody>
          <a:bodyPr/>
          <a:lstStyle/>
          <a:p>
            <a:fld id="{3E662387-1C35-4E8D-A2CA-45E1EEB72D04}" type="datetimeFigureOut">
              <a:rPr lang="en-US" smtClean="0"/>
              <a:t>6/18/2018</a:t>
            </a:fld>
            <a:endParaRPr lang="en-US"/>
          </a:p>
        </p:txBody>
      </p:sp>
      <p:sp>
        <p:nvSpPr>
          <p:cNvPr id="5" name="Footer Placeholder 4">
            <a:extLst>
              <a:ext uri="{FF2B5EF4-FFF2-40B4-BE49-F238E27FC236}">
                <a16:creationId xmlns:a16="http://schemas.microsoft.com/office/drawing/2014/main" id="{29C22F7A-8C43-432C-B4C1-DF32ACCE80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A830B4-0975-4599-A145-B708FD3AE4C9}"/>
              </a:ext>
            </a:extLst>
          </p:cNvPr>
          <p:cNvSpPr>
            <a:spLocks noGrp="1"/>
          </p:cNvSpPr>
          <p:nvPr>
            <p:ph type="sldNum" sz="quarter" idx="12"/>
          </p:nvPr>
        </p:nvSpPr>
        <p:spPr/>
        <p:txBody>
          <a:bodyPr/>
          <a:lstStyle/>
          <a:p>
            <a:fld id="{76D91A41-109E-43F0-924D-A9D36DC223B4}" type="slidenum">
              <a:rPr lang="en-US" smtClean="0"/>
              <a:t>‹#›</a:t>
            </a:fld>
            <a:endParaRPr lang="en-US"/>
          </a:p>
        </p:txBody>
      </p:sp>
    </p:spTree>
    <p:extLst>
      <p:ext uri="{BB962C8B-B14F-4D97-AF65-F5344CB8AC3E}">
        <p14:creationId xmlns:p14="http://schemas.microsoft.com/office/powerpoint/2010/main" val="2550049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4C73C4-C0F8-4619-9268-2AF9EBE425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13D54-0D43-414B-98EE-689BA21E477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0BFAFD-0C76-4F4F-89E1-170CC9908CE2}"/>
              </a:ext>
            </a:extLst>
          </p:cNvPr>
          <p:cNvSpPr>
            <a:spLocks noGrp="1"/>
          </p:cNvSpPr>
          <p:nvPr>
            <p:ph type="dt" sz="half" idx="10"/>
          </p:nvPr>
        </p:nvSpPr>
        <p:spPr/>
        <p:txBody>
          <a:bodyPr/>
          <a:lstStyle/>
          <a:p>
            <a:fld id="{3E662387-1C35-4E8D-A2CA-45E1EEB72D04}" type="datetimeFigureOut">
              <a:rPr lang="en-US" smtClean="0"/>
              <a:t>6/18/2018</a:t>
            </a:fld>
            <a:endParaRPr lang="en-US"/>
          </a:p>
        </p:txBody>
      </p:sp>
      <p:sp>
        <p:nvSpPr>
          <p:cNvPr id="5" name="Footer Placeholder 4">
            <a:extLst>
              <a:ext uri="{FF2B5EF4-FFF2-40B4-BE49-F238E27FC236}">
                <a16:creationId xmlns:a16="http://schemas.microsoft.com/office/drawing/2014/main" id="{3061170B-59CC-4EC9-B65E-E9705EDEB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1EA48B-7DDB-4358-A662-8673C0BE1006}"/>
              </a:ext>
            </a:extLst>
          </p:cNvPr>
          <p:cNvSpPr>
            <a:spLocks noGrp="1"/>
          </p:cNvSpPr>
          <p:nvPr>
            <p:ph type="sldNum" sz="quarter" idx="12"/>
          </p:nvPr>
        </p:nvSpPr>
        <p:spPr/>
        <p:txBody>
          <a:bodyPr/>
          <a:lstStyle/>
          <a:p>
            <a:fld id="{76D91A41-109E-43F0-924D-A9D36DC223B4}" type="slidenum">
              <a:rPr lang="en-US" smtClean="0"/>
              <a:t>‹#›</a:t>
            </a:fld>
            <a:endParaRPr lang="en-US"/>
          </a:p>
        </p:txBody>
      </p:sp>
    </p:spTree>
    <p:extLst>
      <p:ext uri="{BB962C8B-B14F-4D97-AF65-F5344CB8AC3E}">
        <p14:creationId xmlns:p14="http://schemas.microsoft.com/office/powerpoint/2010/main" val="2353240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C8BAE-99DF-486A-92C4-DE20348FC2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C5AD16-7670-4F13-84B2-56C1F0361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FA8B7-F33D-440D-B039-B12763002BAA}"/>
              </a:ext>
            </a:extLst>
          </p:cNvPr>
          <p:cNvSpPr>
            <a:spLocks noGrp="1"/>
          </p:cNvSpPr>
          <p:nvPr>
            <p:ph type="dt" sz="half" idx="10"/>
          </p:nvPr>
        </p:nvSpPr>
        <p:spPr/>
        <p:txBody>
          <a:bodyPr/>
          <a:lstStyle/>
          <a:p>
            <a:fld id="{3E662387-1C35-4E8D-A2CA-45E1EEB72D04}" type="datetimeFigureOut">
              <a:rPr lang="en-US" smtClean="0"/>
              <a:t>6/18/2018</a:t>
            </a:fld>
            <a:endParaRPr lang="en-US"/>
          </a:p>
        </p:txBody>
      </p:sp>
      <p:sp>
        <p:nvSpPr>
          <p:cNvPr id="5" name="Footer Placeholder 4">
            <a:extLst>
              <a:ext uri="{FF2B5EF4-FFF2-40B4-BE49-F238E27FC236}">
                <a16:creationId xmlns:a16="http://schemas.microsoft.com/office/drawing/2014/main" id="{7175D3BC-8CFF-4D19-8904-0BCDA4157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7E5DA-2B7A-4260-BBBE-1F3F616FCFEA}"/>
              </a:ext>
            </a:extLst>
          </p:cNvPr>
          <p:cNvSpPr>
            <a:spLocks noGrp="1"/>
          </p:cNvSpPr>
          <p:nvPr>
            <p:ph type="sldNum" sz="quarter" idx="12"/>
          </p:nvPr>
        </p:nvSpPr>
        <p:spPr/>
        <p:txBody>
          <a:bodyPr/>
          <a:lstStyle/>
          <a:p>
            <a:fld id="{76D91A41-109E-43F0-924D-A9D36DC223B4}" type="slidenum">
              <a:rPr lang="en-US" smtClean="0"/>
              <a:t>‹#›</a:t>
            </a:fld>
            <a:endParaRPr lang="en-US"/>
          </a:p>
        </p:txBody>
      </p:sp>
    </p:spTree>
    <p:extLst>
      <p:ext uri="{BB962C8B-B14F-4D97-AF65-F5344CB8AC3E}">
        <p14:creationId xmlns:p14="http://schemas.microsoft.com/office/powerpoint/2010/main" val="3939662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EC38D-DB3A-42A3-B298-788EEE872C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DA2B83-9A0E-4759-B2A8-384D095A88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84202E3-F5CE-426D-B032-1E4D39219FF1}"/>
              </a:ext>
            </a:extLst>
          </p:cNvPr>
          <p:cNvSpPr>
            <a:spLocks noGrp="1"/>
          </p:cNvSpPr>
          <p:nvPr>
            <p:ph type="dt" sz="half" idx="10"/>
          </p:nvPr>
        </p:nvSpPr>
        <p:spPr/>
        <p:txBody>
          <a:bodyPr/>
          <a:lstStyle/>
          <a:p>
            <a:fld id="{3E662387-1C35-4E8D-A2CA-45E1EEB72D04}" type="datetimeFigureOut">
              <a:rPr lang="en-US" smtClean="0"/>
              <a:t>6/18/2018</a:t>
            </a:fld>
            <a:endParaRPr lang="en-US"/>
          </a:p>
        </p:txBody>
      </p:sp>
      <p:sp>
        <p:nvSpPr>
          <p:cNvPr id="5" name="Footer Placeholder 4">
            <a:extLst>
              <a:ext uri="{FF2B5EF4-FFF2-40B4-BE49-F238E27FC236}">
                <a16:creationId xmlns:a16="http://schemas.microsoft.com/office/drawing/2014/main" id="{87AFA17D-904E-46E3-9183-424C009DE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C47F9-E37D-4941-992C-285A47246AAE}"/>
              </a:ext>
            </a:extLst>
          </p:cNvPr>
          <p:cNvSpPr>
            <a:spLocks noGrp="1"/>
          </p:cNvSpPr>
          <p:nvPr>
            <p:ph type="sldNum" sz="quarter" idx="12"/>
          </p:nvPr>
        </p:nvSpPr>
        <p:spPr/>
        <p:txBody>
          <a:bodyPr/>
          <a:lstStyle/>
          <a:p>
            <a:fld id="{76D91A41-109E-43F0-924D-A9D36DC223B4}" type="slidenum">
              <a:rPr lang="en-US" smtClean="0"/>
              <a:t>‹#›</a:t>
            </a:fld>
            <a:endParaRPr lang="en-US"/>
          </a:p>
        </p:txBody>
      </p:sp>
    </p:spTree>
    <p:extLst>
      <p:ext uri="{BB962C8B-B14F-4D97-AF65-F5344CB8AC3E}">
        <p14:creationId xmlns:p14="http://schemas.microsoft.com/office/powerpoint/2010/main" val="177036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0D9B-D4C4-4D7F-ABBB-48CF4AAFEC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36228D-BB41-4066-8BA7-4E8D963B2F8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55A09C-F191-4D20-9077-66B7092838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DB0D0F-87B3-4CFA-935C-AC5AD02F944F}"/>
              </a:ext>
            </a:extLst>
          </p:cNvPr>
          <p:cNvSpPr>
            <a:spLocks noGrp="1"/>
          </p:cNvSpPr>
          <p:nvPr>
            <p:ph type="dt" sz="half" idx="10"/>
          </p:nvPr>
        </p:nvSpPr>
        <p:spPr/>
        <p:txBody>
          <a:bodyPr/>
          <a:lstStyle/>
          <a:p>
            <a:fld id="{3E662387-1C35-4E8D-A2CA-45E1EEB72D04}" type="datetimeFigureOut">
              <a:rPr lang="en-US" smtClean="0"/>
              <a:t>6/18/2018</a:t>
            </a:fld>
            <a:endParaRPr lang="en-US"/>
          </a:p>
        </p:txBody>
      </p:sp>
      <p:sp>
        <p:nvSpPr>
          <p:cNvPr id="6" name="Footer Placeholder 5">
            <a:extLst>
              <a:ext uri="{FF2B5EF4-FFF2-40B4-BE49-F238E27FC236}">
                <a16:creationId xmlns:a16="http://schemas.microsoft.com/office/drawing/2014/main" id="{CCD8E13B-A08D-45D9-8D3C-76EC0D075B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1282B6-DE0E-4320-9A8E-2620440CA938}"/>
              </a:ext>
            </a:extLst>
          </p:cNvPr>
          <p:cNvSpPr>
            <a:spLocks noGrp="1"/>
          </p:cNvSpPr>
          <p:nvPr>
            <p:ph type="sldNum" sz="quarter" idx="12"/>
          </p:nvPr>
        </p:nvSpPr>
        <p:spPr/>
        <p:txBody>
          <a:bodyPr/>
          <a:lstStyle/>
          <a:p>
            <a:fld id="{76D91A41-109E-43F0-924D-A9D36DC223B4}" type="slidenum">
              <a:rPr lang="en-US" smtClean="0"/>
              <a:t>‹#›</a:t>
            </a:fld>
            <a:endParaRPr lang="en-US"/>
          </a:p>
        </p:txBody>
      </p:sp>
    </p:spTree>
    <p:extLst>
      <p:ext uri="{BB962C8B-B14F-4D97-AF65-F5344CB8AC3E}">
        <p14:creationId xmlns:p14="http://schemas.microsoft.com/office/powerpoint/2010/main" val="1060146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D618-7E0F-4C48-827C-A44FE6B8BE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08E791-50B1-4E9B-B5B0-6628AE3DD1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208DD7D-0071-4DD0-A838-5DA2563CD6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664BFC-1B19-41EF-8553-B9274ED81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EACF236-1931-4C3D-927B-63D9B8F9A7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8818F-1760-494A-925C-036BFEB7AB8F}"/>
              </a:ext>
            </a:extLst>
          </p:cNvPr>
          <p:cNvSpPr>
            <a:spLocks noGrp="1"/>
          </p:cNvSpPr>
          <p:nvPr>
            <p:ph type="dt" sz="half" idx="10"/>
          </p:nvPr>
        </p:nvSpPr>
        <p:spPr/>
        <p:txBody>
          <a:bodyPr/>
          <a:lstStyle/>
          <a:p>
            <a:fld id="{3E662387-1C35-4E8D-A2CA-45E1EEB72D04}" type="datetimeFigureOut">
              <a:rPr lang="en-US" smtClean="0"/>
              <a:t>6/18/2018</a:t>
            </a:fld>
            <a:endParaRPr lang="en-US"/>
          </a:p>
        </p:txBody>
      </p:sp>
      <p:sp>
        <p:nvSpPr>
          <p:cNvPr id="8" name="Footer Placeholder 7">
            <a:extLst>
              <a:ext uri="{FF2B5EF4-FFF2-40B4-BE49-F238E27FC236}">
                <a16:creationId xmlns:a16="http://schemas.microsoft.com/office/drawing/2014/main" id="{F05347AB-DD8F-46DD-910E-E9AB5ABCA4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840991-7BDE-4FD3-90DC-BCA360B111D5}"/>
              </a:ext>
            </a:extLst>
          </p:cNvPr>
          <p:cNvSpPr>
            <a:spLocks noGrp="1"/>
          </p:cNvSpPr>
          <p:nvPr>
            <p:ph type="sldNum" sz="quarter" idx="12"/>
          </p:nvPr>
        </p:nvSpPr>
        <p:spPr/>
        <p:txBody>
          <a:bodyPr/>
          <a:lstStyle/>
          <a:p>
            <a:fld id="{76D91A41-109E-43F0-924D-A9D36DC223B4}" type="slidenum">
              <a:rPr lang="en-US" smtClean="0"/>
              <a:t>‹#›</a:t>
            </a:fld>
            <a:endParaRPr lang="en-US"/>
          </a:p>
        </p:txBody>
      </p:sp>
    </p:spTree>
    <p:extLst>
      <p:ext uri="{BB962C8B-B14F-4D97-AF65-F5344CB8AC3E}">
        <p14:creationId xmlns:p14="http://schemas.microsoft.com/office/powerpoint/2010/main" val="4017859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45AC-0876-453A-96C4-0C6388849D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3EC167-DBB0-4FDE-9750-284472F91A34}"/>
              </a:ext>
            </a:extLst>
          </p:cNvPr>
          <p:cNvSpPr>
            <a:spLocks noGrp="1"/>
          </p:cNvSpPr>
          <p:nvPr>
            <p:ph type="dt" sz="half" idx="10"/>
          </p:nvPr>
        </p:nvSpPr>
        <p:spPr/>
        <p:txBody>
          <a:bodyPr/>
          <a:lstStyle/>
          <a:p>
            <a:fld id="{3E662387-1C35-4E8D-A2CA-45E1EEB72D04}" type="datetimeFigureOut">
              <a:rPr lang="en-US" smtClean="0"/>
              <a:t>6/18/2018</a:t>
            </a:fld>
            <a:endParaRPr lang="en-US"/>
          </a:p>
        </p:txBody>
      </p:sp>
      <p:sp>
        <p:nvSpPr>
          <p:cNvPr id="4" name="Footer Placeholder 3">
            <a:extLst>
              <a:ext uri="{FF2B5EF4-FFF2-40B4-BE49-F238E27FC236}">
                <a16:creationId xmlns:a16="http://schemas.microsoft.com/office/drawing/2014/main" id="{518DA55F-E2E0-41B8-8819-EB8278D6D8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8872F1-7991-4DBA-A1C7-B36606AEC7EC}"/>
              </a:ext>
            </a:extLst>
          </p:cNvPr>
          <p:cNvSpPr>
            <a:spLocks noGrp="1"/>
          </p:cNvSpPr>
          <p:nvPr>
            <p:ph type="sldNum" sz="quarter" idx="12"/>
          </p:nvPr>
        </p:nvSpPr>
        <p:spPr/>
        <p:txBody>
          <a:bodyPr/>
          <a:lstStyle/>
          <a:p>
            <a:fld id="{76D91A41-109E-43F0-924D-A9D36DC223B4}" type="slidenum">
              <a:rPr lang="en-US" smtClean="0"/>
              <a:t>‹#›</a:t>
            </a:fld>
            <a:endParaRPr lang="en-US"/>
          </a:p>
        </p:txBody>
      </p:sp>
    </p:spTree>
    <p:extLst>
      <p:ext uri="{BB962C8B-B14F-4D97-AF65-F5344CB8AC3E}">
        <p14:creationId xmlns:p14="http://schemas.microsoft.com/office/powerpoint/2010/main" val="818873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626AFF-1C42-4887-B1C5-2F9C9CFB6C1E}"/>
              </a:ext>
            </a:extLst>
          </p:cNvPr>
          <p:cNvSpPr>
            <a:spLocks noGrp="1"/>
          </p:cNvSpPr>
          <p:nvPr>
            <p:ph type="dt" sz="half" idx="10"/>
          </p:nvPr>
        </p:nvSpPr>
        <p:spPr/>
        <p:txBody>
          <a:bodyPr/>
          <a:lstStyle/>
          <a:p>
            <a:fld id="{3E662387-1C35-4E8D-A2CA-45E1EEB72D04}" type="datetimeFigureOut">
              <a:rPr lang="en-US" smtClean="0"/>
              <a:t>6/18/2018</a:t>
            </a:fld>
            <a:endParaRPr lang="en-US"/>
          </a:p>
        </p:txBody>
      </p:sp>
      <p:sp>
        <p:nvSpPr>
          <p:cNvPr id="3" name="Footer Placeholder 2">
            <a:extLst>
              <a:ext uri="{FF2B5EF4-FFF2-40B4-BE49-F238E27FC236}">
                <a16:creationId xmlns:a16="http://schemas.microsoft.com/office/drawing/2014/main" id="{FD4EA090-DEDE-4F32-8268-1502BDECA5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32BAE6-141D-4886-8B19-694541439E90}"/>
              </a:ext>
            </a:extLst>
          </p:cNvPr>
          <p:cNvSpPr>
            <a:spLocks noGrp="1"/>
          </p:cNvSpPr>
          <p:nvPr>
            <p:ph type="sldNum" sz="quarter" idx="12"/>
          </p:nvPr>
        </p:nvSpPr>
        <p:spPr/>
        <p:txBody>
          <a:bodyPr/>
          <a:lstStyle/>
          <a:p>
            <a:fld id="{76D91A41-109E-43F0-924D-A9D36DC223B4}" type="slidenum">
              <a:rPr lang="en-US" smtClean="0"/>
              <a:t>‹#›</a:t>
            </a:fld>
            <a:endParaRPr lang="en-US"/>
          </a:p>
        </p:txBody>
      </p:sp>
    </p:spTree>
    <p:extLst>
      <p:ext uri="{BB962C8B-B14F-4D97-AF65-F5344CB8AC3E}">
        <p14:creationId xmlns:p14="http://schemas.microsoft.com/office/powerpoint/2010/main" val="311019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CCFC-7C7D-4DBA-AD9E-8958A9A4F7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387098-8FF3-4DB9-AD44-561308E6BC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1C0528-DC3E-4A0D-8209-60395798B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C97243-0B47-4D5F-889E-9DC84B94F2AF}"/>
              </a:ext>
            </a:extLst>
          </p:cNvPr>
          <p:cNvSpPr>
            <a:spLocks noGrp="1"/>
          </p:cNvSpPr>
          <p:nvPr>
            <p:ph type="dt" sz="half" idx="10"/>
          </p:nvPr>
        </p:nvSpPr>
        <p:spPr/>
        <p:txBody>
          <a:bodyPr/>
          <a:lstStyle/>
          <a:p>
            <a:fld id="{3E662387-1C35-4E8D-A2CA-45E1EEB72D04}" type="datetimeFigureOut">
              <a:rPr lang="en-US" smtClean="0"/>
              <a:t>6/18/2018</a:t>
            </a:fld>
            <a:endParaRPr lang="en-US"/>
          </a:p>
        </p:txBody>
      </p:sp>
      <p:sp>
        <p:nvSpPr>
          <p:cNvPr id="6" name="Footer Placeholder 5">
            <a:extLst>
              <a:ext uri="{FF2B5EF4-FFF2-40B4-BE49-F238E27FC236}">
                <a16:creationId xmlns:a16="http://schemas.microsoft.com/office/drawing/2014/main" id="{79D5526A-DF24-49F9-AB62-B1946B401F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BB4AD-C3A9-4663-9CD5-0B17C8FDB7EC}"/>
              </a:ext>
            </a:extLst>
          </p:cNvPr>
          <p:cNvSpPr>
            <a:spLocks noGrp="1"/>
          </p:cNvSpPr>
          <p:nvPr>
            <p:ph type="sldNum" sz="quarter" idx="12"/>
          </p:nvPr>
        </p:nvSpPr>
        <p:spPr/>
        <p:txBody>
          <a:bodyPr/>
          <a:lstStyle/>
          <a:p>
            <a:fld id="{76D91A41-109E-43F0-924D-A9D36DC223B4}" type="slidenum">
              <a:rPr lang="en-US" smtClean="0"/>
              <a:t>‹#›</a:t>
            </a:fld>
            <a:endParaRPr lang="en-US"/>
          </a:p>
        </p:txBody>
      </p:sp>
    </p:spTree>
    <p:extLst>
      <p:ext uri="{BB962C8B-B14F-4D97-AF65-F5344CB8AC3E}">
        <p14:creationId xmlns:p14="http://schemas.microsoft.com/office/powerpoint/2010/main" val="3209041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34F8-8F4B-4955-873E-00102B0D5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3FA24E-5F1F-4B08-8DBF-6003079D10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D93F2A-C25B-49E1-A581-CA8890A87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35375C-5DD7-4AFF-AC79-01B49A563AEF}"/>
              </a:ext>
            </a:extLst>
          </p:cNvPr>
          <p:cNvSpPr>
            <a:spLocks noGrp="1"/>
          </p:cNvSpPr>
          <p:nvPr>
            <p:ph type="dt" sz="half" idx="10"/>
          </p:nvPr>
        </p:nvSpPr>
        <p:spPr/>
        <p:txBody>
          <a:bodyPr/>
          <a:lstStyle/>
          <a:p>
            <a:fld id="{3E662387-1C35-4E8D-A2CA-45E1EEB72D04}" type="datetimeFigureOut">
              <a:rPr lang="en-US" smtClean="0"/>
              <a:t>6/18/2018</a:t>
            </a:fld>
            <a:endParaRPr lang="en-US"/>
          </a:p>
        </p:txBody>
      </p:sp>
      <p:sp>
        <p:nvSpPr>
          <p:cNvPr id="6" name="Footer Placeholder 5">
            <a:extLst>
              <a:ext uri="{FF2B5EF4-FFF2-40B4-BE49-F238E27FC236}">
                <a16:creationId xmlns:a16="http://schemas.microsoft.com/office/drawing/2014/main" id="{C0964F83-9DAC-421B-87C3-ADE77A5D4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EF09C3-4C5A-402D-9A3E-A9C1A7B269AA}"/>
              </a:ext>
            </a:extLst>
          </p:cNvPr>
          <p:cNvSpPr>
            <a:spLocks noGrp="1"/>
          </p:cNvSpPr>
          <p:nvPr>
            <p:ph type="sldNum" sz="quarter" idx="12"/>
          </p:nvPr>
        </p:nvSpPr>
        <p:spPr/>
        <p:txBody>
          <a:bodyPr/>
          <a:lstStyle/>
          <a:p>
            <a:fld id="{76D91A41-109E-43F0-924D-A9D36DC223B4}" type="slidenum">
              <a:rPr lang="en-US" smtClean="0"/>
              <a:t>‹#›</a:t>
            </a:fld>
            <a:endParaRPr lang="en-US"/>
          </a:p>
        </p:txBody>
      </p:sp>
    </p:spTree>
    <p:extLst>
      <p:ext uri="{BB962C8B-B14F-4D97-AF65-F5344CB8AC3E}">
        <p14:creationId xmlns:p14="http://schemas.microsoft.com/office/powerpoint/2010/main" val="3679360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EF7D44-FCE9-41CA-BF6A-B7F0CCFE05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C55F65-E9DA-4F5C-A96B-B2F406E378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FF856-7B55-45A2-ADE9-F948E3EFD5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62387-1C35-4E8D-A2CA-45E1EEB72D04}" type="datetimeFigureOut">
              <a:rPr lang="en-US" smtClean="0"/>
              <a:t>6/18/2018</a:t>
            </a:fld>
            <a:endParaRPr lang="en-US"/>
          </a:p>
        </p:txBody>
      </p:sp>
      <p:sp>
        <p:nvSpPr>
          <p:cNvPr id="5" name="Footer Placeholder 4">
            <a:extLst>
              <a:ext uri="{FF2B5EF4-FFF2-40B4-BE49-F238E27FC236}">
                <a16:creationId xmlns:a16="http://schemas.microsoft.com/office/drawing/2014/main" id="{8BFE3D9E-38C0-4976-95EC-5AF4DEA33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11D93-6114-4CA9-989D-8B8898F40D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91A41-109E-43F0-924D-A9D36DC223B4}" type="slidenum">
              <a:rPr lang="en-US" smtClean="0"/>
              <a:t>‹#›</a:t>
            </a:fld>
            <a:endParaRPr lang="en-US"/>
          </a:p>
        </p:txBody>
      </p:sp>
    </p:spTree>
    <p:extLst>
      <p:ext uri="{BB962C8B-B14F-4D97-AF65-F5344CB8AC3E}">
        <p14:creationId xmlns:p14="http://schemas.microsoft.com/office/powerpoint/2010/main" val="2387100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hyperlink" Target="http://flask.pocoo.org/docs/1.0/"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flask.pocoo.org/extensions/"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61B91595-DF01-4E8B-80BF-B812BA9BF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rgbClr val="DD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AC533DD-1CF6-4A33-852D-3877441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C47A1C4E-8125-4FEF-8A14-65FDB7C113DE}"/>
              </a:ext>
            </a:extLst>
          </p:cNvPr>
          <p:cNvPicPr>
            <a:picLocks noChangeAspect="1"/>
          </p:cNvPicPr>
          <p:nvPr/>
        </p:nvPicPr>
        <p:blipFill>
          <a:blip r:embed="rId3"/>
          <a:stretch>
            <a:fillRect/>
          </a:stretch>
        </p:blipFill>
        <p:spPr>
          <a:xfrm>
            <a:off x="767241" y="736097"/>
            <a:ext cx="9680010" cy="3872004"/>
          </a:xfrm>
          <a:prstGeom prst="rect">
            <a:avLst/>
          </a:prstGeom>
        </p:spPr>
      </p:pic>
      <p:sp>
        <p:nvSpPr>
          <p:cNvPr id="2" name="Title 1">
            <a:extLst>
              <a:ext uri="{FF2B5EF4-FFF2-40B4-BE49-F238E27FC236}">
                <a16:creationId xmlns:a16="http://schemas.microsoft.com/office/drawing/2014/main" id="{65E74505-96C2-4CC4-8268-B6F547BE842E}"/>
              </a:ext>
            </a:extLst>
          </p:cNvPr>
          <p:cNvSpPr>
            <a:spLocks noGrp="1"/>
          </p:cNvSpPr>
          <p:nvPr>
            <p:ph type="ctrTitle"/>
          </p:nvPr>
        </p:nvSpPr>
        <p:spPr>
          <a:xfrm>
            <a:off x="767240" y="5444836"/>
            <a:ext cx="9095651" cy="542014"/>
          </a:xfrm>
        </p:spPr>
        <p:txBody>
          <a:bodyPr>
            <a:normAutofit/>
          </a:bodyPr>
          <a:lstStyle/>
          <a:p>
            <a:pPr algn="l"/>
            <a:r>
              <a:rPr lang="en-US" sz="3200" dirty="0">
                <a:solidFill>
                  <a:srgbClr val="000000"/>
                </a:solidFill>
              </a:rPr>
              <a:t>http://flask.pocoo.org/</a:t>
            </a:r>
          </a:p>
        </p:txBody>
      </p:sp>
      <p:sp>
        <p:nvSpPr>
          <p:cNvPr id="3" name="Subtitle 2">
            <a:extLst>
              <a:ext uri="{FF2B5EF4-FFF2-40B4-BE49-F238E27FC236}">
                <a16:creationId xmlns:a16="http://schemas.microsoft.com/office/drawing/2014/main" id="{6BCA3062-AAD7-4A2E-A5FF-6F333B4B4E40}"/>
              </a:ext>
            </a:extLst>
          </p:cNvPr>
          <p:cNvSpPr>
            <a:spLocks noGrp="1"/>
          </p:cNvSpPr>
          <p:nvPr>
            <p:ph type="subTitle" idx="1"/>
          </p:nvPr>
        </p:nvSpPr>
        <p:spPr>
          <a:xfrm>
            <a:off x="767240" y="6121903"/>
            <a:ext cx="9095651" cy="500637"/>
          </a:xfrm>
        </p:spPr>
        <p:txBody>
          <a:bodyPr>
            <a:noAutofit/>
          </a:bodyPr>
          <a:lstStyle/>
          <a:p>
            <a:pPr algn="l"/>
            <a:r>
              <a:rPr lang="en-US" sz="3200" dirty="0">
                <a:solidFill>
                  <a:srgbClr val="000000"/>
                </a:solidFill>
              </a:rPr>
              <a:t>Francis B. Odisi</a:t>
            </a:r>
          </a:p>
        </p:txBody>
      </p:sp>
    </p:spTree>
    <p:extLst>
      <p:ext uri="{BB962C8B-B14F-4D97-AF65-F5344CB8AC3E}">
        <p14:creationId xmlns:p14="http://schemas.microsoft.com/office/powerpoint/2010/main" val="4068285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Freeform: Shape 26">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28">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8" name="Content Placeholder 4" descr="A blurry photo of a sign&#10;&#10;Description generated with high confidence">
            <a:extLst>
              <a:ext uri="{FF2B5EF4-FFF2-40B4-BE49-F238E27FC236}">
                <a16:creationId xmlns:a16="http://schemas.microsoft.com/office/drawing/2014/main" id="{8CC16000-B3F8-416D-AF3F-F55300BBEEB0}"/>
              </a:ext>
            </a:extLst>
          </p:cNvPr>
          <p:cNvPicPr>
            <a:picLocks noChangeAspect="1"/>
          </p:cNvPicPr>
          <p:nvPr/>
        </p:nvPicPr>
        <p:blipFill rotWithShape="1">
          <a:blip r:embed="rId3">
            <a:extLst>
              <a:ext uri="{28A0092B-C50C-407E-A947-70E740481C1C}">
                <a14:useLocalDpi xmlns:a14="http://schemas.microsoft.com/office/drawing/2010/main" val="0"/>
              </a:ext>
            </a:extLst>
          </a:blip>
          <a:srcRect r="6774"/>
          <a:stretch/>
        </p:blipFill>
        <p:spPr>
          <a:xfrm>
            <a:off x="950121" y="1231122"/>
            <a:ext cx="5941068" cy="3457222"/>
          </a:xfrm>
          <a:prstGeom prst="rect">
            <a:avLst/>
          </a:prstGeom>
        </p:spPr>
      </p:pic>
      <p:sp>
        <p:nvSpPr>
          <p:cNvPr id="2" name="Title 1">
            <a:extLst>
              <a:ext uri="{FF2B5EF4-FFF2-40B4-BE49-F238E27FC236}">
                <a16:creationId xmlns:a16="http://schemas.microsoft.com/office/drawing/2014/main" id="{C8AB41E1-0A32-4BA3-9223-EC0EB117930C}"/>
              </a:ext>
            </a:extLst>
          </p:cNvPr>
          <p:cNvSpPr>
            <a:spLocks noGrp="1"/>
          </p:cNvSpPr>
          <p:nvPr>
            <p:ph type="title"/>
          </p:nvPr>
        </p:nvSpPr>
        <p:spPr>
          <a:xfrm>
            <a:off x="950121" y="5529884"/>
            <a:ext cx="5693783" cy="1096331"/>
          </a:xfrm>
        </p:spPr>
        <p:txBody>
          <a:bodyPr>
            <a:normAutofit fontScale="90000"/>
          </a:bodyPr>
          <a:lstStyle/>
          <a:p>
            <a:r>
              <a:rPr lang="en-US" sz="4000" dirty="0">
                <a:solidFill>
                  <a:srgbClr val="303030"/>
                </a:solidFill>
              </a:rPr>
              <a:t>Web Application Frameworks</a:t>
            </a:r>
          </a:p>
        </p:txBody>
      </p:sp>
      <p:sp>
        <p:nvSpPr>
          <p:cNvPr id="10" name="Content Placeholder 9">
            <a:extLst>
              <a:ext uri="{FF2B5EF4-FFF2-40B4-BE49-F238E27FC236}">
                <a16:creationId xmlns:a16="http://schemas.microsoft.com/office/drawing/2014/main" id="{8A1DF611-561D-4B00-97AE-5B22654BAB2A}"/>
              </a:ext>
            </a:extLst>
          </p:cNvPr>
          <p:cNvSpPr>
            <a:spLocks noGrp="1"/>
          </p:cNvSpPr>
          <p:nvPr>
            <p:ph idx="1"/>
          </p:nvPr>
        </p:nvSpPr>
        <p:spPr>
          <a:xfrm>
            <a:off x="7534655" y="965199"/>
            <a:ext cx="4544075" cy="4020458"/>
          </a:xfrm>
        </p:spPr>
        <p:txBody>
          <a:bodyPr anchor="ctr">
            <a:noAutofit/>
          </a:bodyPr>
          <a:lstStyle/>
          <a:p>
            <a:r>
              <a:rPr lang="en-US" sz="3200" dirty="0"/>
              <a:t>URL Routing</a:t>
            </a:r>
          </a:p>
          <a:p>
            <a:r>
              <a:rPr lang="en-US" sz="3200" dirty="0"/>
              <a:t>Form Validation</a:t>
            </a:r>
          </a:p>
          <a:p>
            <a:r>
              <a:rPr lang="en-US" sz="3200" dirty="0"/>
              <a:t>Web Templates (html, xml, json)</a:t>
            </a:r>
          </a:p>
          <a:p>
            <a:r>
              <a:rPr lang="en-US" sz="3200" dirty="0"/>
              <a:t>Caching</a:t>
            </a:r>
          </a:p>
          <a:p>
            <a:r>
              <a:rPr lang="en-US" sz="3200" dirty="0"/>
              <a:t>Security</a:t>
            </a:r>
          </a:p>
          <a:p>
            <a:r>
              <a:rPr lang="en-US" sz="3200" dirty="0"/>
              <a:t>Database Access (ORM)</a:t>
            </a:r>
          </a:p>
        </p:txBody>
      </p:sp>
    </p:spTree>
    <p:extLst>
      <p:ext uri="{BB962C8B-B14F-4D97-AF65-F5344CB8AC3E}">
        <p14:creationId xmlns:p14="http://schemas.microsoft.com/office/powerpoint/2010/main" val="220814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rawing of a face&#10;&#10;Description generated with high confidence">
            <a:extLst>
              <a:ext uri="{FF2B5EF4-FFF2-40B4-BE49-F238E27FC236}">
                <a16:creationId xmlns:a16="http://schemas.microsoft.com/office/drawing/2014/main" id="{D048F3B1-F10C-4FC7-A25F-29ED73730447}"/>
              </a:ext>
            </a:extLst>
          </p:cNvPr>
          <p:cNvPicPr>
            <a:picLocks noChangeAspect="1"/>
          </p:cNvPicPr>
          <p:nvPr/>
        </p:nvPicPr>
        <p:blipFill>
          <a:blip r:embed="rId3"/>
          <a:stretch>
            <a:fillRect/>
          </a:stretch>
        </p:blipFill>
        <p:spPr>
          <a:xfrm>
            <a:off x="481886" y="1140637"/>
            <a:ext cx="3662730" cy="1465092"/>
          </a:xfrm>
          <a:prstGeom prst="rect">
            <a:avLst/>
          </a:prstGeom>
        </p:spPr>
      </p:pic>
      <p:cxnSp>
        <p:nvCxnSpPr>
          <p:cNvPr id="64" name="Straight Connector 51">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19" name="Content Placeholder 5" descr="A person posing for the camera&#10;&#10;Description generated with very high confidence">
            <a:extLst>
              <a:ext uri="{FF2B5EF4-FFF2-40B4-BE49-F238E27FC236}">
                <a16:creationId xmlns:a16="http://schemas.microsoft.com/office/drawing/2014/main" id="{D9CD36A4-619C-4699-B18F-01FEFDC145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710" y="3589867"/>
            <a:ext cx="3281082" cy="2788920"/>
          </a:xfrm>
          <a:prstGeom prst="rect">
            <a:avLst/>
          </a:prstGeom>
        </p:spPr>
      </p:pic>
      <p:sp>
        <p:nvSpPr>
          <p:cNvPr id="20" name="Content Placeholder 10">
            <a:extLst>
              <a:ext uri="{FF2B5EF4-FFF2-40B4-BE49-F238E27FC236}">
                <a16:creationId xmlns:a16="http://schemas.microsoft.com/office/drawing/2014/main" id="{ACB474B1-64AA-482D-BF30-B2C866CDBEB0}"/>
              </a:ext>
            </a:extLst>
          </p:cNvPr>
          <p:cNvSpPr>
            <a:spLocks noGrp="1"/>
          </p:cNvSpPr>
          <p:nvPr>
            <p:ph idx="1"/>
          </p:nvPr>
        </p:nvSpPr>
        <p:spPr>
          <a:xfrm>
            <a:off x="5297762" y="1315683"/>
            <a:ext cx="5747187" cy="4471749"/>
          </a:xfrm>
        </p:spPr>
        <p:txBody>
          <a:bodyPr anchor="t">
            <a:normAutofit/>
          </a:bodyPr>
          <a:lstStyle/>
          <a:p>
            <a:r>
              <a:rPr lang="en-US" sz="3200" dirty="0">
                <a:solidFill>
                  <a:srgbClr val="FFFFFF"/>
                </a:solidFill>
              </a:rPr>
              <a:t>Armin </a:t>
            </a:r>
            <a:r>
              <a:rPr lang="en-US" sz="3200" dirty="0" err="1">
                <a:solidFill>
                  <a:srgbClr val="FFFFFF"/>
                </a:solidFill>
              </a:rPr>
              <a:t>Ronacher</a:t>
            </a:r>
            <a:r>
              <a:rPr lang="en-US" sz="3200" dirty="0">
                <a:solidFill>
                  <a:srgbClr val="FFFFFF"/>
                </a:solidFill>
              </a:rPr>
              <a:t> (Austria)</a:t>
            </a:r>
          </a:p>
          <a:p>
            <a:r>
              <a:rPr lang="en-US" sz="3200" dirty="0">
                <a:solidFill>
                  <a:srgbClr val="FFFFFF"/>
                </a:solidFill>
              </a:rPr>
              <a:t>April 1, 2010</a:t>
            </a:r>
          </a:p>
          <a:p>
            <a:endParaRPr lang="en-US" sz="3200" dirty="0">
              <a:solidFill>
                <a:srgbClr val="FFFFFF"/>
              </a:solidFill>
            </a:endParaRPr>
          </a:p>
          <a:p>
            <a:endParaRPr lang="en-US" sz="3200" dirty="0">
              <a:solidFill>
                <a:srgbClr val="FFFFFF"/>
              </a:solidFill>
            </a:endParaRPr>
          </a:p>
          <a:p>
            <a:r>
              <a:rPr lang="en-US" sz="3200" dirty="0">
                <a:solidFill>
                  <a:srgbClr val="FFFFFF"/>
                </a:solidFill>
              </a:rPr>
              <a:t>Micro Web Framework</a:t>
            </a:r>
          </a:p>
          <a:p>
            <a:endParaRPr lang="en-US" sz="3200" dirty="0">
              <a:solidFill>
                <a:srgbClr val="FFFFFF"/>
              </a:solidFill>
            </a:endParaRPr>
          </a:p>
          <a:p>
            <a:r>
              <a:rPr lang="en-US" sz="3200" dirty="0">
                <a:solidFill>
                  <a:srgbClr val="FFFFFF"/>
                </a:solidFill>
              </a:rPr>
              <a:t>Supports extensions</a:t>
            </a:r>
          </a:p>
          <a:p>
            <a:endParaRPr lang="en-US" sz="3200" dirty="0">
              <a:solidFill>
                <a:srgbClr val="FFFFFF"/>
              </a:solidFill>
            </a:endParaRPr>
          </a:p>
        </p:txBody>
      </p:sp>
    </p:spTree>
    <p:extLst>
      <p:ext uri="{BB962C8B-B14F-4D97-AF65-F5344CB8AC3E}">
        <p14:creationId xmlns:p14="http://schemas.microsoft.com/office/powerpoint/2010/main" val="43446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drawing of a face&#10;&#10;Description generated with high confidence">
            <a:extLst>
              <a:ext uri="{FF2B5EF4-FFF2-40B4-BE49-F238E27FC236}">
                <a16:creationId xmlns:a16="http://schemas.microsoft.com/office/drawing/2014/main" id="{E37178C2-4CD1-4EEF-B460-FE0087FCDC81}"/>
              </a:ext>
            </a:extLst>
          </p:cNvPr>
          <p:cNvPicPr>
            <a:picLocks noChangeAspect="1"/>
          </p:cNvPicPr>
          <p:nvPr/>
        </p:nvPicPr>
        <p:blipFill>
          <a:blip r:embed="rId3"/>
          <a:stretch>
            <a:fillRect/>
          </a:stretch>
        </p:blipFill>
        <p:spPr>
          <a:xfrm>
            <a:off x="480060" y="2743568"/>
            <a:ext cx="3425957" cy="1370382"/>
          </a:xfrm>
          <a:prstGeom prst="rect">
            <a:avLst/>
          </a:prstGeom>
        </p:spPr>
      </p:pic>
      <p:sp>
        <p:nvSpPr>
          <p:cNvPr id="3" name="Content Placeholder 2">
            <a:extLst>
              <a:ext uri="{FF2B5EF4-FFF2-40B4-BE49-F238E27FC236}">
                <a16:creationId xmlns:a16="http://schemas.microsoft.com/office/drawing/2014/main" id="{897A3AC5-32AF-4ABD-8E8F-240B33ABEF2C}"/>
              </a:ext>
            </a:extLst>
          </p:cNvPr>
          <p:cNvSpPr>
            <a:spLocks noGrp="1"/>
          </p:cNvSpPr>
          <p:nvPr>
            <p:ph idx="1"/>
          </p:nvPr>
        </p:nvSpPr>
        <p:spPr>
          <a:xfrm>
            <a:off x="4387515" y="552587"/>
            <a:ext cx="7683881" cy="5624375"/>
          </a:xfrm>
        </p:spPr>
        <p:txBody>
          <a:bodyPr>
            <a:noAutofit/>
          </a:bodyPr>
          <a:lstStyle/>
          <a:p>
            <a:pPr>
              <a:spcAft>
                <a:spcPts val="1200"/>
              </a:spcAft>
            </a:pPr>
            <a:r>
              <a:rPr lang="en-US" sz="3200" dirty="0">
                <a:latin typeface="Calibri (body)"/>
                <a:cs typeface="Calibri" panose="020F0502020204030204" pitchFamily="34" charset="0"/>
              </a:rPr>
              <a:t>Development server and debugger</a:t>
            </a:r>
          </a:p>
          <a:p>
            <a:pPr>
              <a:spcAft>
                <a:spcPts val="1200"/>
              </a:spcAft>
            </a:pPr>
            <a:r>
              <a:rPr lang="en-US" sz="3200" dirty="0">
                <a:latin typeface="Calibri (body)"/>
                <a:cs typeface="Calibri" panose="020F0502020204030204" pitchFamily="34" charset="0"/>
              </a:rPr>
              <a:t>Unit testing support</a:t>
            </a:r>
          </a:p>
          <a:p>
            <a:pPr>
              <a:spcAft>
                <a:spcPts val="1200"/>
              </a:spcAft>
            </a:pPr>
            <a:r>
              <a:rPr lang="en-US" sz="3200" dirty="0">
                <a:latin typeface="Calibri (body)"/>
                <a:cs typeface="Calibri" panose="020F0502020204030204" pitchFamily="34" charset="0"/>
              </a:rPr>
              <a:t>RESTful request dispatching (Routing)</a:t>
            </a:r>
          </a:p>
          <a:p>
            <a:pPr>
              <a:spcAft>
                <a:spcPts val="1200"/>
              </a:spcAft>
            </a:pPr>
            <a:r>
              <a:rPr lang="en-US" sz="3200" dirty="0">
                <a:latin typeface="Calibri (body)"/>
                <a:cs typeface="Calibri" panose="020F0502020204030204" pitchFamily="34" charset="0"/>
              </a:rPr>
              <a:t>Templating (Jinja2)</a:t>
            </a:r>
          </a:p>
          <a:p>
            <a:pPr>
              <a:spcAft>
                <a:spcPts val="1200"/>
              </a:spcAft>
            </a:pPr>
            <a:r>
              <a:rPr lang="en-US" sz="3200" dirty="0">
                <a:latin typeface="Calibri (body)"/>
                <a:cs typeface="Calibri" panose="020F0502020204030204" pitchFamily="34" charset="0"/>
              </a:rPr>
              <a:t>Support for secure cookies (client side sessions)</a:t>
            </a:r>
          </a:p>
          <a:p>
            <a:pPr>
              <a:spcAft>
                <a:spcPts val="1200"/>
              </a:spcAft>
            </a:pPr>
            <a:r>
              <a:rPr lang="en-US" sz="3200" dirty="0">
                <a:latin typeface="Calibri (body)"/>
                <a:cs typeface="Calibri" panose="020F0502020204030204" pitchFamily="34" charset="0"/>
              </a:rPr>
              <a:t>100% WSGI 1.0 compliant (</a:t>
            </a:r>
            <a:r>
              <a:rPr lang="en-US" sz="3200" dirty="0" err="1">
                <a:latin typeface="Calibri (body)"/>
                <a:cs typeface="Calibri" panose="020F0502020204030204" pitchFamily="34" charset="0"/>
              </a:rPr>
              <a:t>Werkzeug</a:t>
            </a:r>
            <a:r>
              <a:rPr lang="en-US" sz="3200" dirty="0">
                <a:latin typeface="Calibri (body)"/>
                <a:cs typeface="Calibri" panose="020F0502020204030204" pitchFamily="34" charset="0"/>
              </a:rPr>
              <a:t>)</a:t>
            </a:r>
          </a:p>
          <a:p>
            <a:pPr>
              <a:spcAft>
                <a:spcPts val="1200"/>
              </a:spcAft>
            </a:pPr>
            <a:r>
              <a:rPr lang="en-US" sz="3200" dirty="0">
                <a:latin typeface="Calibri (body)"/>
                <a:cs typeface="Calibri" panose="020F0502020204030204" pitchFamily="34" charset="0"/>
              </a:rPr>
              <a:t>Unicode based</a:t>
            </a:r>
          </a:p>
          <a:p>
            <a:pPr marL="0" indent="0" algn="r">
              <a:spcAft>
                <a:spcPts val="1200"/>
              </a:spcAft>
              <a:buNone/>
            </a:pPr>
            <a:endParaRPr lang="en-US" sz="1600" dirty="0">
              <a:latin typeface="Calibri (body)"/>
              <a:cs typeface="Calibri" panose="020F0502020204030204" pitchFamily="34" charset="0"/>
            </a:endParaRPr>
          </a:p>
          <a:p>
            <a:pPr marL="0" indent="0" algn="r">
              <a:spcAft>
                <a:spcPts val="1200"/>
              </a:spcAft>
              <a:buNone/>
            </a:pPr>
            <a:r>
              <a:rPr lang="en-US" sz="1600" dirty="0"/>
              <a:t>WSGI - Web Server Gateway Interface</a:t>
            </a:r>
          </a:p>
        </p:txBody>
      </p:sp>
    </p:spTree>
    <p:extLst>
      <p:ext uri="{BB962C8B-B14F-4D97-AF65-F5344CB8AC3E}">
        <p14:creationId xmlns:p14="http://schemas.microsoft.com/office/powerpoint/2010/main" val="417215964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5664C57-A6BB-4660-B127-20934899B4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4515" y="2510905"/>
            <a:ext cx="1714500" cy="1533525"/>
          </a:xfrm>
        </p:spPr>
      </p:pic>
      <p:pic>
        <p:nvPicPr>
          <p:cNvPr id="4" name="Picture 3" descr="A stop sign&#10;&#10;Description generated with high confidence">
            <a:extLst>
              <a:ext uri="{FF2B5EF4-FFF2-40B4-BE49-F238E27FC236}">
                <a16:creationId xmlns:a16="http://schemas.microsoft.com/office/drawing/2014/main" id="{C76998BB-44C8-4A1C-80CC-A7913616F8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7256" y="4477510"/>
            <a:ext cx="1882523" cy="1882523"/>
          </a:xfrm>
          <a:prstGeom prst="rect">
            <a:avLst/>
          </a:prstGeom>
        </p:spPr>
      </p:pic>
      <p:pic>
        <p:nvPicPr>
          <p:cNvPr id="5" name="Picture 4" descr="A picture containing clipart&#10;&#10;Description generated with very high confidence">
            <a:extLst>
              <a:ext uri="{FF2B5EF4-FFF2-40B4-BE49-F238E27FC236}">
                <a16:creationId xmlns:a16="http://schemas.microsoft.com/office/drawing/2014/main" id="{6496E6CB-73A4-49E5-BFB0-D82F399C1F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769" y="4477510"/>
            <a:ext cx="1882523" cy="1882523"/>
          </a:xfrm>
          <a:prstGeom prst="rect">
            <a:avLst/>
          </a:prstGeom>
        </p:spPr>
      </p:pic>
      <p:pic>
        <p:nvPicPr>
          <p:cNvPr id="9" name="Picture 8" descr="A drawing of a face&#10;&#10;Description generated with high confidence">
            <a:extLst>
              <a:ext uri="{FF2B5EF4-FFF2-40B4-BE49-F238E27FC236}">
                <a16:creationId xmlns:a16="http://schemas.microsoft.com/office/drawing/2014/main" id="{0C4DCDB9-649A-49FF-9044-6209EB5FB3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5506" y="561529"/>
            <a:ext cx="2486025" cy="1838325"/>
          </a:xfrm>
          <a:prstGeom prst="rect">
            <a:avLst/>
          </a:prstGeom>
        </p:spPr>
      </p:pic>
      <p:pic>
        <p:nvPicPr>
          <p:cNvPr id="11" name="Picture 10" descr="A close up of a logo&#10;&#10;Description generated with very high confidence">
            <a:extLst>
              <a:ext uri="{FF2B5EF4-FFF2-40B4-BE49-F238E27FC236}">
                <a16:creationId xmlns:a16="http://schemas.microsoft.com/office/drawing/2014/main" id="{B11503BA-AB38-44F9-AB99-D6020FD7E9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0469" y="561529"/>
            <a:ext cx="2143125" cy="2143125"/>
          </a:xfrm>
          <a:prstGeom prst="rect">
            <a:avLst/>
          </a:prstGeom>
        </p:spPr>
      </p:pic>
    </p:spTree>
    <p:extLst>
      <p:ext uri="{BB962C8B-B14F-4D97-AF65-F5344CB8AC3E}">
        <p14:creationId xmlns:p14="http://schemas.microsoft.com/office/powerpoint/2010/main" val="116948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drawing of a face&#10;&#10;Description generated with high confidence">
            <a:extLst>
              <a:ext uri="{FF2B5EF4-FFF2-40B4-BE49-F238E27FC236}">
                <a16:creationId xmlns:a16="http://schemas.microsoft.com/office/drawing/2014/main" id="{01EAC4E6-EAA1-4EB2-AE32-735A8CEB2D66}"/>
              </a:ext>
            </a:extLst>
          </p:cNvPr>
          <p:cNvPicPr>
            <a:picLocks noChangeAspect="1"/>
          </p:cNvPicPr>
          <p:nvPr/>
        </p:nvPicPr>
        <p:blipFill>
          <a:blip r:embed="rId2"/>
          <a:stretch>
            <a:fillRect/>
          </a:stretch>
        </p:blipFill>
        <p:spPr>
          <a:xfrm>
            <a:off x="480060" y="2743568"/>
            <a:ext cx="3425957" cy="1370382"/>
          </a:xfrm>
          <a:prstGeom prst="rect">
            <a:avLst/>
          </a:prstGeom>
        </p:spPr>
      </p:pic>
      <p:sp>
        <p:nvSpPr>
          <p:cNvPr id="3" name="Content Placeholder 2">
            <a:extLst>
              <a:ext uri="{FF2B5EF4-FFF2-40B4-BE49-F238E27FC236}">
                <a16:creationId xmlns:a16="http://schemas.microsoft.com/office/drawing/2014/main" id="{51D3834E-1DAC-451E-BA11-520BD4299C04}"/>
              </a:ext>
            </a:extLst>
          </p:cNvPr>
          <p:cNvSpPr>
            <a:spLocks noGrp="1"/>
          </p:cNvSpPr>
          <p:nvPr>
            <p:ph idx="1"/>
          </p:nvPr>
        </p:nvSpPr>
        <p:spPr>
          <a:xfrm>
            <a:off x="4366145" y="2257042"/>
            <a:ext cx="7678858" cy="2343916"/>
          </a:xfrm>
        </p:spPr>
        <p:txBody>
          <a:bodyPr>
            <a:normAutofit/>
          </a:bodyPr>
          <a:lstStyle/>
          <a:p>
            <a:pPr marL="0" indent="0">
              <a:buNone/>
            </a:pPr>
            <a:r>
              <a:rPr lang="en-US" sz="4000" dirty="0">
                <a:hlinkClick r:id="rId3"/>
              </a:rPr>
              <a:t>http://flask.pocoo.org/docs/1.0/</a:t>
            </a:r>
            <a:endParaRPr lang="en-US" sz="4000" dirty="0"/>
          </a:p>
          <a:p>
            <a:pPr marL="0" indent="0">
              <a:buNone/>
            </a:pPr>
            <a:endParaRPr lang="en-US" sz="4000" dirty="0"/>
          </a:p>
          <a:p>
            <a:pPr marL="0" indent="0">
              <a:buNone/>
            </a:pPr>
            <a:r>
              <a:rPr lang="en-US" sz="4000" dirty="0">
                <a:hlinkClick r:id="rId4"/>
              </a:rPr>
              <a:t>http://flask.pocoo.org/extensions/</a:t>
            </a:r>
            <a:endParaRPr lang="en-US" sz="4000" dirty="0"/>
          </a:p>
          <a:p>
            <a:pPr marL="0" indent="0">
              <a:buNone/>
            </a:pPr>
            <a:endParaRPr lang="en-US" sz="4000" dirty="0"/>
          </a:p>
        </p:txBody>
      </p:sp>
    </p:spTree>
    <p:extLst>
      <p:ext uri="{BB962C8B-B14F-4D97-AF65-F5344CB8AC3E}">
        <p14:creationId xmlns:p14="http://schemas.microsoft.com/office/powerpoint/2010/main" val="83285754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24910B-FE21-4FB8-9EB3-0FB6DFB7D822}"/>
              </a:ext>
            </a:extLst>
          </p:cNvPr>
          <p:cNvSpPr>
            <a:spLocks noGrp="1"/>
          </p:cNvSpPr>
          <p:nvPr>
            <p:ph type="title"/>
          </p:nvPr>
        </p:nvSpPr>
        <p:spPr>
          <a:xfrm>
            <a:off x="838200" y="5529884"/>
            <a:ext cx="7719381" cy="1096331"/>
          </a:xfrm>
        </p:spPr>
        <p:txBody>
          <a:bodyPr>
            <a:normAutofit/>
          </a:bodyPr>
          <a:lstStyle/>
          <a:p>
            <a:r>
              <a:rPr lang="en-US" b="1" u="sng"/>
              <a:t>Hello, World!</a:t>
            </a:r>
          </a:p>
        </p:txBody>
      </p:sp>
      <p:graphicFrame>
        <p:nvGraphicFramePr>
          <p:cNvPr id="5" name="Content Placeholder 2">
            <a:extLst>
              <a:ext uri="{FF2B5EF4-FFF2-40B4-BE49-F238E27FC236}">
                <a16:creationId xmlns:a16="http://schemas.microsoft.com/office/drawing/2014/main" id="{5417B600-A792-4CC0-A270-9387556D4CF8}"/>
              </a:ext>
            </a:extLst>
          </p:cNvPr>
          <p:cNvGraphicFramePr>
            <a:graphicFrameLocks noGrp="1"/>
          </p:cNvGraphicFramePr>
          <p:nvPr>
            <p:ph idx="1"/>
            <p:extLst>
              <p:ext uri="{D42A27DB-BD31-4B8C-83A1-F6EECF244321}">
                <p14:modId xmlns:p14="http://schemas.microsoft.com/office/powerpoint/2010/main" val="1078986456"/>
              </p:ext>
            </p:extLst>
          </p:nvPr>
        </p:nvGraphicFramePr>
        <p:xfrm>
          <a:off x="838200" y="154459"/>
          <a:ext cx="10515600" cy="5090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1327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287</Words>
  <Application>Microsoft Office PowerPoint</Application>
  <PresentationFormat>Widescreen</PresentationFormat>
  <Paragraphs>91</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(body)</vt:lpstr>
      <vt:lpstr>Calibri Light</vt:lpstr>
      <vt:lpstr>Office Theme</vt:lpstr>
      <vt:lpstr>http://flask.pocoo.org/</vt:lpstr>
      <vt:lpstr>Web Application Frameworks</vt:lpstr>
      <vt:lpstr>PowerPoint Presentation</vt:lpstr>
      <vt:lpstr>PowerPoint Presentation</vt:lpstr>
      <vt:lpstr>PowerPoint Presentation</vt:lpstr>
      <vt:lpstr>PowerPoint Presentation</vt:lpstr>
      <vt:lpstr>Hello,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Odisi</dc:creator>
  <cp:lastModifiedBy>Francis Odisi</cp:lastModifiedBy>
  <cp:revision>24</cp:revision>
  <dcterms:created xsi:type="dcterms:W3CDTF">2018-06-18T09:30:45Z</dcterms:created>
  <dcterms:modified xsi:type="dcterms:W3CDTF">2018-06-18T15:19:13Z</dcterms:modified>
</cp:coreProperties>
</file>