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pn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0" r:id="rId6"/>
    <p:sldId id="261" r:id="rId7"/>
    <p:sldId id="263" r:id="rId8"/>
    <p:sldId id="267" r:id="rId9"/>
    <p:sldId id="270" r:id="rId10"/>
    <p:sldId id="272" r:id="rId11"/>
    <p:sldId id="273" r:id="rId12"/>
    <p:sldId id="264"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showGuides="1">
      <p:cViewPr varScale="1">
        <p:scale>
          <a:sx n="60" d="100"/>
          <a:sy n="60" d="100"/>
        </p:scale>
        <p:origin x="1526"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06EC-96D1-47F8-BC7B-CDB1F3A5A8A0}"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3A4B-B0C0-41D5-8830-D1E3718BA891}" type="slidenum">
              <a:rPr lang="en-US" smtClean="0"/>
              <a:t>‹#›</a:t>
            </a:fld>
            <a:endParaRPr lang="en-US"/>
          </a:p>
        </p:txBody>
      </p:sp>
    </p:spTree>
    <p:extLst>
      <p:ext uri="{BB962C8B-B14F-4D97-AF65-F5344CB8AC3E}">
        <p14:creationId xmlns:p14="http://schemas.microsoft.com/office/powerpoint/2010/main" val="30734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2</a:t>
            </a:fld>
            <a:endParaRPr lang="en-US"/>
          </a:p>
        </p:txBody>
      </p:sp>
    </p:spTree>
    <p:extLst>
      <p:ext uri="{BB962C8B-B14F-4D97-AF65-F5344CB8AC3E}">
        <p14:creationId xmlns:p14="http://schemas.microsoft.com/office/powerpoint/2010/main" val="33293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3</a:t>
            </a:fld>
            <a:endParaRPr lang="en-US"/>
          </a:p>
        </p:txBody>
      </p:sp>
    </p:spTree>
    <p:extLst>
      <p:ext uri="{BB962C8B-B14F-4D97-AF65-F5344CB8AC3E}">
        <p14:creationId xmlns:p14="http://schemas.microsoft.com/office/powerpoint/2010/main" val="175017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began (back in 2004)</a:t>
            </a:r>
          </a:p>
          <a:p>
            <a:r>
              <a:rPr lang="en-US" dirty="0"/>
              <a:t>Eager to learn a new programming language</a:t>
            </a:r>
          </a:p>
          <a:p>
            <a:r>
              <a:rPr lang="en-US" dirty="0"/>
              <a:t>Will be Python</a:t>
            </a:r>
          </a:p>
          <a:p>
            <a:r>
              <a:rPr lang="en-US" dirty="0"/>
              <a:t>First ADSL, permanent internet connection</a:t>
            </a:r>
          </a:p>
          <a:p>
            <a:r>
              <a:rPr lang="en-US" dirty="0"/>
              <a:t>Time to host a Linux server at home</a:t>
            </a:r>
          </a:p>
          <a:p>
            <a:r>
              <a:rPr lang="en-US" dirty="0"/>
              <a:t>with SSH for remote access</a:t>
            </a:r>
          </a:p>
          <a:p>
            <a:r>
              <a:rPr lang="en-US" dirty="0"/>
              <a:t>Soon, script kiddies tried to log-in onto my box</a:t>
            </a:r>
          </a:p>
          <a:p>
            <a:r>
              <a:rPr lang="en-US" dirty="0"/>
              <a:t>Many (failed) log-in attempts over SSH</a:t>
            </a:r>
          </a:p>
          <a:p>
            <a:endParaRPr lang="en-US" dirty="0"/>
          </a:p>
          <a:p>
            <a:r>
              <a:rPr lang="en-US" dirty="0"/>
              <a:t>Fail2ban is born Ban failed log-in attempts found in logs with iptables Could make a good project to learn Python Why not make it an open-source project? I’m using many open-source software I want to contribute something back The project ends up on sourceforge.net Licensed as GPLv2 First versions targeted at SSH only</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4</a:t>
            </a:fld>
            <a:endParaRPr lang="en-US"/>
          </a:p>
        </p:txBody>
      </p:sp>
    </p:spTree>
    <p:extLst>
      <p:ext uri="{BB962C8B-B14F-4D97-AF65-F5344CB8AC3E}">
        <p14:creationId xmlns:p14="http://schemas.microsoft.com/office/powerpoint/2010/main" val="119271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13</a:t>
            </a:fld>
            <a:endParaRPr lang="en-US"/>
          </a:p>
        </p:txBody>
      </p:sp>
    </p:spTree>
    <p:extLst>
      <p:ext uri="{BB962C8B-B14F-4D97-AF65-F5344CB8AC3E}">
        <p14:creationId xmlns:p14="http://schemas.microsoft.com/office/powerpoint/2010/main" val="3677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655-57F7-46B2-9A21-2A21FE791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4FB5F-D575-437A-BE7E-A30D4FFF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0FAC5-250E-4AC0-AE6B-73EE45858249}"/>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FD00E27E-4AC0-4042-8C46-9D5DB3DB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FBFA3-6171-48C8-B0E6-6B750B41ACB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80253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2136-201C-44ED-ADE6-2079195B3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6B745-3E22-4706-9105-3832275B60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A65C9-1C4B-4C3F-A763-309340D4311A}"/>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2C347D63-2C19-4005-8FDE-38A6A19E2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81D3E-068E-4F89-BCA7-CA2E91ADD61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89487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35E4E-5A53-4CC6-B00F-11F4CF2CA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DE431-8EBA-4045-91BF-BC5E92E346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7DB96-5736-4E3B-BEB1-1BE6796314A7}"/>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39183C1A-C80F-4824-9069-6976E954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608B6-A10C-40D7-90BA-B8E3DEA03734}"/>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17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96C3-4D4E-4B0B-AC8D-A542B3691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75ADD-3F56-4CA2-A84F-C18CCDB633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633AD-0AB6-455E-9535-86CC28568DC8}"/>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4925A9E4-D529-4CDF-9246-D0DBE0E0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25DD-C225-4284-AACA-C293FC299B3D}"/>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91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C35D-A7A6-4223-B389-A5F76EF25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DDF0C-FECC-467B-85E5-C339C11F6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2FE4C-7F0D-4B82-AA23-EC6177A90A51}"/>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9C756A62-1BA9-4BD5-9E5E-7AEDE91D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21466-C45F-4413-AD49-4A7A8F94A573}"/>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17946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4167-19AB-4F14-8DC0-48AC3878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4A3E9-6AF8-476D-9C56-7BF32D775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A1275-5AC5-44F2-B94D-85FDCBEBAC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D0588-1390-478F-9EE5-6DAF923B331D}"/>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6" name="Footer Placeholder 5">
            <a:extLst>
              <a:ext uri="{FF2B5EF4-FFF2-40B4-BE49-F238E27FC236}">
                <a16:creationId xmlns:a16="http://schemas.microsoft.com/office/drawing/2014/main" id="{A278F13D-3B35-4CBB-8C17-FC6E8966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B2705-8741-47AE-8486-40C88402EA3C}"/>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196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FA97-1595-4848-AB38-3C1927F35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DC140-3079-414A-AD9D-605F9BCF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FBC8DC-BFB2-4F44-8026-5713531986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0246F-5570-47EF-8055-0EF4517D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05FEA2-015E-4A07-941D-81A87F0A6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390F2-95F6-4825-8317-CB01337513B4}"/>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8" name="Footer Placeholder 7">
            <a:extLst>
              <a:ext uri="{FF2B5EF4-FFF2-40B4-BE49-F238E27FC236}">
                <a16:creationId xmlns:a16="http://schemas.microsoft.com/office/drawing/2014/main" id="{6569C1EC-C6B0-437A-B94D-DD1588D1A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82629-59F9-4618-8DCA-96103634090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09571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5194-140B-4BC3-A36C-7CC7E45E4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5C561-4C04-457B-81E8-B8EE30370F2E}"/>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4" name="Footer Placeholder 3">
            <a:extLst>
              <a:ext uri="{FF2B5EF4-FFF2-40B4-BE49-F238E27FC236}">
                <a16:creationId xmlns:a16="http://schemas.microsoft.com/office/drawing/2014/main" id="{1C863D93-0E12-402D-B592-FE72EB8F7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2375E-0927-4D14-A1EC-66EE8EC5A35A}"/>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98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510F2-9B3B-4357-B217-DE313A74128C}"/>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3" name="Footer Placeholder 2">
            <a:extLst>
              <a:ext uri="{FF2B5EF4-FFF2-40B4-BE49-F238E27FC236}">
                <a16:creationId xmlns:a16="http://schemas.microsoft.com/office/drawing/2014/main" id="{ADE52D2D-6957-4A84-97A5-29B925573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11D21-136D-46D0-9BD1-DDCDB09DF15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6960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8596-7A6D-43B1-8859-492426E9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CEC49-071B-43A2-97C5-1AB2CC2E7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65AFA-119B-4F31-9D52-CA4E91DCF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6D53F-E259-4F43-9446-F8D11296B627}"/>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6" name="Footer Placeholder 5">
            <a:extLst>
              <a:ext uri="{FF2B5EF4-FFF2-40B4-BE49-F238E27FC236}">
                <a16:creationId xmlns:a16="http://schemas.microsoft.com/office/drawing/2014/main" id="{98797E13-9F00-4F48-A9C0-0FD155141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EA488-AA98-4914-9DA4-52A6A03120A7}"/>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52602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FA2-A108-4956-A04B-CC48D39CD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01564-83C7-4A8B-B856-F5AB788F7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9A34F-6A91-4F77-B5AC-9A09B5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90C1A-294D-40BE-9A82-3B482EDC04F8}"/>
              </a:ext>
            </a:extLst>
          </p:cNvPr>
          <p:cNvSpPr>
            <a:spLocks noGrp="1"/>
          </p:cNvSpPr>
          <p:nvPr>
            <p:ph type="dt" sz="half" idx="10"/>
          </p:nvPr>
        </p:nvSpPr>
        <p:spPr/>
        <p:txBody>
          <a:bodyPr/>
          <a:lstStyle/>
          <a:p>
            <a:fld id="{F552E4DF-CF9E-431C-BABE-2D0DA00FD989}" type="datetimeFigureOut">
              <a:rPr lang="en-US" smtClean="0"/>
              <a:t>7/2/2018</a:t>
            </a:fld>
            <a:endParaRPr lang="en-US"/>
          </a:p>
        </p:txBody>
      </p:sp>
      <p:sp>
        <p:nvSpPr>
          <p:cNvPr id="6" name="Footer Placeholder 5">
            <a:extLst>
              <a:ext uri="{FF2B5EF4-FFF2-40B4-BE49-F238E27FC236}">
                <a16:creationId xmlns:a16="http://schemas.microsoft.com/office/drawing/2014/main" id="{F93E2CB0-A77E-4F27-A651-DFFD26BCD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B3246-A4A5-4A17-A5E1-8DC4511B529E}"/>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8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BC522-0616-46E9-8C19-607FA0BA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615DC-B7E9-406F-9D22-9BAC664B5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81515-883F-47E7-99A5-DF326B82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E4DF-CF9E-431C-BABE-2D0DA00FD989}" type="datetimeFigureOut">
              <a:rPr lang="en-US" smtClean="0"/>
              <a:t>7/2/2018</a:t>
            </a:fld>
            <a:endParaRPr lang="en-US"/>
          </a:p>
        </p:txBody>
      </p:sp>
      <p:sp>
        <p:nvSpPr>
          <p:cNvPr id="5" name="Footer Placeholder 4">
            <a:extLst>
              <a:ext uri="{FF2B5EF4-FFF2-40B4-BE49-F238E27FC236}">
                <a16:creationId xmlns:a16="http://schemas.microsoft.com/office/drawing/2014/main" id="{7F0631EA-32C3-4831-8F03-C35F296A5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CC553-15AF-455E-B450-28F193FF5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C7494-7FA3-486E-8C34-97F549E1FAC0}" type="slidenum">
              <a:rPr lang="en-US" smtClean="0"/>
              <a:t>‹#›</a:t>
            </a:fld>
            <a:endParaRPr lang="en-US"/>
          </a:p>
        </p:txBody>
      </p:sp>
    </p:spTree>
    <p:extLst>
      <p:ext uri="{BB962C8B-B14F-4D97-AF65-F5344CB8AC3E}">
        <p14:creationId xmlns:p14="http://schemas.microsoft.com/office/powerpoint/2010/main" val="24004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ail2ban.org/"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github.com/fail2b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drawing of a cartoon character&#10;&#10;Description generated with high confidence">
            <a:extLst>
              <a:ext uri="{FF2B5EF4-FFF2-40B4-BE49-F238E27FC236}">
                <a16:creationId xmlns:a16="http://schemas.microsoft.com/office/drawing/2014/main" id="{D409D563-CF29-45E4-9AE5-23E6D3CF84FD}"/>
              </a:ext>
            </a:extLst>
          </p:cNvPr>
          <p:cNvPicPr>
            <a:picLocks noChangeAspect="1"/>
          </p:cNvPicPr>
          <p:nvPr/>
        </p:nvPicPr>
        <p:blipFill rotWithShape="1">
          <a:blip r:embed="rId2">
            <a:extLst>
              <a:ext uri="{28A0092B-C50C-407E-A947-70E740481C1C}">
                <a14:useLocalDpi xmlns:a14="http://schemas.microsoft.com/office/drawing/2010/main" val="0"/>
              </a:ext>
            </a:extLst>
          </a:blip>
          <a:srcRect l="1721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Title 1">
            <a:extLst>
              <a:ext uri="{FF2B5EF4-FFF2-40B4-BE49-F238E27FC236}">
                <a16:creationId xmlns:a16="http://schemas.microsoft.com/office/drawing/2014/main" id="{20C7CC26-8994-46B7-A7E9-990F85AEBC19}"/>
              </a:ext>
            </a:extLst>
          </p:cNvPr>
          <p:cNvSpPr>
            <a:spLocks noGrp="1"/>
          </p:cNvSpPr>
          <p:nvPr>
            <p:ph type="ctrTitle"/>
          </p:nvPr>
        </p:nvSpPr>
        <p:spPr>
          <a:xfrm>
            <a:off x="6746628" y="1783959"/>
            <a:ext cx="4645250" cy="2889114"/>
          </a:xfrm>
        </p:spPr>
        <p:txBody>
          <a:bodyPr anchor="b">
            <a:normAutofit/>
          </a:bodyPr>
          <a:lstStyle/>
          <a:p>
            <a:pPr algn="l"/>
            <a:r>
              <a:rPr lang="en-US" b="1">
                <a:latin typeface="Arial Black" panose="020B0A04020102020204" pitchFamily="34" charset="0"/>
              </a:rPr>
              <a:t>FAIL2BAN</a:t>
            </a:r>
          </a:p>
        </p:txBody>
      </p:sp>
      <p:sp>
        <p:nvSpPr>
          <p:cNvPr id="3" name="Subtitle 2">
            <a:extLst>
              <a:ext uri="{FF2B5EF4-FFF2-40B4-BE49-F238E27FC236}">
                <a16:creationId xmlns:a16="http://schemas.microsoft.com/office/drawing/2014/main" id="{90E077CE-3354-478B-841A-390DE8FBDAD8}"/>
              </a:ext>
            </a:extLst>
          </p:cNvPr>
          <p:cNvSpPr>
            <a:spLocks noGrp="1"/>
          </p:cNvSpPr>
          <p:nvPr>
            <p:ph type="subTitle" idx="1"/>
          </p:nvPr>
        </p:nvSpPr>
        <p:spPr>
          <a:xfrm>
            <a:off x="6746627" y="4750893"/>
            <a:ext cx="4645250" cy="1147863"/>
          </a:xfrm>
        </p:spPr>
        <p:txBody>
          <a:bodyPr anchor="t">
            <a:normAutofit/>
          </a:bodyPr>
          <a:lstStyle/>
          <a:p>
            <a:pPr algn="l"/>
            <a:r>
              <a:rPr lang="en-US" sz="2000"/>
              <a:t>Francis B. Odisi</a:t>
            </a:r>
          </a:p>
        </p:txBody>
      </p:sp>
    </p:spTree>
    <p:extLst>
      <p:ext uri="{BB962C8B-B14F-4D97-AF65-F5344CB8AC3E}">
        <p14:creationId xmlns:p14="http://schemas.microsoft.com/office/powerpoint/2010/main" val="585906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7C274-D9C6-4274-8466-68D65667A66A}"/>
              </a:ext>
            </a:extLst>
          </p:cNvPr>
          <p:cNvSpPr>
            <a:spLocks noGrp="1"/>
          </p:cNvSpPr>
          <p:nvPr>
            <p:ph idx="1"/>
          </p:nvPr>
        </p:nvSpPr>
        <p:spPr>
          <a:xfrm>
            <a:off x="412750" y="1930248"/>
            <a:ext cx="6318250" cy="3937152"/>
          </a:xfrm>
        </p:spPr>
        <p:txBody>
          <a:bodyPr>
            <a:noAutofit/>
          </a:bodyPr>
          <a:lstStyle/>
          <a:p>
            <a:pPr>
              <a:spcAft>
                <a:spcPts val="1200"/>
              </a:spcAft>
            </a:pPr>
            <a:r>
              <a:rPr lang="en-US" sz="3200" dirty="0"/>
              <a:t>Client/Server architecture</a:t>
            </a:r>
          </a:p>
          <a:p>
            <a:pPr>
              <a:spcAft>
                <a:spcPts val="1200"/>
              </a:spcAft>
            </a:pPr>
            <a:r>
              <a:rPr lang="en-US" sz="3200" dirty="0"/>
              <a:t>Multi-threaded</a:t>
            </a:r>
          </a:p>
          <a:p>
            <a:pPr>
              <a:spcAft>
                <a:spcPts val="1200"/>
              </a:spcAft>
            </a:pPr>
            <a:r>
              <a:rPr lang="en-US" sz="3200" dirty="0"/>
              <a:t>Database support</a:t>
            </a:r>
          </a:p>
          <a:p>
            <a:pPr>
              <a:spcAft>
                <a:spcPts val="1200"/>
              </a:spcAft>
            </a:pPr>
            <a:r>
              <a:rPr lang="en-US" sz="3200" dirty="0"/>
              <a:t>Highly configurable using split configuration files</a:t>
            </a:r>
          </a:p>
          <a:p>
            <a:pPr>
              <a:spcAft>
                <a:spcPts val="1200"/>
              </a:spcAft>
            </a:pPr>
            <a:r>
              <a:rPr lang="en-US" sz="3200" dirty="0"/>
              <a:t>Timeout on ban commands</a:t>
            </a:r>
          </a:p>
        </p:txBody>
      </p:sp>
      <p:sp>
        <p:nvSpPr>
          <p:cNvPr id="23" name="Title 1">
            <a:extLst>
              <a:ext uri="{FF2B5EF4-FFF2-40B4-BE49-F238E27FC236}">
                <a16:creationId xmlns:a16="http://schemas.microsoft.com/office/drawing/2014/main" id="{B4BD1465-E306-4B88-80FC-E7D576EF1DDE}"/>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Additional Features</a:t>
            </a:r>
          </a:p>
        </p:txBody>
      </p:sp>
      <p:pic>
        <p:nvPicPr>
          <p:cNvPr id="24" name="Picture 23" descr="A close up of a logo&#10;&#10;Description generated with high confidence">
            <a:extLst>
              <a:ext uri="{FF2B5EF4-FFF2-40B4-BE49-F238E27FC236}">
                <a16:creationId xmlns:a16="http://schemas.microsoft.com/office/drawing/2014/main" id="{0CAFAEEA-9ED5-4F16-9E5C-F2A4E73A6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03" y="3937000"/>
            <a:ext cx="3211096" cy="2405222"/>
          </a:xfrm>
          <a:prstGeom prst="rect">
            <a:avLst/>
          </a:prstGeom>
        </p:spPr>
      </p:pic>
    </p:spTree>
    <p:extLst>
      <p:ext uri="{BB962C8B-B14F-4D97-AF65-F5344CB8AC3E}">
        <p14:creationId xmlns:p14="http://schemas.microsoft.com/office/powerpoint/2010/main" val="233631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7C274-D9C6-4274-8466-68D65667A66A}"/>
              </a:ext>
            </a:extLst>
          </p:cNvPr>
          <p:cNvSpPr>
            <a:spLocks noGrp="1"/>
          </p:cNvSpPr>
          <p:nvPr>
            <p:ph idx="1"/>
          </p:nvPr>
        </p:nvSpPr>
        <p:spPr>
          <a:xfrm>
            <a:off x="317500" y="1940411"/>
            <a:ext cx="6483350" cy="3503924"/>
          </a:xfrm>
        </p:spPr>
        <p:txBody>
          <a:bodyPr>
            <a:noAutofit/>
          </a:bodyPr>
          <a:lstStyle/>
          <a:p>
            <a:pPr>
              <a:spcAft>
                <a:spcPts val="1200"/>
              </a:spcAft>
            </a:pPr>
            <a:r>
              <a:rPr lang="en-US" sz="3200"/>
              <a:t>Can handle multiple services at once</a:t>
            </a:r>
          </a:p>
          <a:p>
            <a:pPr>
              <a:spcAft>
                <a:spcPts val="1200"/>
              </a:spcAft>
            </a:pPr>
            <a:r>
              <a:rPr lang="en-US" sz="3200"/>
              <a:t>Resolves DNS hostname &gt; IP address</a:t>
            </a:r>
          </a:p>
          <a:p>
            <a:pPr>
              <a:spcAft>
                <a:spcPts val="1200"/>
              </a:spcAft>
            </a:pPr>
            <a:r>
              <a:rPr lang="en-US" sz="3200"/>
              <a:t>Multi-line parsing in filters</a:t>
            </a:r>
          </a:p>
          <a:p>
            <a:pPr>
              <a:spcAft>
                <a:spcPts val="1200"/>
              </a:spcAft>
            </a:pPr>
            <a:r>
              <a:rPr lang="en-US" sz="3200"/>
              <a:t>Custom date time support for filters</a:t>
            </a:r>
          </a:p>
          <a:p>
            <a:pPr>
              <a:spcAft>
                <a:spcPts val="1200"/>
              </a:spcAft>
            </a:pPr>
            <a:r>
              <a:rPr lang="en-US" sz="3200"/>
              <a:t>Timezone awareness by default</a:t>
            </a:r>
            <a:endParaRPr lang="en-US" sz="3200" dirty="0"/>
          </a:p>
        </p:txBody>
      </p:sp>
      <p:sp>
        <p:nvSpPr>
          <p:cNvPr id="23" name="Title 1">
            <a:extLst>
              <a:ext uri="{FF2B5EF4-FFF2-40B4-BE49-F238E27FC236}">
                <a16:creationId xmlns:a16="http://schemas.microsoft.com/office/drawing/2014/main" id="{B4BD1465-E306-4B88-80FC-E7D576EF1DDE}"/>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a:solidFill>
                  <a:schemeClr val="bg1"/>
                </a:solidFill>
                <a:latin typeface="+mn-lt"/>
              </a:rPr>
              <a:t>Additional Features</a:t>
            </a:r>
            <a:endParaRPr lang="en-US" b="1" dirty="0">
              <a:solidFill>
                <a:schemeClr val="bg1"/>
              </a:solidFill>
              <a:latin typeface="+mn-lt"/>
            </a:endParaRPr>
          </a:p>
        </p:txBody>
      </p:sp>
      <p:pic>
        <p:nvPicPr>
          <p:cNvPr id="5" name="Picture 4" descr="A close up of a logo&#10;&#10;Description generated with high confidence">
            <a:extLst>
              <a:ext uri="{FF2B5EF4-FFF2-40B4-BE49-F238E27FC236}">
                <a16:creationId xmlns:a16="http://schemas.microsoft.com/office/drawing/2014/main" id="{2924CFD9-9B92-492D-954C-EAC730E51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03" y="3937000"/>
            <a:ext cx="3211096" cy="2405222"/>
          </a:xfrm>
          <a:prstGeom prst="rect">
            <a:avLst/>
          </a:prstGeom>
        </p:spPr>
      </p:pic>
    </p:spTree>
    <p:extLst>
      <p:ext uri="{BB962C8B-B14F-4D97-AF65-F5344CB8AC3E}">
        <p14:creationId xmlns:p14="http://schemas.microsoft.com/office/powerpoint/2010/main" val="273103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 descr="Fail2ban-screenshot.jpg">
            <a:extLst>
              <a:ext uri="{FF2B5EF4-FFF2-40B4-BE49-F238E27FC236}">
                <a16:creationId xmlns:a16="http://schemas.microsoft.com/office/drawing/2014/main" id="{50387F1B-6FBD-4133-8588-5CAC0F349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278" y="643467"/>
            <a:ext cx="850544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5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3">
            <a:extLst>
              <a:ext uri="{FF2B5EF4-FFF2-40B4-BE49-F238E27FC236}">
                <a16:creationId xmlns:a16="http://schemas.microsoft.com/office/drawing/2014/main" id="{91E94739-7AB6-43AB-B54A-E6419B095F44}"/>
              </a:ext>
            </a:extLst>
          </p:cNvPr>
          <p:cNvPicPr>
            <a:picLocks noGrp="1" noChangeAspect="1"/>
          </p:cNvPicPr>
          <p:nvPr>
            <p:ph idx="1"/>
          </p:nvPr>
        </p:nvPicPr>
        <p:blipFill>
          <a:blip r:embed="rId3"/>
          <a:stretch>
            <a:fillRect/>
          </a:stretch>
        </p:blipFill>
        <p:spPr>
          <a:xfrm>
            <a:off x="643467" y="729997"/>
            <a:ext cx="10905066" cy="5398006"/>
          </a:xfrm>
          <a:prstGeom prst="rect">
            <a:avLst/>
          </a:prstGeom>
        </p:spPr>
      </p:pic>
      <p:sp>
        <p:nvSpPr>
          <p:cNvPr id="2" name="TextBox 1">
            <a:extLst>
              <a:ext uri="{FF2B5EF4-FFF2-40B4-BE49-F238E27FC236}">
                <a16:creationId xmlns:a16="http://schemas.microsoft.com/office/drawing/2014/main" id="{06415251-53F6-45A7-A87E-F55D6E85B378}"/>
              </a:ext>
            </a:extLst>
          </p:cNvPr>
          <p:cNvSpPr txBox="1"/>
          <p:nvPr/>
        </p:nvSpPr>
        <p:spPr>
          <a:xfrm>
            <a:off x="7727950" y="6508750"/>
            <a:ext cx="4464050" cy="338554"/>
          </a:xfrm>
          <a:prstGeom prst="rect">
            <a:avLst/>
          </a:prstGeom>
          <a:noFill/>
        </p:spPr>
        <p:txBody>
          <a:bodyPr wrap="square" rtlCol="0">
            <a:spAutoFit/>
          </a:bodyPr>
          <a:lstStyle/>
          <a:p>
            <a:pPr algn="r"/>
            <a:r>
              <a:rPr lang="en-US" sz="1600" dirty="0">
                <a:solidFill>
                  <a:schemeClr val="bg1"/>
                </a:solidFill>
              </a:rPr>
              <a:t>Created with RRD Tools</a:t>
            </a:r>
          </a:p>
        </p:txBody>
      </p:sp>
    </p:spTree>
    <p:extLst>
      <p:ext uri="{BB962C8B-B14F-4D97-AF65-F5344CB8AC3E}">
        <p14:creationId xmlns:p14="http://schemas.microsoft.com/office/powerpoint/2010/main" val="427448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rawing of a cartoon character&#10;&#10;Description generated with high confidence">
            <a:extLst>
              <a:ext uri="{FF2B5EF4-FFF2-40B4-BE49-F238E27FC236}">
                <a16:creationId xmlns:a16="http://schemas.microsoft.com/office/drawing/2014/main" id="{CBB175C8-60EC-4174-8BDD-1873E87E30F9}"/>
              </a:ext>
            </a:extLst>
          </p:cNvPr>
          <p:cNvPicPr>
            <a:picLocks noChangeAspect="1"/>
          </p:cNvPicPr>
          <p:nvPr/>
        </p:nvPicPr>
        <p:blipFill rotWithShape="1">
          <a:blip r:embed="rId2">
            <a:extLst>
              <a:ext uri="{28A0092B-C50C-407E-A947-70E740481C1C}">
                <a14:useLocalDpi xmlns:a14="http://schemas.microsoft.com/office/drawing/2010/main" val="0"/>
              </a:ext>
            </a:extLst>
          </a:blip>
          <a:srcRect l="7712" r="-2" b="-2"/>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722B1022-AF8C-4DD6-8B10-4C181995D0B4}"/>
              </a:ext>
            </a:extLst>
          </p:cNvPr>
          <p:cNvSpPr>
            <a:spLocks noGrp="1"/>
          </p:cNvSpPr>
          <p:nvPr>
            <p:ph type="title"/>
          </p:nvPr>
        </p:nvSpPr>
        <p:spPr>
          <a:xfrm>
            <a:off x="572729" y="2540616"/>
            <a:ext cx="5127031" cy="1676603"/>
          </a:xfrm>
        </p:spPr>
        <p:txBody>
          <a:bodyPr>
            <a:noAutofit/>
          </a:bodyPr>
          <a:lstStyle/>
          <a:p>
            <a:pPr algn="ctr"/>
            <a:r>
              <a:rPr lang="en-US" sz="30000" dirty="0">
                <a:solidFill>
                  <a:schemeClr val="bg2">
                    <a:lumMod val="50000"/>
                  </a:schemeClr>
                </a:solidFill>
              </a:rPr>
              <a:t>?</a:t>
            </a:r>
          </a:p>
        </p:txBody>
      </p:sp>
      <p:sp>
        <p:nvSpPr>
          <p:cNvPr id="3" name="Content Placeholder 2">
            <a:extLst>
              <a:ext uri="{FF2B5EF4-FFF2-40B4-BE49-F238E27FC236}">
                <a16:creationId xmlns:a16="http://schemas.microsoft.com/office/drawing/2014/main" id="{FCE51C68-6958-4213-804D-2E9340819E4C}"/>
              </a:ext>
            </a:extLst>
          </p:cNvPr>
          <p:cNvSpPr>
            <a:spLocks noGrp="1"/>
          </p:cNvSpPr>
          <p:nvPr>
            <p:ph idx="1"/>
          </p:nvPr>
        </p:nvSpPr>
        <p:spPr>
          <a:xfrm>
            <a:off x="648930" y="5200650"/>
            <a:ext cx="5127029" cy="1023169"/>
          </a:xfrm>
        </p:spPr>
        <p:txBody>
          <a:bodyPr>
            <a:normAutofit/>
          </a:bodyPr>
          <a:lstStyle/>
          <a:p>
            <a:pPr marL="0" indent="0" algn="ctr">
              <a:buNone/>
            </a:pPr>
            <a:r>
              <a:rPr lang="en-US" dirty="0">
                <a:hlinkClick r:id="rId3"/>
              </a:rPr>
              <a:t>https://www.fail2ban.org</a:t>
            </a:r>
            <a:endParaRPr lang="en-US" dirty="0"/>
          </a:p>
          <a:p>
            <a:pPr marL="0" indent="0" algn="ctr">
              <a:buNone/>
            </a:pPr>
            <a:r>
              <a:rPr lang="en-US" dirty="0">
                <a:hlinkClick r:id="rId4"/>
              </a:rPr>
              <a:t>https://github.com/fail2ban</a:t>
            </a:r>
            <a:endParaRPr lang="en-US" dirty="0"/>
          </a:p>
        </p:txBody>
      </p:sp>
    </p:spTree>
    <p:extLst>
      <p:ext uri="{BB962C8B-B14F-4D97-AF65-F5344CB8AC3E}">
        <p14:creationId xmlns:p14="http://schemas.microsoft.com/office/powerpoint/2010/main" val="23710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43467" y="729996"/>
            <a:ext cx="10905066" cy="5398006"/>
          </a:xfrm>
          <a:prstGeom prst="rect">
            <a:avLst/>
          </a:prstGeom>
        </p:spPr>
      </p:pic>
      <p:sp>
        <p:nvSpPr>
          <p:cNvPr id="12" name="TextBox 11">
            <a:extLst>
              <a:ext uri="{FF2B5EF4-FFF2-40B4-BE49-F238E27FC236}">
                <a16:creationId xmlns:a16="http://schemas.microsoft.com/office/drawing/2014/main" id="{05C5C9D7-8DE3-4455-8DFE-85CDF936B5FA}"/>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8" name="Rectangle 7">
            <a:extLst>
              <a:ext uri="{FF2B5EF4-FFF2-40B4-BE49-F238E27FC236}">
                <a16:creationId xmlns:a16="http://schemas.microsoft.com/office/drawing/2014/main" id="{8AC20C1D-7784-4978-A490-96353AEA7ED0}"/>
              </a:ext>
            </a:extLst>
          </p:cNvPr>
          <p:cNvSpPr/>
          <p:nvPr/>
        </p:nvSpPr>
        <p:spPr>
          <a:xfrm>
            <a:off x="431800" y="5708650"/>
            <a:ext cx="11430000" cy="52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2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50094" y="733277"/>
            <a:ext cx="10891813" cy="5391447"/>
          </a:xfrm>
          <a:prstGeom prst="rect">
            <a:avLst/>
          </a:prstGeom>
        </p:spPr>
      </p:pic>
      <p:sp>
        <p:nvSpPr>
          <p:cNvPr id="2" name="Title 1">
            <a:extLst>
              <a:ext uri="{FF2B5EF4-FFF2-40B4-BE49-F238E27FC236}">
                <a16:creationId xmlns:a16="http://schemas.microsoft.com/office/drawing/2014/main" id="{FB5999B7-2C81-4067-BD64-9A71A8EB4292}"/>
              </a:ext>
            </a:extLst>
          </p:cNvPr>
          <p:cNvSpPr>
            <a:spLocks noGrp="1"/>
          </p:cNvSpPr>
          <p:nvPr>
            <p:ph type="title"/>
          </p:nvPr>
        </p:nvSpPr>
        <p:spPr>
          <a:xfrm>
            <a:off x="254000" y="-142875"/>
            <a:ext cx="10515600"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Brute-Force Attack</a:t>
            </a:r>
          </a:p>
        </p:txBody>
      </p:sp>
      <p:sp>
        <p:nvSpPr>
          <p:cNvPr id="5" name="TextBox 4">
            <a:extLst>
              <a:ext uri="{FF2B5EF4-FFF2-40B4-BE49-F238E27FC236}">
                <a16:creationId xmlns:a16="http://schemas.microsoft.com/office/drawing/2014/main" id="{1EE7142A-CB4A-4EA5-BBF4-9A5FF5416ADF}"/>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3" name="Rectangle: Rounded Corners 2">
            <a:extLst>
              <a:ext uri="{FF2B5EF4-FFF2-40B4-BE49-F238E27FC236}">
                <a16:creationId xmlns:a16="http://schemas.microsoft.com/office/drawing/2014/main" id="{5874C595-40C5-4EAA-AC35-F4EE3B94E30A}"/>
              </a:ext>
            </a:extLst>
          </p:cNvPr>
          <p:cNvSpPr/>
          <p:nvPr/>
        </p:nvSpPr>
        <p:spPr>
          <a:xfrm>
            <a:off x="603250" y="1182688"/>
            <a:ext cx="2457450"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AFDAEC9-FFEF-4B2A-9702-69D47E8BCE1E}"/>
              </a:ext>
            </a:extLst>
          </p:cNvPr>
          <p:cNvSpPr/>
          <p:nvPr/>
        </p:nvSpPr>
        <p:spPr>
          <a:xfrm>
            <a:off x="7397750" y="1182687"/>
            <a:ext cx="425450" cy="41894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8C1AC19-7A34-4E8E-BE49-4485EC9D52CF}"/>
              </a:ext>
            </a:extLst>
          </p:cNvPr>
          <p:cNvSpPr/>
          <p:nvPr/>
        </p:nvSpPr>
        <p:spPr>
          <a:xfrm>
            <a:off x="8453828" y="1182687"/>
            <a:ext cx="1217222"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1970B25-E406-43BC-B4AC-E80EB10A9D75}"/>
              </a:ext>
            </a:extLst>
          </p:cNvPr>
          <p:cNvCxnSpPr/>
          <p:nvPr/>
        </p:nvCxnSpPr>
        <p:spPr>
          <a:xfrm>
            <a:off x="4559300" y="6076950"/>
            <a:ext cx="26733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94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52E7E14-CC18-4B8A-B40E-4393AA344AD5}"/>
              </a:ext>
            </a:extLst>
          </p:cNvPr>
          <p:cNvPicPr>
            <a:picLocks noChangeAspect="1"/>
          </p:cNvPicPr>
          <p:nvPr/>
        </p:nvPicPr>
        <p:blipFill rotWithShape="1">
          <a:blip r:embed="rId3"/>
          <a:srcRect t="18239" r="4" b="20743"/>
          <a:stretch/>
        </p:blipFill>
        <p:spPr>
          <a:xfrm>
            <a:off x="604437" y="478232"/>
            <a:ext cx="3417627" cy="2789902"/>
          </a:xfrm>
          <a:prstGeom prst="rect">
            <a:avLst/>
          </a:prstGeom>
        </p:spPr>
      </p:pic>
      <p:cxnSp>
        <p:nvCxnSpPr>
          <p:cNvPr id="48" name="Straight Connector 47">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3" name="Picture 12" descr="A drawing of a cartoon character&#10;&#10;Description generated with high confidence">
            <a:extLst>
              <a:ext uri="{FF2B5EF4-FFF2-40B4-BE49-F238E27FC236}">
                <a16:creationId xmlns:a16="http://schemas.microsoft.com/office/drawing/2014/main" id="{725DB290-1EC7-4E3F-9ACC-0A0238082F68}"/>
              </a:ext>
            </a:extLst>
          </p:cNvPr>
          <p:cNvPicPr>
            <a:picLocks noChangeAspect="1"/>
          </p:cNvPicPr>
          <p:nvPr/>
        </p:nvPicPr>
        <p:blipFill rotWithShape="1">
          <a:blip r:embed="rId4">
            <a:extLst>
              <a:ext uri="{28A0092B-C50C-407E-A947-70E740481C1C}">
                <a14:useLocalDpi xmlns:a14="http://schemas.microsoft.com/office/drawing/2010/main" val="0"/>
              </a:ext>
            </a:extLst>
          </a:blip>
          <a:srcRect r="5" b="14525"/>
          <a:stretch/>
        </p:blipFill>
        <p:spPr>
          <a:xfrm>
            <a:off x="582384" y="3589867"/>
            <a:ext cx="3461734" cy="2788920"/>
          </a:xfrm>
          <a:prstGeom prst="rect">
            <a:avLst/>
          </a:prstGeom>
        </p:spPr>
      </p:pic>
      <p:sp>
        <p:nvSpPr>
          <p:cNvPr id="2" name="Title 1">
            <a:extLst>
              <a:ext uri="{FF2B5EF4-FFF2-40B4-BE49-F238E27FC236}">
                <a16:creationId xmlns:a16="http://schemas.microsoft.com/office/drawing/2014/main" id="{A539050A-9436-454C-BD25-A51F27B639C0}"/>
              </a:ext>
            </a:extLst>
          </p:cNvPr>
          <p:cNvSpPr>
            <a:spLocks noGrp="1"/>
          </p:cNvSpPr>
          <p:nvPr>
            <p:ph type="title"/>
          </p:nvPr>
        </p:nvSpPr>
        <p:spPr>
          <a:xfrm>
            <a:off x="5297762" y="603255"/>
            <a:ext cx="6390654" cy="1874902"/>
          </a:xfrm>
        </p:spPr>
        <p:txBody>
          <a:bodyPr>
            <a:normAutofit/>
          </a:bodyPr>
          <a:lstStyle/>
          <a:p>
            <a:r>
              <a:rPr lang="en-US" sz="4000" b="1" dirty="0">
                <a:solidFill>
                  <a:srgbClr val="FFFFFF"/>
                </a:solidFill>
              </a:rPr>
              <a:t>Intrusion Prevention Software</a:t>
            </a:r>
            <a:br>
              <a:rPr lang="en-US" sz="3100" dirty="0">
                <a:solidFill>
                  <a:srgbClr val="FFFFFF"/>
                </a:solidFill>
              </a:rPr>
            </a:br>
            <a:r>
              <a:rPr lang="en-US" sz="3200" dirty="0">
                <a:solidFill>
                  <a:srgbClr val="FFFFFF"/>
                </a:solidFill>
              </a:rPr>
              <a:t>Protects servers brute-force attacks</a:t>
            </a:r>
          </a:p>
        </p:txBody>
      </p:sp>
      <p:sp>
        <p:nvSpPr>
          <p:cNvPr id="3" name="Content Placeholder 2">
            <a:extLst>
              <a:ext uri="{FF2B5EF4-FFF2-40B4-BE49-F238E27FC236}">
                <a16:creationId xmlns:a16="http://schemas.microsoft.com/office/drawing/2014/main" id="{5E01E7AD-6423-4D92-8BAA-4C06CCCFAB3F}"/>
              </a:ext>
            </a:extLst>
          </p:cNvPr>
          <p:cNvSpPr>
            <a:spLocks noGrp="1"/>
          </p:cNvSpPr>
          <p:nvPr>
            <p:ph idx="1"/>
          </p:nvPr>
        </p:nvSpPr>
        <p:spPr>
          <a:xfrm>
            <a:off x="5297762" y="2799889"/>
            <a:ext cx="5747187" cy="3340560"/>
          </a:xfrm>
        </p:spPr>
        <p:txBody>
          <a:bodyPr anchor="t">
            <a:normAutofit/>
          </a:bodyPr>
          <a:lstStyle/>
          <a:p>
            <a:r>
              <a:rPr lang="en-US" sz="3200" dirty="0">
                <a:solidFill>
                  <a:srgbClr val="FFFFFF"/>
                </a:solidFill>
              </a:rPr>
              <a:t>Cyril </a:t>
            </a:r>
            <a:r>
              <a:rPr lang="en-US" sz="3200" dirty="0" err="1">
                <a:solidFill>
                  <a:srgbClr val="FFFFFF"/>
                </a:solidFill>
              </a:rPr>
              <a:t>Jaquier</a:t>
            </a:r>
            <a:r>
              <a:rPr lang="en-US" sz="3200" dirty="0">
                <a:solidFill>
                  <a:srgbClr val="FFFFFF"/>
                </a:solidFill>
              </a:rPr>
              <a:t>, in 2004</a:t>
            </a:r>
          </a:p>
          <a:p>
            <a:r>
              <a:rPr lang="en-US" sz="3200" dirty="0">
                <a:solidFill>
                  <a:srgbClr val="FFFFFF"/>
                </a:solidFill>
              </a:rPr>
              <a:t>1</a:t>
            </a:r>
            <a:r>
              <a:rPr lang="en-US" sz="3200" baseline="30000" dirty="0">
                <a:solidFill>
                  <a:srgbClr val="FFFFFF"/>
                </a:solidFill>
              </a:rPr>
              <a:t>st</a:t>
            </a:r>
            <a:r>
              <a:rPr lang="en-US" sz="3200" dirty="0">
                <a:solidFill>
                  <a:srgbClr val="FFFFFF"/>
                </a:solidFill>
              </a:rPr>
              <a:t> Stable in 2006 (0.6.0)</a:t>
            </a:r>
          </a:p>
          <a:p>
            <a:r>
              <a:rPr lang="en-US" sz="3200" dirty="0">
                <a:solidFill>
                  <a:srgbClr val="FFFFFF"/>
                </a:solidFill>
              </a:rPr>
              <a:t>Written in Python</a:t>
            </a:r>
          </a:p>
          <a:p>
            <a:r>
              <a:rPr lang="en-US" sz="3200" dirty="0">
                <a:solidFill>
                  <a:srgbClr val="FFFFFF"/>
                </a:solidFill>
              </a:rPr>
              <a:t>POSIX (Unix-like OS)</a:t>
            </a:r>
          </a:p>
        </p:txBody>
      </p:sp>
    </p:spTree>
    <p:extLst>
      <p:ext uri="{BB962C8B-B14F-4D97-AF65-F5344CB8AC3E}">
        <p14:creationId xmlns:p14="http://schemas.microsoft.com/office/powerpoint/2010/main" val="12534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0212-B4AD-44D2-993A-DB6D97A56444}"/>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How it Works</a:t>
            </a:r>
          </a:p>
        </p:txBody>
      </p:sp>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254067" y="2345927"/>
            <a:ext cx="1905000" cy="1905000"/>
          </a:xfrm>
          <a:prstGeom prst="rect">
            <a:avLst/>
          </a:prstGeom>
        </p:spPr>
      </p:pic>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765" y="2379301"/>
            <a:ext cx="1838252" cy="1838252"/>
          </a:xfrm>
          <a:prstGeom prst="rect">
            <a:avLst/>
          </a:prstGeom>
        </p:spPr>
      </p:pic>
      <p:grpSp>
        <p:nvGrpSpPr>
          <p:cNvPr id="9" name="Group 8">
            <a:extLst>
              <a:ext uri="{FF2B5EF4-FFF2-40B4-BE49-F238E27FC236}">
                <a16:creationId xmlns:a16="http://schemas.microsoft.com/office/drawing/2014/main" id="{B8372BA9-C77F-48C7-A75D-648584677744}"/>
              </a:ext>
            </a:extLst>
          </p:cNvPr>
          <p:cNvGrpSpPr/>
          <p:nvPr/>
        </p:nvGrpSpPr>
        <p:grpSpPr>
          <a:xfrm>
            <a:off x="252413" y="2012155"/>
            <a:ext cx="2761457" cy="2572545"/>
            <a:chOff x="134541" y="1294605"/>
            <a:chExt cx="2761457" cy="2572545"/>
          </a:xfrm>
        </p:grpSpPr>
        <p:pic>
          <p:nvPicPr>
            <p:cNvPr id="8" name="Picture 7" descr="A close up of a sign&#10;&#10;Description generated with high confidence">
              <a:extLst>
                <a:ext uri="{FF2B5EF4-FFF2-40B4-BE49-F238E27FC236}">
                  <a16:creationId xmlns:a16="http://schemas.microsoft.com/office/drawing/2014/main" id="{6622A1ED-0046-4ADA-B198-436807635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41" y="1294605"/>
              <a:ext cx="2572545" cy="2572545"/>
            </a:xfrm>
            <a:prstGeom prst="rect">
              <a:avLst/>
            </a:prstGeom>
          </p:spPr>
        </p:pic>
        <p:pic>
          <p:nvPicPr>
            <p:cNvPr id="4" name="Picture 3">
              <a:extLst>
                <a:ext uri="{FF2B5EF4-FFF2-40B4-BE49-F238E27FC236}">
                  <a16:creationId xmlns:a16="http://schemas.microsoft.com/office/drawing/2014/main" id="{2818621C-4D2C-4209-BC66-DEDCE2FF03BB}"/>
                </a:ext>
              </a:extLst>
            </p:cNvPr>
            <p:cNvPicPr>
              <a:picLocks noChangeAspect="1"/>
            </p:cNvPicPr>
            <p:nvPr/>
          </p:nvPicPr>
          <p:blipFill>
            <a:blip r:embed="rId5"/>
            <a:stretch>
              <a:fillRect/>
            </a:stretch>
          </p:blipFill>
          <p:spPr>
            <a:xfrm>
              <a:off x="2275086" y="2713407"/>
              <a:ext cx="620912" cy="796284"/>
            </a:xfrm>
            <a:prstGeom prst="rect">
              <a:avLst/>
            </a:prstGeom>
          </p:spPr>
        </p:pic>
      </p:grpSp>
      <p:sp>
        <p:nvSpPr>
          <p:cNvPr id="10" name="TextBox 9">
            <a:extLst>
              <a:ext uri="{FF2B5EF4-FFF2-40B4-BE49-F238E27FC236}">
                <a16:creationId xmlns:a16="http://schemas.microsoft.com/office/drawing/2014/main" id="{565D7CFE-1989-4229-A429-DB070FB90241}"/>
              </a:ext>
            </a:extLst>
          </p:cNvPr>
          <p:cNvSpPr txBox="1"/>
          <p:nvPr/>
        </p:nvSpPr>
        <p:spPr>
          <a:xfrm>
            <a:off x="45641" y="4619552"/>
            <a:ext cx="3175000" cy="584775"/>
          </a:xfrm>
          <a:prstGeom prst="rect">
            <a:avLst/>
          </a:prstGeom>
          <a:noFill/>
        </p:spPr>
        <p:txBody>
          <a:bodyPr wrap="square" rtlCol="0">
            <a:spAutoFit/>
          </a:bodyPr>
          <a:lstStyle/>
          <a:p>
            <a:pPr algn="ctr"/>
            <a:r>
              <a:rPr lang="en-US" sz="3200" dirty="0"/>
              <a:t>Monitors log files</a:t>
            </a:r>
          </a:p>
        </p:txBody>
      </p:sp>
      <p:sp>
        <p:nvSpPr>
          <p:cNvPr id="13" name="TextBox 12">
            <a:extLst>
              <a:ext uri="{FF2B5EF4-FFF2-40B4-BE49-F238E27FC236}">
                <a16:creationId xmlns:a16="http://schemas.microsoft.com/office/drawing/2014/main" id="{1775F863-23E6-43B4-B3F6-62087AEBA5E5}"/>
              </a:ext>
            </a:extLst>
          </p:cNvPr>
          <p:cNvSpPr txBox="1"/>
          <p:nvPr/>
        </p:nvSpPr>
        <p:spPr>
          <a:xfrm>
            <a:off x="4619067" y="4619552"/>
            <a:ext cx="3175000" cy="584775"/>
          </a:xfrm>
          <a:prstGeom prst="rect">
            <a:avLst/>
          </a:prstGeom>
          <a:noFill/>
        </p:spPr>
        <p:txBody>
          <a:bodyPr wrap="square" rtlCol="0">
            <a:spAutoFit/>
          </a:bodyPr>
          <a:lstStyle/>
          <a:p>
            <a:pPr algn="ctr"/>
            <a:r>
              <a:rPr lang="en-US" sz="3200" dirty="0"/>
              <a:t>Pattern</a:t>
            </a:r>
          </a:p>
        </p:txBody>
      </p:sp>
      <p:sp>
        <p:nvSpPr>
          <p:cNvPr id="14" name="TextBox 13">
            <a:extLst>
              <a:ext uri="{FF2B5EF4-FFF2-40B4-BE49-F238E27FC236}">
                <a16:creationId xmlns:a16="http://schemas.microsoft.com/office/drawing/2014/main" id="{6035DC9F-7D57-44CD-80B1-79BD755B3EAC}"/>
              </a:ext>
            </a:extLst>
          </p:cNvPr>
          <p:cNvSpPr txBox="1"/>
          <p:nvPr/>
        </p:nvSpPr>
        <p:spPr>
          <a:xfrm>
            <a:off x="8967391" y="4619552"/>
            <a:ext cx="3175000" cy="584775"/>
          </a:xfrm>
          <a:prstGeom prst="rect">
            <a:avLst/>
          </a:prstGeom>
          <a:noFill/>
        </p:spPr>
        <p:txBody>
          <a:bodyPr wrap="square" rtlCol="0">
            <a:spAutoFit/>
          </a:bodyPr>
          <a:lstStyle/>
          <a:p>
            <a:pPr algn="ctr"/>
            <a:r>
              <a:rPr lang="en-US" sz="3200" dirty="0"/>
              <a:t>Do something</a:t>
            </a:r>
          </a:p>
        </p:txBody>
      </p:sp>
      <p:sp>
        <p:nvSpPr>
          <p:cNvPr id="12" name="Arrow: Chevron 11">
            <a:extLst>
              <a:ext uri="{FF2B5EF4-FFF2-40B4-BE49-F238E27FC236}">
                <a16:creationId xmlns:a16="http://schemas.microsoft.com/office/drawing/2014/main" id="{D3C14AF8-299C-4896-A3C7-958501CB2363}"/>
              </a:ext>
            </a:extLst>
          </p:cNvPr>
          <p:cNvSpPr/>
          <p:nvPr/>
        </p:nvSpPr>
        <p:spPr>
          <a:xfrm>
            <a:off x="3790076" y="2900285"/>
            <a:ext cx="444500" cy="796284"/>
          </a:xfrm>
          <a:prstGeom prst="chevro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F37EA005-92EA-42CA-9243-08D22EE9354D}"/>
              </a:ext>
            </a:extLst>
          </p:cNvPr>
          <p:cNvSpPr/>
          <p:nvPr/>
        </p:nvSpPr>
        <p:spPr>
          <a:xfrm>
            <a:off x="8178558" y="2900285"/>
            <a:ext cx="444500" cy="796284"/>
          </a:xfrm>
          <a:prstGeom prst="chevro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55DBAA-0AF0-4C17-BC4E-8A9F1662D4D2}"/>
              </a:ext>
            </a:extLst>
          </p:cNvPr>
          <p:cNvGrpSpPr/>
          <p:nvPr/>
        </p:nvGrpSpPr>
        <p:grpSpPr>
          <a:xfrm>
            <a:off x="253790" y="928966"/>
            <a:ext cx="3214113" cy="1727390"/>
            <a:chOff x="4311440" y="928966"/>
            <a:chExt cx="3214113" cy="1727390"/>
          </a:xfrm>
        </p:grpSpPr>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396752" y="1612867"/>
              <a:ext cx="1043489" cy="1043489"/>
            </a:xfrm>
            <a:prstGeom prst="rect">
              <a:avLst/>
            </a:prstGeom>
          </p:spPr>
        </p:pic>
        <p:sp>
          <p:nvSpPr>
            <p:cNvPr id="15" name="TextBox 14">
              <a:extLst>
                <a:ext uri="{FF2B5EF4-FFF2-40B4-BE49-F238E27FC236}">
                  <a16:creationId xmlns:a16="http://schemas.microsoft.com/office/drawing/2014/main" id="{0D47C143-AB3E-4CBA-8ABA-CDEC568DE1B2}"/>
                </a:ext>
              </a:extLst>
            </p:cNvPr>
            <p:cNvSpPr txBox="1"/>
            <p:nvPr/>
          </p:nvSpPr>
          <p:spPr>
            <a:xfrm>
              <a:off x="4311440" y="928966"/>
              <a:ext cx="3214113" cy="584775"/>
            </a:xfrm>
            <a:prstGeom prst="rect">
              <a:avLst/>
            </a:prstGeom>
            <a:noFill/>
          </p:spPr>
          <p:txBody>
            <a:bodyPr wrap="square" rtlCol="0">
              <a:spAutoFit/>
            </a:bodyPr>
            <a:lstStyle/>
            <a:p>
              <a:pPr algn="ctr"/>
              <a:r>
                <a:rPr lang="en-US" sz="3200" dirty="0"/>
                <a:t>Pattern -&gt; Filter</a:t>
              </a:r>
            </a:p>
          </p:txBody>
        </p:sp>
      </p:grpSp>
      <p:pic>
        <p:nvPicPr>
          <p:cNvPr id="18" name="Picture 17">
            <a:extLst>
              <a:ext uri="{FF2B5EF4-FFF2-40B4-BE49-F238E27FC236}">
                <a16:creationId xmlns:a16="http://schemas.microsoft.com/office/drawing/2014/main" id="{D53A0208-C203-4227-851B-CF53E4569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063" y="2232135"/>
            <a:ext cx="2143125" cy="2143125"/>
          </a:xfrm>
          <a:prstGeom prst="rect">
            <a:avLst/>
          </a:prstGeom>
        </p:spPr>
      </p:pic>
      <p:sp>
        <p:nvSpPr>
          <p:cNvPr id="19" name="TextBox 18">
            <a:extLst>
              <a:ext uri="{FF2B5EF4-FFF2-40B4-BE49-F238E27FC236}">
                <a16:creationId xmlns:a16="http://schemas.microsoft.com/office/drawing/2014/main" id="{320BB493-EB16-4029-8E60-744DB0CD172A}"/>
              </a:ext>
            </a:extLst>
          </p:cNvPr>
          <p:cNvSpPr txBox="1"/>
          <p:nvPr/>
        </p:nvSpPr>
        <p:spPr>
          <a:xfrm>
            <a:off x="9531266" y="4578172"/>
            <a:ext cx="1564717" cy="584775"/>
          </a:xfrm>
          <a:prstGeom prst="rect">
            <a:avLst/>
          </a:prstGeom>
          <a:noFill/>
        </p:spPr>
        <p:txBody>
          <a:bodyPr wrap="square" rtlCol="0">
            <a:spAutoFit/>
          </a:bodyPr>
          <a:lstStyle/>
          <a:p>
            <a:pPr algn="ctr"/>
            <a:r>
              <a:rPr lang="en-US" sz="3200" dirty="0"/>
              <a:t>Jail</a:t>
            </a:r>
          </a:p>
        </p:txBody>
      </p:sp>
      <p:grpSp>
        <p:nvGrpSpPr>
          <p:cNvPr id="26" name="Group 25">
            <a:extLst>
              <a:ext uri="{FF2B5EF4-FFF2-40B4-BE49-F238E27FC236}">
                <a16:creationId xmlns:a16="http://schemas.microsoft.com/office/drawing/2014/main" id="{8898E240-BB91-476B-A172-3A3E48B119E7}"/>
              </a:ext>
            </a:extLst>
          </p:cNvPr>
          <p:cNvGrpSpPr/>
          <p:nvPr/>
        </p:nvGrpSpPr>
        <p:grpSpPr>
          <a:xfrm>
            <a:off x="59503" y="4644303"/>
            <a:ext cx="3602686" cy="2006870"/>
            <a:chOff x="4117153" y="4644303"/>
            <a:chExt cx="3602686" cy="2006870"/>
          </a:xfrm>
        </p:grpSpPr>
        <p:sp>
          <p:nvSpPr>
            <p:cNvPr id="17" name="TextBox 16">
              <a:extLst>
                <a:ext uri="{FF2B5EF4-FFF2-40B4-BE49-F238E27FC236}">
                  <a16:creationId xmlns:a16="http://schemas.microsoft.com/office/drawing/2014/main" id="{2E546757-703D-468C-8181-A5489064352B}"/>
                </a:ext>
              </a:extLst>
            </p:cNvPr>
            <p:cNvSpPr txBox="1"/>
            <p:nvPr/>
          </p:nvSpPr>
          <p:spPr>
            <a:xfrm>
              <a:off x="4117153" y="6066398"/>
              <a:ext cx="3602686" cy="584775"/>
            </a:xfrm>
            <a:prstGeom prst="rect">
              <a:avLst/>
            </a:prstGeom>
            <a:noFill/>
          </p:spPr>
          <p:txBody>
            <a:bodyPr wrap="square" rtlCol="0">
              <a:spAutoFit/>
            </a:bodyPr>
            <a:lstStyle/>
            <a:p>
              <a:pPr algn="ctr"/>
              <a:r>
                <a:rPr lang="en-US" sz="3200" dirty="0"/>
                <a:t>Do… -&gt; Action(s)</a:t>
              </a:r>
            </a:p>
          </p:txBody>
        </p:sp>
        <p:grpSp>
          <p:nvGrpSpPr>
            <p:cNvPr id="25" name="Group 24">
              <a:extLst>
                <a:ext uri="{FF2B5EF4-FFF2-40B4-BE49-F238E27FC236}">
                  <a16:creationId xmlns:a16="http://schemas.microsoft.com/office/drawing/2014/main" id="{16F05038-25FF-4771-B440-1E6C5D2067AB}"/>
                </a:ext>
              </a:extLst>
            </p:cNvPr>
            <p:cNvGrpSpPr/>
            <p:nvPr/>
          </p:nvGrpSpPr>
          <p:grpSpPr>
            <a:xfrm>
              <a:off x="5233923" y="4644303"/>
              <a:ext cx="1369146" cy="1216747"/>
              <a:chOff x="5233924" y="4644303"/>
              <a:chExt cx="1369146" cy="1216747"/>
            </a:xfrm>
          </p:grpSpPr>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22" name="Picture 21" descr="A close up of a sign&#10;&#10;Description generated with very high confidence">
                <a:extLst>
                  <a:ext uri="{FF2B5EF4-FFF2-40B4-BE49-F238E27FC236}">
                    <a16:creationId xmlns:a16="http://schemas.microsoft.com/office/drawing/2014/main" id="{EC5718F2-4A1D-461D-B346-172D95480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23" name="Picture 22" descr="A close up of a sign&#10;&#10;Description generated with very high confidence">
                <a:extLst>
                  <a:ext uri="{FF2B5EF4-FFF2-40B4-BE49-F238E27FC236}">
                    <a16:creationId xmlns:a16="http://schemas.microsoft.com/office/drawing/2014/main" id="{8DAC223D-2094-4EE2-929E-3983096EA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grpSp>
      <p:sp>
        <p:nvSpPr>
          <p:cNvPr id="24" name="Right Brace 23">
            <a:extLst>
              <a:ext uri="{FF2B5EF4-FFF2-40B4-BE49-F238E27FC236}">
                <a16:creationId xmlns:a16="http://schemas.microsoft.com/office/drawing/2014/main" id="{C8AA0D1F-FF42-4FE7-9ED5-930334E5BB17}"/>
              </a:ext>
            </a:extLst>
          </p:cNvPr>
          <p:cNvSpPr/>
          <p:nvPr/>
        </p:nvSpPr>
        <p:spPr>
          <a:xfrm>
            <a:off x="7423150" y="1221353"/>
            <a:ext cx="1441450" cy="5173097"/>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823730B9-3BD3-4481-9DAC-34E6AB26E36F}"/>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Components</a:t>
            </a:r>
          </a:p>
        </p:txBody>
      </p:sp>
      <p:grpSp>
        <p:nvGrpSpPr>
          <p:cNvPr id="16" name="Group 15">
            <a:extLst>
              <a:ext uri="{FF2B5EF4-FFF2-40B4-BE49-F238E27FC236}">
                <a16:creationId xmlns:a16="http://schemas.microsoft.com/office/drawing/2014/main" id="{A0135E10-A7AF-401D-90A0-045F1140E6A2}"/>
              </a:ext>
            </a:extLst>
          </p:cNvPr>
          <p:cNvGrpSpPr/>
          <p:nvPr/>
        </p:nvGrpSpPr>
        <p:grpSpPr>
          <a:xfrm>
            <a:off x="9663113" y="1211806"/>
            <a:ext cx="1086689" cy="946150"/>
            <a:chOff x="134541" y="1294605"/>
            <a:chExt cx="2761457" cy="2572545"/>
          </a:xfrm>
        </p:grpSpPr>
        <p:pic>
          <p:nvPicPr>
            <p:cNvPr id="20" name="Picture 19" descr="A close up of a sign&#10;&#10;Description generated with high confidence">
              <a:extLst>
                <a:ext uri="{FF2B5EF4-FFF2-40B4-BE49-F238E27FC236}">
                  <a16:creationId xmlns:a16="http://schemas.microsoft.com/office/drawing/2014/main" id="{548EE045-E73C-46AA-A85D-4598328D29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541" y="1294605"/>
              <a:ext cx="2572545" cy="2572545"/>
            </a:xfrm>
            <a:prstGeom prst="rect">
              <a:avLst/>
            </a:prstGeom>
          </p:spPr>
        </p:pic>
        <p:pic>
          <p:nvPicPr>
            <p:cNvPr id="21" name="Picture 20">
              <a:extLst>
                <a:ext uri="{FF2B5EF4-FFF2-40B4-BE49-F238E27FC236}">
                  <a16:creationId xmlns:a16="http://schemas.microsoft.com/office/drawing/2014/main" id="{1ED9D93F-2ADF-48EA-80FE-009F2E568616}"/>
                </a:ext>
              </a:extLst>
            </p:cNvPr>
            <p:cNvPicPr>
              <a:picLocks noChangeAspect="1"/>
            </p:cNvPicPr>
            <p:nvPr/>
          </p:nvPicPr>
          <p:blipFill>
            <a:blip r:embed="rId6"/>
            <a:stretch>
              <a:fillRect/>
            </a:stretch>
          </p:blipFill>
          <p:spPr>
            <a:xfrm>
              <a:off x="2275086" y="2713407"/>
              <a:ext cx="620912" cy="796284"/>
            </a:xfrm>
            <a:prstGeom prst="rect">
              <a:avLst/>
            </a:prstGeom>
          </p:spPr>
        </p:pic>
      </p:grpSp>
    </p:spTree>
    <p:extLst>
      <p:ext uri="{BB962C8B-B14F-4D97-AF65-F5344CB8AC3E}">
        <p14:creationId xmlns:p14="http://schemas.microsoft.com/office/powerpoint/2010/main" val="98531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55DBAA-0AF0-4C17-BC4E-8A9F1662D4D2}"/>
              </a:ext>
            </a:extLst>
          </p:cNvPr>
          <p:cNvGrpSpPr/>
          <p:nvPr/>
        </p:nvGrpSpPr>
        <p:grpSpPr>
          <a:xfrm>
            <a:off x="253790" y="928966"/>
            <a:ext cx="3214113" cy="1727390"/>
            <a:chOff x="4311440" y="928966"/>
            <a:chExt cx="3214113" cy="1727390"/>
          </a:xfrm>
        </p:grpSpPr>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396752" y="1612867"/>
              <a:ext cx="1043489" cy="1043489"/>
            </a:xfrm>
            <a:prstGeom prst="rect">
              <a:avLst/>
            </a:prstGeom>
          </p:spPr>
        </p:pic>
        <p:sp>
          <p:nvSpPr>
            <p:cNvPr id="15" name="TextBox 14">
              <a:extLst>
                <a:ext uri="{FF2B5EF4-FFF2-40B4-BE49-F238E27FC236}">
                  <a16:creationId xmlns:a16="http://schemas.microsoft.com/office/drawing/2014/main" id="{0D47C143-AB3E-4CBA-8ABA-CDEC568DE1B2}"/>
                </a:ext>
              </a:extLst>
            </p:cNvPr>
            <p:cNvSpPr txBox="1"/>
            <p:nvPr/>
          </p:nvSpPr>
          <p:spPr>
            <a:xfrm>
              <a:off x="4311440" y="928966"/>
              <a:ext cx="3214113" cy="584775"/>
            </a:xfrm>
            <a:prstGeom prst="rect">
              <a:avLst/>
            </a:prstGeom>
            <a:noFill/>
          </p:spPr>
          <p:txBody>
            <a:bodyPr wrap="square" rtlCol="0">
              <a:spAutoFit/>
            </a:bodyPr>
            <a:lstStyle/>
            <a:p>
              <a:pPr algn="ctr"/>
              <a:r>
                <a:rPr lang="en-US" sz="3200" dirty="0">
                  <a:solidFill>
                    <a:schemeClr val="bg1">
                      <a:lumMod val="75000"/>
                    </a:schemeClr>
                  </a:solidFill>
                </a:rPr>
                <a:t>Pattern -&gt; Filter</a:t>
              </a:r>
            </a:p>
          </p:txBody>
        </p:sp>
      </p:grpSp>
      <p:pic>
        <p:nvPicPr>
          <p:cNvPr id="18" name="Picture 17">
            <a:extLst>
              <a:ext uri="{FF2B5EF4-FFF2-40B4-BE49-F238E27FC236}">
                <a16:creationId xmlns:a16="http://schemas.microsoft.com/office/drawing/2014/main" id="{D53A0208-C203-4227-851B-CF53E4569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063" y="2232135"/>
            <a:ext cx="2143125" cy="2143125"/>
          </a:xfrm>
          <a:prstGeom prst="rect">
            <a:avLst/>
          </a:prstGeom>
        </p:spPr>
      </p:pic>
      <p:sp>
        <p:nvSpPr>
          <p:cNvPr id="19" name="TextBox 18">
            <a:extLst>
              <a:ext uri="{FF2B5EF4-FFF2-40B4-BE49-F238E27FC236}">
                <a16:creationId xmlns:a16="http://schemas.microsoft.com/office/drawing/2014/main" id="{320BB493-EB16-4029-8E60-744DB0CD172A}"/>
              </a:ext>
            </a:extLst>
          </p:cNvPr>
          <p:cNvSpPr txBox="1"/>
          <p:nvPr/>
        </p:nvSpPr>
        <p:spPr>
          <a:xfrm>
            <a:off x="9531266" y="4578172"/>
            <a:ext cx="1564717" cy="584775"/>
          </a:xfrm>
          <a:prstGeom prst="rect">
            <a:avLst/>
          </a:prstGeom>
          <a:noFill/>
        </p:spPr>
        <p:txBody>
          <a:bodyPr wrap="square" rtlCol="0">
            <a:spAutoFit/>
          </a:bodyPr>
          <a:lstStyle/>
          <a:p>
            <a:pPr algn="ctr"/>
            <a:r>
              <a:rPr lang="en-US" sz="3200" dirty="0"/>
              <a:t>Jail</a:t>
            </a:r>
          </a:p>
        </p:txBody>
      </p:sp>
      <p:grpSp>
        <p:nvGrpSpPr>
          <p:cNvPr id="26" name="Group 25">
            <a:extLst>
              <a:ext uri="{FF2B5EF4-FFF2-40B4-BE49-F238E27FC236}">
                <a16:creationId xmlns:a16="http://schemas.microsoft.com/office/drawing/2014/main" id="{8898E240-BB91-476B-A172-3A3E48B119E7}"/>
              </a:ext>
            </a:extLst>
          </p:cNvPr>
          <p:cNvGrpSpPr/>
          <p:nvPr/>
        </p:nvGrpSpPr>
        <p:grpSpPr>
          <a:xfrm>
            <a:off x="59503" y="4644303"/>
            <a:ext cx="3602686" cy="2006870"/>
            <a:chOff x="4117153" y="4644303"/>
            <a:chExt cx="3602686" cy="2006870"/>
          </a:xfrm>
        </p:grpSpPr>
        <p:sp>
          <p:nvSpPr>
            <p:cNvPr id="17" name="TextBox 16">
              <a:extLst>
                <a:ext uri="{FF2B5EF4-FFF2-40B4-BE49-F238E27FC236}">
                  <a16:creationId xmlns:a16="http://schemas.microsoft.com/office/drawing/2014/main" id="{2E546757-703D-468C-8181-A5489064352B}"/>
                </a:ext>
              </a:extLst>
            </p:cNvPr>
            <p:cNvSpPr txBox="1"/>
            <p:nvPr/>
          </p:nvSpPr>
          <p:spPr>
            <a:xfrm>
              <a:off x="4117153" y="6066398"/>
              <a:ext cx="3602686" cy="584775"/>
            </a:xfrm>
            <a:prstGeom prst="rect">
              <a:avLst/>
            </a:prstGeom>
            <a:noFill/>
          </p:spPr>
          <p:txBody>
            <a:bodyPr wrap="square" rtlCol="0">
              <a:spAutoFit/>
            </a:bodyPr>
            <a:lstStyle/>
            <a:p>
              <a:pPr algn="ctr"/>
              <a:r>
                <a:rPr lang="en-US" sz="3200" dirty="0">
                  <a:solidFill>
                    <a:schemeClr val="bg1">
                      <a:lumMod val="75000"/>
                    </a:schemeClr>
                  </a:solidFill>
                </a:rPr>
                <a:t>Do… -&gt; Action(s)</a:t>
              </a:r>
            </a:p>
          </p:txBody>
        </p:sp>
        <p:grpSp>
          <p:nvGrpSpPr>
            <p:cNvPr id="25" name="Group 24">
              <a:extLst>
                <a:ext uri="{FF2B5EF4-FFF2-40B4-BE49-F238E27FC236}">
                  <a16:creationId xmlns:a16="http://schemas.microsoft.com/office/drawing/2014/main" id="{16F05038-25FF-4771-B440-1E6C5D2067AB}"/>
                </a:ext>
              </a:extLst>
            </p:cNvPr>
            <p:cNvGrpSpPr/>
            <p:nvPr/>
          </p:nvGrpSpPr>
          <p:grpSpPr>
            <a:xfrm>
              <a:off x="5233923" y="4644303"/>
              <a:ext cx="1369146" cy="1216747"/>
              <a:chOff x="5233924" y="4644303"/>
              <a:chExt cx="1369146" cy="1216747"/>
            </a:xfrm>
          </p:grpSpPr>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22" name="Picture 21" descr="A close up of a sign&#10;&#10;Description generated with very high confidence">
                <a:extLst>
                  <a:ext uri="{FF2B5EF4-FFF2-40B4-BE49-F238E27FC236}">
                    <a16:creationId xmlns:a16="http://schemas.microsoft.com/office/drawing/2014/main" id="{EC5718F2-4A1D-461D-B346-172D95480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23" name="Picture 22" descr="A close up of a sign&#10;&#10;Description generated with very high confidence">
                <a:extLst>
                  <a:ext uri="{FF2B5EF4-FFF2-40B4-BE49-F238E27FC236}">
                    <a16:creationId xmlns:a16="http://schemas.microsoft.com/office/drawing/2014/main" id="{8DAC223D-2094-4EE2-929E-3983096EA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grpSp>
      <p:sp>
        <p:nvSpPr>
          <p:cNvPr id="24" name="Right Brace 23">
            <a:extLst>
              <a:ext uri="{FF2B5EF4-FFF2-40B4-BE49-F238E27FC236}">
                <a16:creationId xmlns:a16="http://schemas.microsoft.com/office/drawing/2014/main" id="{C8AA0D1F-FF42-4FE7-9ED5-930334E5BB17}"/>
              </a:ext>
            </a:extLst>
          </p:cNvPr>
          <p:cNvSpPr/>
          <p:nvPr/>
        </p:nvSpPr>
        <p:spPr>
          <a:xfrm>
            <a:off x="7423150" y="1221353"/>
            <a:ext cx="1441450" cy="5173097"/>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B915B2A-6613-4EED-9747-ADAEA8E79303}"/>
              </a:ext>
            </a:extLst>
          </p:cNvPr>
          <p:cNvSpPr txBox="1"/>
          <p:nvPr/>
        </p:nvSpPr>
        <p:spPr>
          <a:xfrm>
            <a:off x="3469214" y="1472744"/>
            <a:ext cx="3711937" cy="584775"/>
          </a:xfrm>
          <a:prstGeom prst="rect">
            <a:avLst/>
          </a:prstGeom>
          <a:noFill/>
        </p:spPr>
        <p:txBody>
          <a:bodyPr wrap="square" rtlCol="0">
            <a:spAutoFit/>
          </a:bodyPr>
          <a:lstStyle/>
          <a:p>
            <a:pPr algn="ctr"/>
            <a:r>
              <a:rPr lang="en-US" sz="3200" b="1" dirty="0"/>
              <a:t>Regular Expression</a:t>
            </a:r>
          </a:p>
        </p:txBody>
      </p:sp>
      <p:sp>
        <p:nvSpPr>
          <p:cNvPr id="8" name="TextBox 7">
            <a:extLst>
              <a:ext uri="{FF2B5EF4-FFF2-40B4-BE49-F238E27FC236}">
                <a16:creationId xmlns:a16="http://schemas.microsoft.com/office/drawing/2014/main" id="{F15F9A74-6552-40C2-8687-C33F2CB6B233}"/>
              </a:ext>
            </a:extLst>
          </p:cNvPr>
          <p:cNvSpPr txBox="1"/>
          <p:nvPr/>
        </p:nvSpPr>
        <p:spPr>
          <a:xfrm>
            <a:off x="2588332" y="2065424"/>
            <a:ext cx="5473701" cy="461665"/>
          </a:xfrm>
          <a:prstGeom prst="rect">
            <a:avLst/>
          </a:prstGeom>
          <a:solidFill>
            <a:schemeClr val="tx1">
              <a:lumMod val="50000"/>
              <a:lumOff val="50000"/>
            </a:schemeClr>
          </a:solidFill>
        </p:spPr>
        <p:txBody>
          <a:bodyPr wrap="square" rtlCol="0">
            <a:spAutoFit/>
          </a:bodyPr>
          <a:lstStyle/>
          <a:p>
            <a:pPr algn="ctr"/>
            <a:r>
              <a:rPr lang="en-US" sz="2400" dirty="0">
                <a:solidFill>
                  <a:schemeClr val="bg1"/>
                </a:solidFill>
              </a:rPr>
              <a:t>[</a:t>
            </a:r>
            <a:r>
              <a:rPr lang="en-US" sz="2400" dirty="0" err="1">
                <a:solidFill>
                  <a:schemeClr val="bg1"/>
                </a:solidFill>
              </a:rPr>
              <a:t>iI</a:t>
            </a:r>
            <a:r>
              <a:rPr lang="en-US" sz="2400" dirty="0">
                <a:solidFill>
                  <a:schemeClr val="bg1"/>
                </a:solidFill>
              </a:rPr>
              <a:t>](?:</a:t>
            </a:r>
            <a:r>
              <a:rPr lang="en-US" sz="2400" dirty="0" err="1">
                <a:solidFill>
                  <a:schemeClr val="bg1"/>
                </a:solidFill>
              </a:rPr>
              <a:t>llegal|nvalid</a:t>
            </a:r>
            <a:r>
              <a:rPr lang="en-US" sz="2400" dirty="0">
                <a:solidFill>
                  <a:schemeClr val="bg1"/>
                </a:solidFill>
              </a:rPr>
              <a:t>) user .* from &lt;HOST&gt;</a:t>
            </a:r>
          </a:p>
        </p:txBody>
      </p:sp>
      <p:sp>
        <p:nvSpPr>
          <p:cNvPr id="21" name="TextBox 20">
            <a:extLst>
              <a:ext uri="{FF2B5EF4-FFF2-40B4-BE49-F238E27FC236}">
                <a16:creationId xmlns:a16="http://schemas.microsoft.com/office/drawing/2014/main" id="{A7D811A6-53AE-4AB0-BA69-83C510B9B3BA}"/>
              </a:ext>
            </a:extLst>
          </p:cNvPr>
          <p:cNvSpPr txBox="1"/>
          <p:nvPr/>
        </p:nvSpPr>
        <p:spPr>
          <a:xfrm>
            <a:off x="3469214" y="5228613"/>
            <a:ext cx="3711937" cy="584775"/>
          </a:xfrm>
          <a:prstGeom prst="rect">
            <a:avLst/>
          </a:prstGeom>
          <a:noFill/>
        </p:spPr>
        <p:txBody>
          <a:bodyPr wrap="square" rtlCol="0">
            <a:spAutoFit/>
          </a:bodyPr>
          <a:lstStyle/>
          <a:p>
            <a:pPr algn="ctr"/>
            <a:r>
              <a:rPr lang="en-US" sz="3200" b="1" dirty="0"/>
              <a:t>Scripts</a:t>
            </a:r>
          </a:p>
        </p:txBody>
      </p:sp>
      <p:sp>
        <p:nvSpPr>
          <p:cNvPr id="28" name="TextBox 27">
            <a:extLst>
              <a:ext uri="{FF2B5EF4-FFF2-40B4-BE49-F238E27FC236}">
                <a16:creationId xmlns:a16="http://schemas.microsoft.com/office/drawing/2014/main" id="{0AEE05DE-7F15-4F10-BEDE-12F4C99FA789}"/>
              </a:ext>
            </a:extLst>
          </p:cNvPr>
          <p:cNvSpPr txBox="1"/>
          <p:nvPr/>
        </p:nvSpPr>
        <p:spPr>
          <a:xfrm>
            <a:off x="2588332" y="4701282"/>
            <a:ext cx="5473701" cy="461665"/>
          </a:xfrm>
          <a:prstGeom prst="rect">
            <a:avLst/>
          </a:prstGeom>
          <a:solidFill>
            <a:schemeClr val="tx1">
              <a:lumMod val="50000"/>
              <a:lumOff val="50000"/>
            </a:schemeClr>
          </a:solidFill>
        </p:spPr>
        <p:txBody>
          <a:bodyPr wrap="square" rtlCol="0">
            <a:spAutoFit/>
          </a:bodyPr>
          <a:lstStyle/>
          <a:p>
            <a:pPr algn="ctr"/>
            <a:r>
              <a:rPr lang="en-US" sz="2400" dirty="0">
                <a:solidFill>
                  <a:schemeClr val="bg1"/>
                </a:solidFill>
              </a:rPr>
              <a:t>Block &lt;HOST&gt; for 10 minutes</a:t>
            </a:r>
          </a:p>
        </p:txBody>
      </p:sp>
      <p:sp>
        <p:nvSpPr>
          <p:cNvPr id="30" name="Title 1">
            <a:extLst>
              <a:ext uri="{FF2B5EF4-FFF2-40B4-BE49-F238E27FC236}">
                <a16:creationId xmlns:a16="http://schemas.microsoft.com/office/drawing/2014/main" id="{73C91928-F803-4AD6-9AAA-D39BAB1FD570}"/>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Components</a:t>
            </a:r>
          </a:p>
        </p:txBody>
      </p:sp>
      <p:grpSp>
        <p:nvGrpSpPr>
          <p:cNvPr id="20" name="Group 19">
            <a:extLst>
              <a:ext uri="{FF2B5EF4-FFF2-40B4-BE49-F238E27FC236}">
                <a16:creationId xmlns:a16="http://schemas.microsoft.com/office/drawing/2014/main" id="{15286CE1-98A7-44D7-BA54-51E9380E64EA}"/>
              </a:ext>
            </a:extLst>
          </p:cNvPr>
          <p:cNvGrpSpPr/>
          <p:nvPr/>
        </p:nvGrpSpPr>
        <p:grpSpPr>
          <a:xfrm>
            <a:off x="9663113" y="1211806"/>
            <a:ext cx="1086689" cy="946150"/>
            <a:chOff x="134541" y="1294605"/>
            <a:chExt cx="2761457" cy="2572545"/>
          </a:xfrm>
        </p:grpSpPr>
        <p:pic>
          <p:nvPicPr>
            <p:cNvPr id="29" name="Picture 28" descr="A close up of a sign&#10;&#10;Description generated with high confidence">
              <a:extLst>
                <a:ext uri="{FF2B5EF4-FFF2-40B4-BE49-F238E27FC236}">
                  <a16:creationId xmlns:a16="http://schemas.microsoft.com/office/drawing/2014/main" id="{3E7C9B39-7FF2-464D-9932-E139486E69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541" y="1294605"/>
              <a:ext cx="2572545" cy="2572545"/>
            </a:xfrm>
            <a:prstGeom prst="rect">
              <a:avLst/>
            </a:prstGeom>
          </p:spPr>
        </p:pic>
        <p:pic>
          <p:nvPicPr>
            <p:cNvPr id="31" name="Picture 30">
              <a:extLst>
                <a:ext uri="{FF2B5EF4-FFF2-40B4-BE49-F238E27FC236}">
                  <a16:creationId xmlns:a16="http://schemas.microsoft.com/office/drawing/2014/main" id="{0337B37F-ECAF-4281-8AFF-06A47FBAF089}"/>
                </a:ext>
              </a:extLst>
            </p:cNvPr>
            <p:cNvPicPr>
              <a:picLocks noChangeAspect="1"/>
            </p:cNvPicPr>
            <p:nvPr/>
          </p:nvPicPr>
          <p:blipFill>
            <a:blip r:embed="rId6"/>
            <a:stretch>
              <a:fillRect/>
            </a:stretch>
          </p:blipFill>
          <p:spPr>
            <a:xfrm>
              <a:off x="2275086" y="2713407"/>
              <a:ext cx="620912" cy="796284"/>
            </a:xfrm>
            <a:prstGeom prst="rect">
              <a:avLst/>
            </a:prstGeom>
          </p:spPr>
        </p:pic>
      </p:grpSp>
    </p:spTree>
    <p:extLst>
      <p:ext uri="{BB962C8B-B14F-4D97-AF65-F5344CB8AC3E}">
        <p14:creationId xmlns:p14="http://schemas.microsoft.com/office/powerpoint/2010/main" val="19536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67A36AD-90E1-4BCB-A8F8-54B73AE35D75}"/>
              </a:ext>
            </a:extLst>
          </p:cNvPr>
          <p:cNvPicPr>
            <a:picLocks noChangeAspect="1"/>
          </p:cNvPicPr>
          <p:nvPr/>
        </p:nvPicPr>
        <p:blipFill>
          <a:blip r:embed="rId2"/>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8A3578B8-698D-4D84-BD3C-4DAA75B85D9F}"/>
              </a:ext>
            </a:extLst>
          </p:cNvPr>
          <p:cNvSpPr>
            <a:spLocks noGrp="1"/>
          </p:cNvSpPr>
          <p:nvPr>
            <p:ph idx="1"/>
          </p:nvPr>
        </p:nvSpPr>
        <p:spPr>
          <a:xfrm>
            <a:off x="6071195" y="1112043"/>
            <a:ext cx="5344582" cy="4633913"/>
          </a:xfrm>
        </p:spPr>
        <p:txBody>
          <a:bodyPr>
            <a:noAutofit/>
          </a:bodyPr>
          <a:lstStyle/>
          <a:p>
            <a:r>
              <a:rPr lang="en-US" sz="3200"/>
              <a:t>50+ Default</a:t>
            </a:r>
          </a:p>
          <a:p>
            <a:endParaRPr lang="en-US" sz="800"/>
          </a:p>
          <a:p>
            <a:r>
              <a:rPr lang="en-US" sz="3200"/>
              <a:t>Supported Services:</a:t>
            </a:r>
          </a:p>
          <a:p>
            <a:pPr lvl="1"/>
            <a:r>
              <a:rPr lang="en-US" sz="3200"/>
              <a:t>SSH</a:t>
            </a:r>
          </a:p>
          <a:p>
            <a:pPr lvl="1"/>
            <a:r>
              <a:rPr lang="en-US" sz="3200"/>
              <a:t>Apache</a:t>
            </a:r>
          </a:p>
          <a:p>
            <a:pPr lvl="1"/>
            <a:r>
              <a:rPr lang="en-US" sz="3200"/>
              <a:t>Exim</a:t>
            </a:r>
          </a:p>
          <a:p>
            <a:pPr lvl="1"/>
            <a:r>
              <a:rPr lang="en-US" sz="3200"/>
              <a:t>Lighttpd</a:t>
            </a:r>
          </a:p>
          <a:p>
            <a:pPr lvl="1"/>
            <a:r>
              <a:rPr lang="en-US" sz="3200"/>
              <a:t>Postfix</a:t>
            </a:r>
          </a:p>
          <a:p>
            <a:pPr lvl="1"/>
            <a:r>
              <a:rPr lang="en-US" sz="3200"/>
              <a:t>ProFTPd</a:t>
            </a:r>
          </a:p>
          <a:p>
            <a:pPr lvl="1"/>
            <a:r>
              <a:rPr lang="en-US" sz="3200"/>
              <a:t>Courier Mail Server</a:t>
            </a:r>
          </a:p>
          <a:p>
            <a:pPr lvl="1"/>
            <a:r>
              <a:rPr lang="en-US" sz="3200"/>
              <a:t>Vsftpd … and more</a:t>
            </a:r>
            <a:endParaRPr lang="en-US" sz="3200" dirty="0"/>
          </a:p>
        </p:txBody>
      </p:sp>
      <p:sp>
        <p:nvSpPr>
          <p:cNvPr id="13" name="Title 1">
            <a:extLst>
              <a:ext uri="{FF2B5EF4-FFF2-40B4-BE49-F238E27FC236}">
                <a16:creationId xmlns:a16="http://schemas.microsoft.com/office/drawing/2014/main" id="{D4DFD4A6-4A25-45C8-94A1-6FAD68614FDE}"/>
              </a:ext>
            </a:extLst>
          </p:cNvPr>
          <p:cNvSpPr txBox="1">
            <a:spLocks/>
          </p:cNvSpPr>
          <p:nvPr/>
        </p:nvSpPr>
        <p:spPr>
          <a:xfrm>
            <a:off x="0" y="5231"/>
            <a:ext cx="12142391" cy="70596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mn-lt"/>
              </a:rPr>
              <a:t>Filters</a:t>
            </a:r>
            <a:endParaRPr lang="en-US" b="1" dirty="0">
              <a:latin typeface="+mn-lt"/>
            </a:endParaRPr>
          </a:p>
        </p:txBody>
      </p:sp>
    </p:spTree>
    <p:extLst>
      <p:ext uri="{BB962C8B-B14F-4D97-AF65-F5344CB8AC3E}">
        <p14:creationId xmlns:p14="http://schemas.microsoft.com/office/powerpoint/2010/main" val="9689519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3578B8-698D-4D84-BD3C-4DAA75B85D9F}"/>
              </a:ext>
            </a:extLst>
          </p:cNvPr>
          <p:cNvSpPr>
            <a:spLocks noGrp="1"/>
          </p:cNvSpPr>
          <p:nvPr>
            <p:ph idx="1"/>
          </p:nvPr>
        </p:nvSpPr>
        <p:spPr>
          <a:xfrm>
            <a:off x="6096000" y="1073150"/>
            <a:ext cx="5344582" cy="5160963"/>
          </a:xfrm>
        </p:spPr>
        <p:txBody>
          <a:bodyPr>
            <a:noAutofit/>
          </a:bodyPr>
          <a:lstStyle/>
          <a:p>
            <a:r>
              <a:rPr lang="en-US" sz="3200" dirty="0"/>
              <a:t>80+ Default</a:t>
            </a:r>
          </a:p>
          <a:p>
            <a:endParaRPr lang="en-US" sz="3200" dirty="0"/>
          </a:p>
          <a:p>
            <a:r>
              <a:rPr lang="en-US" sz="3200" dirty="0" err="1"/>
              <a:t>Netfilter</a:t>
            </a:r>
            <a:endParaRPr lang="en-US" sz="3200" dirty="0"/>
          </a:p>
          <a:p>
            <a:r>
              <a:rPr lang="en-US" sz="3200" dirty="0"/>
              <a:t>IP Tables</a:t>
            </a:r>
          </a:p>
          <a:p>
            <a:r>
              <a:rPr lang="en-US" sz="3200" dirty="0"/>
              <a:t>TCP Wrapper </a:t>
            </a:r>
            <a:r>
              <a:rPr lang="en-US" sz="2400" dirty="0"/>
              <a:t>(/</a:t>
            </a:r>
            <a:r>
              <a:rPr lang="en-US" sz="2400" dirty="0" err="1"/>
              <a:t>etc</a:t>
            </a:r>
            <a:r>
              <a:rPr lang="en-US" sz="2400" dirty="0"/>
              <a:t>/</a:t>
            </a:r>
            <a:r>
              <a:rPr lang="en-US" sz="2400" dirty="0" err="1"/>
              <a:t>hosts.deny</a:t>
            </a:r>
            <a:r>
              <a:rPr lang="en-US" sz="2400" dirty="0"/>
              <a:t>)</a:t>
            </a:r>
          </a:p>
          <a:p>
            <a:r>
              <a:rPr lang="en-US" sz="3200" dirty="0"/>
              <a:t>Many other firewalls</a:t>
            </a:r>
          </a:p>
          <a:p>
            <a:r>
              <a:rPr lang="en-US" sz="3200" dirty="0"/>
              <a:t>Python-based actions</a:t>
            </a:r>
          </a:p>
        </p:txBody>
      </p:sp>
      <p:sp>
        <p:nvSpPr>
          <p:cNvPr id="13" name="Title 1">
            <a:extLst>
              <a:ext uri="{FF2B5EF4-FFF2-40B4-BE49-F238E27FC236}">
                <a16:creationId xmlns:a16="http://schemas.microsoft.com/office/drawing/2014/main" id="{D4DFD4A6-4A25-45C8-94A1-6FAD68614FDE}"/>
              </a:ext>
            </a:extLst>
          </p:cNvPr>
          <p:cNvSpPr txBox="1">
            <a:spLocks/>
          </p:cNvSpPr>
          <p:nvPr/>
        </p:nvSpPr>
        <p:spPr>
          <a:xfrm>
            <a:off x="0" y="5231"/>
            <a:ext cx="12142391" cy="70596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mn-lt"/>
              </a:rPr>
              <a:t>Actions</a:t>
            </a:r>
          </a:p>
        </p:txBody>
      </p:sp>
      <p:grpSp>
        <p:nvGrpSpPr>
          <p:cNvPr id="11" name="Group 10">
            <a:extLst>
              <a:ext uri="{FF2B5EF4-FFF2-40B4-BE49-F238E27FC236}">
                <a16:creationId xmlns:a16="http://schemas.microsoft.com/office/drawing/2014/main" id="{51D2B859-694C-4A8A-A0FF-E271CEFFC2F8}"/>
              </a:ext>
            </a:extLst>
          </p:cNvPr>
          <p:cNvGrpSpPr/>
          <p:nvPr/>
        </p:nvGrpSpPr>
        <p:grpSpPr>
          <a:xfrm>
            <a:off x="858772" y="2154561"/>
            <a:ext cx="2900428" cy="2548878"/>
            <a:chOff x="5233924" y="4644303"/>
            <a:chExt cx="1369146" cy="1216747"/>
          </a:xfrm>
        </p:grpSpPr>
        <p:pic>
          <p:nvPicPr>
            <p:cNvPr id="15" name="Picture 14" descr="A close up of a sign&#10;&#10;Description generated with very high confidence">
              <a:extLst>
                <a:ext uri="{FF2B5EF4-FFF2-40B4-BE49-F238E27FC236}">
                  <a16:creationId xmlns:a16="http://schemas.microsoft.com/office/drawing/2014/main" id="{BD648085-E280-40AA-BEE6-E17B8BF3D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16" name="Picture 15" descr="A close up of a sign&#10;&#10;Description generated with very high confidence">
              <a:extLst>
                <a:ext uri="{FF2B5EF4-FFF2-40B4-BE49-F238E27FC236}">
                  <a16:creationId xmlns:a16="http://schemas.microsoft.com/office/drawing/2014/main" id="{CD7832DC-CCFB-4FF8-B118-3BB8DD1BF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46D8C03-5E27-498D-80CF-AC2518601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spTree>
    <p:extLst>
      <p:ext uri="{BB962C8B-B14F-4D97-AF65-F5344CB8AC3E}">
        <p14:creationId xmlns:p14="http://schemas.microsoft.com/office/powerpoint/2010/main" val="37431281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1226</Words>
  <Application>Microsoft Office PowerPoint</Application>
  <PresentationFormat>Widescreen</PresentationFormat>
  <Paragraphs>108</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FAIL2BAN</vt:lpstr>
      <vt:lpstr>PowerPoint Presentation</vt:lpstr>
      <vt:lpstr>Brute-Force Attack</vt:lpstr>
      <vt:lpstr>Intrusion Prevention Software Protects servers brute-force attacks</vt:lpstr>
      <vt:lpstr>How it Works</vt:lpstr>
      <vt:lpstr>Components</vt:lpstr>
      <vt:lpstr>Components</vt:lpstr>
      <vt:lpstr>PowerPoint Presentation</vt:lpstr>
      <vt:lpstr>PowerPoint Presentation</vt:lpstr>
      <vt:lpstr>Additional Features</vt:lpstr>
      <vt:lpstr>Additional Features</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FAIL2BAN</dc:title>
  <dc:creator>Francis Odisi</dc:creator>
  <cp:lastModifiedBy>Francis Odisi</cp:lastModifiedBy>
  <cp:revision>27</cp:revision>
  <dcterms:created xsi:type="dcterms:W3CDTF">2018-07-02T00:01:21Z</dcterms:created>
  <dcterms:modified xsi:type="dcterms:W3CDTF">2018-07-02T15:23:53Z</dcterms:modified>
</cp:coreProperties>
</file>