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51" r:id="rId2"/>
    <p:sldId id="352" r:id="rId3"/>
    <p:sldId id="353" r:id="rId4"/>
    <p:sldId id="354" r:id="rId5"/>
    <p:sldId id="355" r:id="rId6"/>
    <p:sldId id="356" r:id="rId7"/>
    <p:sldId id="357" r:id="rId8"/>
    <p:sldId id="362" r:id="rId9"/>
    <p:sldId id="358" r:id="rId10"/>
    <p:sldId id="359" r:id="rId11"/>
    <p:sldId id="361" r:id="rId12"/>
    <p:sldId id="33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3A705-9865-40FC-B0DE-650F7351F882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C5BCA-E347-4534-93AB-F3725C3BC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457200"/>
            <a:ext cx="343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One more PCA 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762000"/>
            <a:ext cx="746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Generalized linear models – Poisson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Generalized linear models – Negative binomial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Generalized linear models – logistic regression (binomial distribution)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620000" y="14478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098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3892044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0"/>
            <a:ext cx="7694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linear regression and logistic regression can vary in how closely they agree…</a:t>
            </a:r>
          </a:p>
          <a:p>
            <a:r>
              <a:rPr lang="en-US" dirty="0"/>
              <a:t>(Here we look at 3 different runs….)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34436"/>
            <a:ext cx="3886200" cy="388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3581400"/>
            <a:ext cx="3200400" cy="3195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13748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533400"/>
            <a:ext cx="5220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Next:</a:t>
            </a:r>
          </a:p>
          <a:p>
            <a:r>
              <a:rPr lang="en-US" dirty="0"/>
              <a:t>	Zero inflated Poisson and Negative Binomial</a:t>
            </a:r>
          </a:p>
        </p:txBody>
      </p:sp>
    </p:spTree>
    <p:extLst>
      <p:ext uri="{BB962C8B-B14F-4D97-AF65-F5344CB8AC3E}">
        <p14:creationId xmlns:p14="http://schemas.microsoft.com/office/powerpoint/2010/main" val="4239052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909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48779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about binary variables.</a:t>
            </a:r>
          </a:p>
          <a:p>
            <a:endParaRPr lang="en-US" dirty="0"/>
          </a:p>
          <a:p>
            <a:r>
              <a:rPr lang="en-US" dirty="0"/>
              <a:t>	voting democratic or republican</a:t>
            </a:r>
          </a:p>
          <a:p>
            <a:r>
              <a:rPr lang="en-US" dirty="0"/>
              <a:t>	             has cancer/does not have cancer</a:t>
            </a:r>
          </a:p>
        </p:txBody>
      </p:sp>
    </p:spTree>
    <p:extLst>
      <p:ext uri="{BB962C8B-B14F-4D97-AF65-F5344CB8AC3E}">
        <p14:creationId xmlns:p14="http://schemas.microsoft.com/office/powerpoint/2010/main" val="150824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594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simulate a classification problem (more on this later)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6474023"/>
            <a:ext cx="1188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https://github.com/afodor/metagenomicsTools/blob/master/src/machineLearningExamples/logisticRegressionSims.txt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591264"/>
            <a:ext cx="80010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(list=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numDataPoints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&lt;- 100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classBlue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(10,mean=1);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classOrange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(10, mean=0);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blueDataX1 &lt;- vector();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orangeDataX1 &lt;- vector();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for(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1:numDataPoints)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blueDataX1[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 &lt;-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(1, mean=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classBlue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 sample(1:10,1) ],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1/5)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orangeDataX1[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 &lt;-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(1, mean=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classOrange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[sample(1:10,1)],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1/5)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colors &lt;- c( rep("BLUE",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numDataPoints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), rep ("ORANGE",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numDataPoints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values &lt;- c( rep(0,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numDataPoints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), rep (1,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numDataPoints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mergedDataX1 &lt;- c(  blueDataX1, orangeDataX1 );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plot(mergedDataX1,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values,col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=colors)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8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1516" y="114"/>
            <a:ext cx="6791884" cy="6781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09600" y="15240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plot(mergedDataX1,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values,col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=colors)</a:t>
            </a:r>
          </a:p>
        </p:txBody>
      </p:sp>
    </p:spTree>
    <p:extLst>
      <p:ext uri="{BB962C8B-B14F-4D97-AF65-F5344CB8AC3E}">
        <p14:creationId xmlns:p14="http://schemas.microsoft.com/office/powerpoint/2010/main" val="319959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of course fit a linear model to these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45281"/>
            <a:ext cx="7239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xSeq</a:t>
            </a:r>
            <a:r>
              <a:rPr lang="en-US" dirty="0"/>
              <a:t> &lt;- </a:t>
            </a:r>
            <a:r>
              <a:rPr lang="en-US" dirty="0" err="1"/>
              <a:t>seq</a:t>
            </a:r>
            <a:r>
              <a:rPr lang="en-US" dirty="0"/>
              <a:t>(min(mergedDataX1), max(mergedDataX1), 0.001)</a:t>
            </a:r>
          </a:p>
          <a:p>
            <a:r>
              <a:rPr lang="en-US" dirty="0" err="1"/>
              <a:t>myLm</a:t>
            </a:r>
            <a:r>
              <a:rPr lang="en-US" dirty="0"/>
              <a:t> &lt;- lm( values ~ mergedDataX1)</a:t>
            </a:r>
          </a:p>
          <a:p>
            <a:r>
              <a:rPr lang="en-US" dirty="0" err="1"/>
              <a:t>getProbLm</a:t>
            </a:r>
            <a:r>
              <a:rPr lang="en-US" dirty="0"/>
              <a:t> &lt;- function( x, B0, B1)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return ( B0 + B1 * x 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lines( </a:t>
            </a:r>
            <a:r>
              <a:rPr lang="en-US" dirty="0" err="1"/>
              <a:t>xSeq</a:t>
            </a:r>
            <a:r>
              <a:rPr lang="en-US" dirty="0"/>
              <a:t>, </a:t>
            </a:r>
            <a:r>
              <a:rPr lang="en-US" dirty="0" err="1"/>
              <a:t>getProbLm</a:t>
            </a:r>
            <a:r>
              <a:rPr lang="en-US" dirty="0"/>
              <a:t>(</a:t>
            </a:r>
            <a:r>
              <a:rPr lang="en-US" dirty="0" err="1"/>
              <a:t>xSeq</a:t>
            </a:r>
            <a:r>
              <a:rPr lang="en-US" dirty="0"/>
              <a:t>, </a:t>
            </a:r>
            <a:r>
              <a:rPr lang="en-US" dirty="0" err="1"/>
              <a:t>coef</a:t>
            </a:r>
            <a:r>
              <a:rPr lang="en-US" dirty="0"/>
              <a:t>(</a:t>
            </a:r>
            <a:r>
              <a:rPr lang="en-US" dirty="0" err="1"/>
              <a:t>myLm</a:t>
            </a:r>
            <a:r>
              <a:rPr lang="en-US" dirty="0"/>
              <a:t>)[1], </a:t>
            </a:r>
            <a:r>
              <a:rPr lang="en-US" dirty="0" err="1"/>
              <a:t>coef</a:t>
            </a:r>
            <a:r>
              <a:rPr lang="en-US" dirty="0"/>
              <a:t>(</a:t>
            </a:r>
            <a:r>
              <a:rPr lang="en-US" dirty="0" err="1"/>
              <a:t>myLm</a:t>
            </a:r>
            <a:r>
              <a:rPr lang="en-US" dirty="0"/>
              <a:t>)[2]),</a:t>
            </a:r>
            <a:r>
              <a:rPr lang="en-US" dirty="0" err="1"/>
              <a:t>col</a:t>
            </a:r>
            <a:r>
              <a:rPr lang="en-US" dirty="0"/>
              <a:t>="black")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368722"/>
            <a:ext cx="4343400" cy="433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2971800"/>
            <a:ext cx="289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think of the y-values as the p(</a:t>
            </a:r>
            <a:r>
              <a:rPr lang="en-US" dirty="0" err="1"/>
              <a:t>blue|x</a:t>
            </a:r>
            <a:r>
              <a:rPr lang="en-US" dirty="0"/>
              <a:t> value)</a:t>
            </a:r>
          </a:p>
          <a:p>
            <a:endParaRPr lang="en-US" dirty="0"/>
          </a:p>
          <a:p>
            <a:r>
              <a:rPr lang="en-US" dirty="0"/>
              <a:t>But our model can</a:t>
            </a:r>
          </a:p>
          <a:p>
            <a:r>
              <a:rPr lang="en-US" dirty="0"/>
              <a:t>Return values &gt; 1 or &lt;0, which doesn’t make sense for a probability </a:t>
            </a:r>
          </a:p>
        </p:txBody>
      </p:sp>
    </p:spTree>
    <p:extLst>
      <p:ext uri="{BB962C8B-B14F-4D97-AF65-F5344CB8AC3E}">
        <p14:creationId xmlns:p14="http://schemas.microsoft.com/office/powerpoint/2010/main" val="243113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52400"/>
            <a:ext cx="9220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myLogReg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&lt;-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glm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 values ~ mergedDataX1 ,family = binomial)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summary(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myLogReg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xSeq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&lt;-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seq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(min(mergedDataX1), max(mergedDataX1), 0.001)</a:t>
            </a: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getProb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&lt;- function(x, B0, B1)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return (1 / (1 + exp(-(B0 + B1 * x ))))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lines(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xSeq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getProb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xSeq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coef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myLogReg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)[1],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coef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myLogReg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)[2]),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col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="red")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2209800"/>
            <a:ext cx="4495800" cy="44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 flipH="1">
            <a:off x="228600" y="28956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alternative is a logistic regression</a:t>
            </a:r>
          </a:p>
          <a:p>
            <a:r>
              <a:rPr lang="en-US" dirty="0"/>
              <a:t>where the model can’t go &gt;1 or &lt;0</a:t>
            </a:r>
          </a:p>
        </p:txBody>
      </p:sp>
    </p:spTree>
    <p:extLst>
      <p:ext uri="{BB962C8B-B14F-4D97-AF65-F5344CB8AC3E}">
        <p14:creationId xmlns:p14="http://schemas.microsoft.com/office/powerpoint/2010/main" val="98517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533400" y="2286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are the rules for a logistic regression…(Chapter 10 of the </a:t>
            </a:r>
            <a:r>
              <a:rPr lang="en-US" dirty="0" err="1"/>
              <a:t>Zuur</a:t>
            </a:r>
            <a:r>
              <a:rPr lang="en-US" dirty="0"/>
              <a:t> book..)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85800"/>
            <a:ext cx="85153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581400" y="14478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43400" y="1154668"/>
            <a:ext cx="328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Binomial probability of 1 coin flip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400800" y="2133600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5600" y="2297668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*  p * (1-p) with N = 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24000" y="23622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" y="2209800"/>
            <a:ext cx="1587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Linker function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114800"/>
            <a:ext cx="809378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4876800"/>
            <a:ext cx="2286000" cy="184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228600" y="63246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http://en.wikipedia.org/wiki/Logistic_regression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371600" y="54864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71600" y="5867400"/>
            <a:ext cx="371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constrains us to between 0 and 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AC06B4D-8387-4124-98A0-507FED75D3C9}"/>
              </a:ext>
            </a:extLst>
          </p:cNvPr>
          <p:cNvCxnSpPr/>
          <p:nvPr/>
        </p:nvCxnSpPr>
        <p:spPr>
          <a:xfrm flipH="1" flipV="1">
            <a:off x="5410200" y="3733800"/>
            <a:ext cx="5334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3ACD543-5D9B-40C0-ACDD-95A3A5A55D62}"/>
              </a:ext>
            </a:extLst>
          </p:cNvPr>
          <p:cNvSpPr txBox="1"/>
          <p:nvPr/>
        </p:nvSpPr>
        <p:spPr>
          <a:xfrm>
            <a:off x="5867400" y="3544669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Whatever intercept and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explanatory variables in your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design matrix</a:t>
            </a:r>
          </a:p>
        </p:txBody>
      </p:sp>
    </p:spTree>
    <p:extLst>
      <p:ext uri="{BB962C8B-B14F-4D97-AF65-F5344CB8AC3E}">
        <p14:creationId xmlns:p14="http://schemas.microsoft.com/office/powerpoint/2010/main" val="352663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101120-D472-4CDA-9C75-A343DB474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38200"/>
            <a:ext cx="8700111" cy="465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8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Put all this together into the likelihood…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617220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http://www.stat.cmu.edu/~cshalizi/uADA/12/lectures/ch12.pdf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838200"/>
            <a:ext cx="38481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81200"/>
            <a:ext cx="656143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 flipH="1">
            <a:off x="1417318" y="4495800"/>
            <a:ext cx="673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parameters to maximize this and we are good to go….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45720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Binomial distribution with n = 1</a:t>
            </a:r>
          </a:p>
          <a:p>
            <a:r>
              <a:rPr lang="en-US" dirty="0"/>
              <a:t>Yi is 1 or 0 </a:t>
            </a:r>
          </a:p>
          <a:p>
            <a:r>
              <a:rPr lang="en-US" dirty="0"/>
              <a:t>This is </a:t>
            </a:r>
            <a:r>
              <a:rPr lang="en-US" dirty="0">
                <a:sym typeface="Symbol"/>
              </a:rPr>
              <a:t></a:t>
            </a:r>
            <a:r>
              <a:rPr lang="en-US" dirty="0"/>
              <a:t> if a head (</a:t>
            </a:r>
            <a:r>
              <a:rPr lang="en-US"/>
              <a:t>1-</a:t>
            </a:r>
            <a:r>
              <a:rPr lang="en-US">
                <a:sym typeface="Symbol"/>
              </a:rPr>
              <a:t> </a:t>
            </a:r>
            <a:r>
              <a:rPr lang="en-US"/>
              <a:t>) </a:t>
            </a:r>
            <a:r>
              <a:rPr lang="en-US" dirty="0"/>
              <a:t>if a tail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63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600</Words>
  <Application>Microsoft Office PowerPoint</Application>
  <PresentationFormat>On-screen Show (4:3)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</cp:lastModifiedBy>
  <cp:revision>109</cp:revision>
  <dcterms:created xsi:type="dcterms:W3CDTF">2006-08-16T00:00:00Z</dcterms:created>
  <dcterms:modified xsi:type="dcterms:W3CDTF">2020-04-20T20:56:46Z</dcterms:modified>
</cp:coreProperties>
</file>