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0" r:id="rId3"/>
    <p:sldId id="261" r:id="rId4"/>
    <p:sldId id="262" r:id="rId5"/>
    <p:sldId id="264" r:id="rId6"/>
    <p:sldId id="263" r:id="rId7"/>
    <p:sldId id="265" r:id="rId8"/>
    <p:sldId id="268" r:id="rId9"/>
    <p:sldId id="267" r:id="rId10"/>
    <p:sldId id="269" r:id="rId11"/>
    <p:sldId id="270" r:id="rId12"/>
    <p:sldId id="272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57" r:id="rId32"/>
    <p:sldId id="259" r:id="rId33"/>
    <p:sldId id="292" r:id="rId34"/>
    <p:sldId id="258" r:id="rId35"/>
    <p:sldId id="293" r:id="rId36"/>
    <p:sldId id="294" r:id="rId37"/>
    <p:sldId id="266" r:id="rId38"/>
    <p:sldId id="295" r:id="rId39"/>
    <p:sldId id="296" r:id="rId40"/>
    <p:sldId id="29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6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2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346639-E415-41BD-BB4E-0085BA32E2D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1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32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96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fodor/metagenomicsTools/blob/master/src/metropolitan/realTimeGraphUpdates2.tx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afodor.github.io/classes/stats2015/proofs_NatureCommunications.pdf" TargetMode="Externa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7526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 for the negative binomial distribution:</a:t>
            </a:r>
          </a:p>
          <a:p>
            <a:endParaRPr lang="en-US" dirty="0"/>
          </a:p>
          <a:p>
            <a:r>
              <a:rPr lang="en-US" dirty="0"/>
              <a:t>Mean =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p =0.4 and r = 3.</a:t>
            </a:r>
          </a:p>
          <a:p>
            <a:r>
              <a:rPr lang="en-US" dirty="0"/>
              <a:t>The expected number of wins is:</a:t>
            </a:r>
          </a:p>
          <a:p>
            <a:endParaRPr lang="en-US" dirty="0"/>
          </a:p>
          <a:p>
            <a:r>
              <a:rPr lang="en-US" dirty="0"/>
              <a:t>.6 * 3 / 4 = </a:t>
            </a:r>
            <a:r>
              <a:rPr lang="en-US" dirty="0">
                <a:solidFill>
                  <a:srgbClr val="FF0000"/>
                </a:solidFill>
              </a:rPr>
              <a:t>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associated with those wins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*p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convert to the Wiki’s formulas, replace p with 1-p; we will stick with R’s notation in the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 * 3 / (.4*.4) =</a:t>
            </a:r>
            <a:r>
              <a:rPr lang="en-US" dirty="0">
                <a:solidFill>
                  <a:srgbClr val="FF0000"/>
                </a:solidFill>
              </a:rPr>
              <a:t>11.25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a player who wins 60% of the games, </a:t>
            </a:r>
          </a:p>
          <a:p>
            <a:r>
              <a:rPr lang="en-US" dirty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the mean and variance, you can calculate p and r…</a:t>
            </a:r>
          </a:p>
          <a:p>
            <a:r>
              <a:rPr lang="en-US" dirty="0"/>
              <a:t>(We also state this without proof…)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 4.5 / 11.25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 4.5*4.5 / (11.25-4.5) =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# of wins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the negative binomial distribution is the most popular algorithm for sequence count data in  genomics….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knowing the mean and the variance is the same as knowing r and p.</a:t>
            </a:r>
          </a:p>
          <a:p>
            <a:r>
              <a:rPr lang="en-US" dirty="0"/>
              <a:t>In the </a:t>
            </a:r>
            <a:r>
              <a:rPr lang="en-US" dirty="0" err="1"/>
              <a:t>Dseq</a:t>
            </a:r>
            <a:r>
              <a:rPr lang="en-US" dirty="0"/>
              <a:t> paper, for each gene, we can estimate the mean and the variance.</a:t>
            </a:r>
          </a:p>
          <a:p>
            <a:r>
              <a:rPr lang="en-US" dirty="0"/>
              <a:t>Then we can use a test based on the negative binomial distribution!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negative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gives us another</a:t>
            </a:r>
          </a:p>
          <a:p>
            <a:r>
              <a:rPr lang="en-US" dirty="0"/>
              <a:t>free parameter to </a:t>
            </a:r>
          </a:p>
          <a:p>
            <a:r>
              <a:rPr lang="en-US" dirty="0"/>
              <a:t>play with!</a:t>
            </a:r>
          </a:p>
          <a:p>
            <a:endParaRPr lang="en-US" dirty="0"/>
          </a:p>
          <a:p>
            <a:r>
              <a:rPr lang="en-US" dirty="0"/>
              <a:t>Relaxes the assumption</a:t>
            </a:r>
          </a:p>
          <a:p>
            <a:r>
              <a:rPr lang="en-US" dirty="0"/>
              <a:t>that mean == variance</a:t>
            </a:r>
          </a:p>
          <a:p>
            <a:endParaRPr lang="en-US" dirty="0"/>
          </a:p>
          <a:p>
            <a:r>
              <a:rPr lang="en-US" dirty="0"/>
              <a:t>Allows us a better</a:t>
            </a:r>
          </a:p>
          <a:p>
            <a:r>
              <a:rPr lang="en-US" dirty="0"/>
              <a:t>fit to the data than</a:t>
            </a:r>
          </a:p>
          <a:p>
            <a:r>
              <a:rPr lang="en-US" dirty="0"/>
              <a:t>the Poisson (or</a:t>
            </a:r>
          </a:p>
          <a:p>
            <a:r>
              <a:rPr lang="en-US" dirty="0"/>
              <a:t>binomial)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/>
              <a:t>this next time…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comparing the binomial and the negative binomial, we see that the negative binomial</a:t>
            </a:r>
          </a:p>
          <a:p>
            <a:r>
              <a:rPr lang="en-US" dirty="0"/>
              <a:t>has a different variance….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Dbinom</a:t>
            </a:r>
            <a:r>
              <a:rPr lang="en-US" sz="1400" dirty="0"/>
              <a:t> = flip the fair coin 20 times</a:t>
            </a:r>
          </a:p>
          <a:p>
            <a:r>
              <a:rPr lang="en-US" sz="1400" dirty="0"/>
              <a:t>and count the heads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Dnbinom</a:t>
            </a:r>
            <a:r>
              <a:rPr lang="en-US" sz="1400" dirty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heads…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https://github.com/afodor/metagenomicsTools/blob/master/src/classExamples/negativeBinomialExamples.txt</a:t>
            </a:r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BE5E6-C240-4D2E-BB05-87D02376A3E2}"/>
              </a:ext>
            </a:extLst>
          </p:cNvPr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219E86-BB10-413C-9C8D-5BEB093039EF}"/>
              </a:ext>
            </a:extLst>
          </p:cNvPr>
          <p:cNvCxnSpPr/>
          <p:nvPr/>
        </p:nvCxnSpPr>
        <p:spPr>
          <a:xfrm flipH="1" flipV="1">
            <a:off x="7086600" y="1066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6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Poisson</a:t>
            </a:r>
            <a:r>
              <a:rPr lang="en-US" dirty="0"/>
              <a:t> distribution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mean = variance =</a:t>
            </a:r>
          </a:p>
          <a:p>
            <a:r>
              <a:rPr lang="en-US" dirty="0"/>
              <a:t>		</a:t>
            </a:r>
            <a:r>
              <a:rPr lang="en-US" dirty="0" err="1"/>
              <a:t>prob</a:t>
            </a:r>
            <a:r>
              <a:rPr lang="en-US" dirty="0"/>
              <a:t>(event) * # of samples = expected number of events</a:t>
            </a:r>
          </a:p>
          <a:p>
            <a:endParaRPr lang="en-US" dirty="0"/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negative binomial </a:t>
            </a:r>
            <a:r>
              <a:rPr lang="en-US" dirty="0"/>
              <a:t>distribution:</a:t>
            </a:r>
          </a:p>
          <a:p>
            <a:endParaRPr lang="en-US" dirty="0"/>
          </a:p>
          <a:p>
            <a:r>
              <a:rPr lang="en-US" dirty="0"/>
              <a:t>		p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	r = # of losses before you are removed from the tournament</a:t>
            </a:r>
          </a:p>
          <a:p>
            <a:endParaRPr lang="en-US" dirty="0"/>
          </a:p>
          <a:p>
            <a:r>
              <a:rPr lang="en-US" dirty="0"/>
              <a:t>		mean = expected # of wins = (1-p)* r / p </a:t>
            </a:r>
          </a:p>
          <a:p>
            <a:r>
              <a:rPr lang="en-US" dirty="0"/>
              <a:t>		variance = (1-p) * r / p * p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re-arranging the above two equations…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01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time, we had the observation that in “real” datasets the mean != variance</a:t>
            </a:r>
          </a:p>
        </p:txBody>
      </p:sp>
    </p:spTree>
    <p:extLst>
      <p:ext uri="{BB962C8B-B14F-4D97-AF65-F5344CB8AC3E}">
        <p14:creationId xmlns:p14="http://schemas.microsoft.com/office/powerpoint/2010/main" val="117586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Poisson assumption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mean == variance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simulation under the </a:t>
            </a:r>
            <a:r>
              <a:rPr lang="en-US"/>
              <a:t>Poisson assumption…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two-sided Poisson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276201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https://github.com/afodor/metagenomicsTools/blob/master/src/classExamples/simDist/PoissonWithNormalBasedSampling.txt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4167015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the results of our simulation….</a:t>
            </a:r>
          </a:p>
        </p:txBody>
      </p:sp>
    </p:spTree>
    <p:extLst>
      <p:ext uri="{BB962C8B-B14F-4D97-AF65-F5344CB8AC3E}">
        <p14:creationId xmlns:p14="http://schemas.microsoft.com/office/powerpoint/2010/main" val="94794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3714750" cy="2817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last prior to consider (to again watch the prior belief melt away with new data….)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667000" y="838200"/>
            <a:ext cx="2047875" cy="110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2057400"/>
            <a:ext cx="990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00400" y="8382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constants are chosen so the integral sums to one….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799" y="2286000"/>
            <a:ext cx="4273617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1524000" y="34290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62000" y="3733800"/>
            <a:ext cx="3023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lapply</a:t>
            </a:r>
            <a:r>
              <a:rPr lang="en-US" dirty="0"/>
              <a:t> applies our function</a:t>
            </a:r>
          </a:p>
          <a:p>
            <a:r>
              <a:rPr lang="en-US" dirty="0"/>
              <a:t>to every element in the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D75EBB-15AF-4AFA-98AA-89EF2F88C598}"/>
              </a:ext>
            </a:extLst>
          </p:cNvPr>
          <p:cNvSpPr/>
          <p:nvPr/>
        </p:nvSpPr>
        <p:spPr>
          <a:xfrm>
            <a:off x="228600" y="6400800"/>
            <a:ext cx="11430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https://github.com/afodor/metagenomicsTools/blob/master/src/metropolitan/realTimeGraphUpdates2.txt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 volcano plot (although usually it is fold-change on the x-axis)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red symbols are p &lt;0.05</a:t>
            </a:r>
          </a:p>
        </p:txBody>
      </p:sp>
    </p:spTree>
    <p:extLst>
      <p:ext uri="{BB962C8B-B14F-4D97-AF65-F5344CB8AC3E}">
        <p14:creationId xmlns:p14="http://schemas.microsoft.com/office/powerpoint/2010/main" val="3408532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an “m vs. a” plot (although again usually with fold change on the y-axis)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expect under the Poisson, all the p-values </a:t>
            </a:r>
            <a:r>
              <a:rPr lang="en-US"/>
              <a:t>are uniform…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1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violate the Poisson assumption in our sampling….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change from the previous script</a:t>
            </a:r>
          </a:p>
        </p:txBody>
      </p:sp>
    </p:spTree>
    <p:extLst>
      <p:ext uri="{BB962C8B-B14F-4D97-AF65-F5344CB8AC3E}">
        <p14:creationId xmlns:p14="http://schemas.microsoft.com/office/powerpoint/2010/main" val="2297815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increased variance completely breaks our Poisson test</a:t>
            </a:r>
          </a:p>
        </p:txBody>
      </p:sp>
    </p:spTree>
    <p:extLst>
      <p:ext uri="{BB962C8B-B14F-4D97-AF65-F5344CB8AC3E}">
        <p14:creationId xmlns:p14="http://schemas.microsoft.com/office/powerpoint/2010/main" val="303617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6324600" cy="657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the </a:t>
            </a:r>
          </a:p>
          <a:p>
            <a:r>
              <a:rPr lang="en-US" dirty="0"/>
              <a:t>negative binomial </a:t>
            </a:r>
          </a:p>
          <a:p>
            <a:r>
              <a:rPr lang="en-US" dirty="0"/>
              <a:t>test for inference…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670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581001"/>
            <a:ext cx="1074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https://github.com/afodor/metagenomicsTools/blob/master/src/classExamples/simDist/NegativeBinomialWithNormalBasedSampling.txt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23491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8,500 “wins”, our probability is ~ 2 * </a:t>
            </a:r>
            <a:r>
              <a:rPr lang="en-US" dirty="0" err="1"/>
              <a:t>pnbinom</a:t>
            </a:r>
            <a:r>
              <a:rPr lang="en-US" dirty="0"/>
              <a:t>(8500,1002,.1)</a:t>
            </a:r>
          </a:p>
        </p:txBody>
      </p:sp>
    </p:spTree>
    <p:extLst>
      <p:ext uri="{BB962C8B-B14F-4D97-AF65-F5344CB8AC3E}">
        <p14:creationId xmlns:p14="http://schemas.microsoft.com/office/powerpoint/2010/main" val="1415870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9,500 “wins”, our probability is ~ 2 *(1- </a:t>
            </a:r>
            <a:r>
              <a:rPr lang="en-US" dirty="0" err="1"/>
              <a:t>pnbinom</a:t>
            </a:r>
            <a:r>
              <a:rPr lang="en-US" dirty="0"/>
              <a:t>(8500,1002,.1))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enough sequencing depth that our curve will be approximately symmetrical </a:t>
            </a:r>
          </a:p>
          <a:p>
            <a:r>
              <a:rPr lang="en-US" dirty="0"/>
              <a:t>around the mean….</a:t>
            </a:r>
          </a:p>
        </p:txBody>
      </p:sp>
    </p:spTree>
    <p:extLst>
      <p:ext uri="{BB962C8B-B14F-4D97-AF65-F5344CB8AC3E}">
        <p14:creationId xmlns:p14="http://schemas.microsoft.com/office/powerpoint/2010/main" val="1871840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hence our two-</a:t>
            </a:r>
          </a:p>
          <a:p>
            <a:r>
              <a:rPr lang="en-US" dirty="0"/>
              <a:t>sided test…</a:t>
            </a:r>
          </a:p>
          <a:p>
            <a:endParaRPr lang="en-US" dirty="0"/>
          </a:p>
          <a:p>
            <a:r>
              <a:rPr lang="en-US" dirty="0"/>
              <a:t>R does not have a built</a:t>
            </a:r>
          </a:p>
          <a:p>
            <a:r>
              <a:rPr lang="en-US" dirty="0"/>
              <a:t>in </a:t>
            </a:r>
            <a:r>
              <a:rPr lang="en-US" dirty="0" err="1"/>
              <a:t>dnbinom.test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2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gets us much closer to a uniform distribution…</a:t>
            </a:r>
          </a:p>
        </p:txBody>
      </p:sp>
    </p:spTree>
    <p:extLst>
      <p:ext uri="{BB962C8B-B14F-4D97-AF65-F5344CB8AC3E}">
        <p14:creationId xmlns:p14="http://schemas.microsoft.com/office/powerpoint/2010/main" val="40171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286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trivial to make this our new prior…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304FA7-30D8-423D-83B3-4ED6F558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72380"/>
            <a:ext cx="7391400" cy="583110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57AE49-A74A-4DF7-A295-54C3B62B0A80}"/>
              </a:ext>
            </a:extLst>
          </p:cNvPr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226EB9-343F-4DB9-AEA2-E396B11FC4E9}"/>
              </a:ext>
            </a:extLst>
          </p:cNvPr>
          <p:cNvCxnSpPr/>
          <p:nvPr/>
        </p:nvCxnSpPr>
        <p:spPr>
          <a:xfrm flipH="1">
            <a:off x="2590800" y="121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http://afodor.github.io/classes/stats2015/longitdunalRNASeqData.zip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76200"/>
            <a:ext cx="254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is at </a:t>
            </a:r>
            <a:r>
              <a:rPr lang="en-US" dirty="0" err="1"/>
              <a:t>github</a:t>
            </a:r>
            <a:r>
              <a:rPr lang="en-US" dirty="0"/>
              <a:t>…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528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670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057400" y="457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90800" y="11668"/>
            <a:ext cx="88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9624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5720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1054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71467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12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791200" y="381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400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6934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5438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077200" y="381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21448" y="0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 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-76200"/>
            <a:ext cx="3907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case you care what these genes are…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8238" y="228600"/>
            <a:ext cx="7015162" cy="574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336268"/>
            <a:ext cx="2870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nc101_Annotations.txt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1" y="457200"/>
            <a:ext cx="6477000" cy="297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514600" y="33528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http://www.sciencemag.org/content/338/6103/120.full.pdf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76200"/>
            <a:ext cx="510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papers that describe this </a:t>
            </a:r>
            <a:r>
              <a:rPr lang="en-US"/>
              <a:t>experimental system….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33400" y="3810000"/>
            <a:ext cx="807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886200"/>
            <a:ext cx="61626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59938" y="6096000"/>
            <a:ext cx="8984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Proofs are here: </a:t>
            </a:r>
            <a:r>
              <a:rPr lang="en-US" dirty="0">
                <a:hlinkClick r:id="rId5"/>
              </a:rPr>
              <a:t>http://afodor.github.io/classes/stats2015/proofs_NatureCommunications.pdf</a:t>
            </a:r>
            <a:endParaRPr lang="en-US" dirty="0"/>
          </a:p>
          <a:p>
            <a:r>
              <a:rPr lang="en-US" dirty="0"/>
              <a:t>(since UNCC doesn’t have access to this journal!!)</a:t>
            </a:r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238250"/>
            <a:ext cx="87153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381000"/>
            <a:ext cx="453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Fig.3 in the 2</a:t>
            </a:r>
            <a:r>
              <a:rPr lang="en-US" baseline="30000" dirty="0"/>
              <a:t>nd</a:t>
            </a:r>
            <a:r>
              <a:rPr lang="en-US" dirty="0"/>
              <a:t> paper is the </a:t>
            </a:r>
            <a:r>
              <a:rPr lang="en-US"/>
              <a:t>dataset you have…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ditorial-fig1final-32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9490" y="304800"/>
            <a:ext cx="4703310" cy="63284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9456" y="6633210"/>
            <a:ext cx="287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Fodor &amp; Talley. Gastroenterology.  2011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4783" y="-49143"/>
            <a:ext cx="891301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“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dysbiosis</a:t>
            </a:r>
            <a:r>
              <a:rPr lang="en-US" sz="17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 hypothesis linking risk for inflammation related diseases to the </a:t>
            </a:r>
            <a:r>
              <a:rPr lang="en-US" sz="17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microbiome</a:t>
            </a:r>
            <a:endParaRPr lang="en-US" sz="17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67000" y="304800"/>
            <a:ext cx="426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26068"/>
            <a:ext cx="749184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726721" y="6412468"/>
            <a:ext cx="272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Arthur et al, Science, 2012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52400"/>
            <a:ext cx="8752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Some bugs, but not others, can cause inflammation to progress to cancer…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flipH="1">
            <a:off x="685800" y="0"/>
            <a:ext cx="7879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rna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-seq shows us gene expression of host-associated </a:t>
            </a:r>
            <a:r>
              <a:rPr lang="en-US" sz="2000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E. Coli</a:t>
            </a:r>
          </a:p>
        </p:txBody>
      </p:sp>
      <p:grpSp>
        <p:nvGrpSpPr>
          <p:cNvPr id="4" name="Group 13"/>
          <p:cNvGrpSpPr/>
          <p:nvPr/>
        </p:nvGrpSpPr>
        <p:grpSpPr>
          <a:xfrm>
            <a:off x="1066800" y="2819400"/>
            <a:ext cx="7243331" cy="3818433"/>
            <a:chOff x="87866" y="1134567"/>
            <a:chExt cx="8675134" cy="4573231"/>
          </a:xfrm>
        </p:grpSpPr>
        <p:sp>
          <p:nvSpPr>
            <p:cNvPr id="2" name="TextBox 1"/>
            <p:cNvSpPr txBox="1"/>
            <p:nvPr/>
          </p:nvSpPr>
          <p:spPr>
            <a:xfrm>
              <a:off x="2057398" y="4876800"/>
              <a:ext cx="2878866" cy="830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30S ribosomal protein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50S ribosomal protein</a:t>
              </a:r>
            </a:p>
            <a:p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preprotein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translocase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subunit</a:t>
              </a:r>
            </a:p>
            <a:p>
              <a:r>
                <a:rPr lang="en-US" sz="1200" dirty="0">
                  <a:latin typeface="Arial" pitchFamily="34" charset="0"/>
                  <a:cs typeface="Arial" pitchFamily="34" charset="0"/>
                </a:rPr>
                <a:t>DNA-directed RNA polymerase subunit </a:t>
              </a:r>
            </a:p>
          </p:txBody>
        </p:sp>
        <p:pic>
          <p:nvPicPr>
            <p:cNvPr id="81921" name="Picture 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798" y="1134567"/>
              <a:ext cx="5886450" cy="3208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261364" y="4343400"/>
              <a:ext cx="2691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Position along the genome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966686" y="2349952"/>
              <a:ext cx="24784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Normalized Read Count</a:t>
              </a:r>
            </a:p>
          </p:txBody>
        </p:sp>
        <p:grpSp>
          <p:nvGrpSpPr>
            <p:cNvPr id="7" name="Group 12"/>
            <p:cNvGrpSpPr/>
            <p:nvPr/>
          </p:nvGrpSpPr>
          <p:grpSpPr>
            <a:xfrm>
              <a:off x="6400798" y="1143001"/>
              <a:ext cx="2362202" cy="1005648"/>
              <a:chOff x="6400800" y="1143000"/>
              <a:chExt cx="3042810" cy="1295400"/>
            </a:xfrm>
          </p:grpSpPr>
          <p:pic>
            <p:nvPicPr>
              <p:cNvPr id="8192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400800" y="16668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934205" y="1590675"/>
                <a:ext cx="2509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12 weeks (inflammation)</a:t>
                </a:r>
              </a:p>
            </p:txBody>
          </p:sp>
          <p:pic>
            <p:nvPicPr>
              <p:cNvPr id="81923" name="Picture 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400800" y="21240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981727" y="2059543"/>
                <a:ext cx="1872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18 weeks (cancer)</a:t>
                </a:r>
              </a:p>
            </p:txBody>
          </p:sp>
          <p:pic>
            <p:nvPicPr>
              <p:cNvPr id="81924" name="Picture 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400800" y="1209675"/>
                <a:ext cx="4953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6989730" y="1143000"/>
                <a:ext cx="7745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 days</a:t>
                </a:r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3058368" y="457200"/>
            <a:ext cx="1285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Sterile mice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657600" y="762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8400" y="1219200"/>
            <a:ext cx="215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Inoculate with </a:t>
            </a:r>
            <a:r>
              <a:rPr lang="en-US" i="1" dirty="0"/>
              <a:t>E. Coli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1868269"/>
            <a:ext cx="372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RNA from fecal samples characterized</a:t>
            </a:r>
          </a:p>
          <a:p>
            <a:r>
              <a:rPr lang="en-US" dirty="0"/>
              <a:t>by RNA-seq on the Illumina platform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57600" y="1600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57200" y="685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389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Paired ends are nearly exactly the same</a:t>
              </a:r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04800" y="0"/>
            <a:ext cx="2415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of the dataset: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6096000"/>
            <a:ext cx="731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your spreadsheet for the homework, we simply merged the paired ends…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3039342" cy="3034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860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is the case for the exponential prior, with enough steps, we find our posterior…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81001"/>
            <a:ext cx="297626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3428999"/>
            <a:ext cx="3048000" cy="3043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4400" y="3276600"/>
            <a:ext cx="328152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381000" y="5715000"/>
            <a:ext cx="1295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64008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the slight discontinuity left from our prior…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103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potential problem with this dataset.</a:t>
            </a:r>
          </a:p>
          <a:p>
            <a:r>
              <a:rPr lang="en-US" dirty="0"/>
              <a:t>Most of the sequences were 16S and 23S </a:t>
            </a:r>
            <a:r>
              <a:rPr lang="en-US" dirty="0" err="1"/>
              <a:t>rRNA</a:t>
            </a:r>
            <a:endParaRPr lang="en-US" dirty="0"/>
          </a:p>
          <a:p>
            <a:endParaRPr lang="en-US" dirty="0"/>
          </a:p>
          <a:p>
            <a:r>
              <a:rPr lang="en-US" dirty="0"/>
              <a:t>(Bacteria do not have a poly-A tail on their mRNA ) </a:t>
            </a:r>
          </a:p>
          <a:p>
            <a:r>
              <a:rPr lang="en-US" dirty="0"/>
              <a:t>(We used a bead capture method to remove the </a:t>
            </a:r>
            <a:r>
              <a:rPr lang="en-US" dirty="0" err="1"/>
              <a:t>rRNA</a:t>
            </a:r>
            <a:r>
              <a:rPr lang="en-US" dirty="0"/>
              <a:t> signature with limited success)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09600" y="1447800"/>
            <a:ext cx="7543800" cy="5166102"/>
            <a:chOff x="0" y="395624"/>
            <a:chExt cx="8991600" cy="6157576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19225" y="1066800"/>
              <a:ext cx="7572375" cy="5133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TextBox 3"/>
            <p:cNvSpPr txBox="1"/>
            <p:nvPr/>
          </p:nvSpPr>
          <p:spPr>
            <a:xfrm>
              <a:off x="1271539" y="395624"/>
              <a:ext cx="220184" cy="4402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429000" y="6172200"/>
              <a:ext cx="3063875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581400"/>
              <a:ext cx="1876425" cy="22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Straight Arrow Connector 6"/>
            <p:cNvCxnSpPr/>
            <p:nvPr/>
          </p:nvCxnSpPr>
          <p:spPr>
            <a:xfrm rot="16200000" flipH="1">
              <a:off x="7886700" y="1028700"/>
              <a:ext cx="9144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16200000" flipH="1">
              <a:off x="7391400" y="1143000"/>
              <a:ext cx="99060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4572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rRNA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934200" y="2286000"/>
              <a:ext cx="685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806224" y="2209800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unmapped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599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fraction of 16S </a:t>
            </a:r>
            <a:r>
              <a:rPr lang="en-US" dirty="0" err="1"/>
              <a:t>rRNA</a:t>
            </a:r>
            <a:r>
              <a:rPr lang="en-US" dirty="0"/>
              <a:t> was correlated with time!</a:t>
            </a:r>
          </a:p>
          <a:p>
            <a:r>
              <a:rPr lang="en-US" dirty="0"/>
              <a:t>(The ribosomal machinery changes with the state of the bug?)</a:t>
            </a:r>
          </a:p>
          <a:p>
            <a:r>
              <a:rPr lang="en-US" dirty="0"/>
              <a:t>A potentially confounding variable…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066800"/>
            <a:ext cx="8244086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 rot="16200000">
            <a:off x="-1337622" y="2861624"/>
            <a:ext cx="334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16s </a:t>
            </a:r>
            <a:r>
              <a:rPr lang="en-US" dirty="0" err="1"/>
              <a:t>rRNA</a:t>
            </a:r>
            <a:r>
              <a:rPr lang="en-US" dirty="0"/>
              <a:t> reads + 23s </a:t>
            </a:r>
            <a:r>
              <a:rPr lang="en-US" dirty="0" err="1"/>
              <a:t>rRNA</a:t>
            </a:r>
            <a:r>
              <a:rPr lang="en-US" dirty="0"/>
              <a:t> reads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02576" y="54102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names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754469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your spreadsheet, we removed the 16S and 23S </a:t>
            </a:r>
            <a:r>
              <a:rPr lang="en-US" dirty="0" err="1"/>
              <a:t>rRNA</a:t>
            </a:r>
            <a:r>
              <a:rPr lang="en-US" dirty="0"/>
              <a:t> sequences</a:t>
            </a:r>
          </a:p>
          <a:p>
            <a:r>
              <a:rPr lang="en-US" dirty="0"/>
              <a:t>and we will do normalization on the resulting counts…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C381FA-940D-4AC4-90F7-67489CBE2F63}"/>
              </a:ext>
            </a:extLst>
          </p:cNvPr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67BB3-FC7D-44BD-A3CD-2C67B70DCEC2}"/>
              </a:ext>
            </a:extLst>
          </p:cNvPr>
          <p:cNvCxnSpPr/>
          <p:nvPr/>
        </p:nvCxnSpPr>
        <p:spPr>
          <a:xfrm flipH="1">
            <a:off x="3581400" y="685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enter a tournament</a:t>
            </a:r>
          </a:p>
          <a:p>
            <a:r>
              <a:rPr lang="en-US" dirty="0"/>
              <a:t>You can play until you have 3 losses.</a:t>
            </a:r>
          </a:p>
          <a:p>
            <a:r>
              <a:rPr lang="en-US" dirty="0"/>
              <a:t>Your rate of winning games is 60%. </a:t>
            </a:r>
          </a:p>
          <a:p>
            <a:r>
              <a:rPr lang="en-US" dirty="0"/>
              <a:t>What is the distribution of your expected number of wins?</a:t>
            </a:r>
          </a:p>
          <a:p>
            <a:endParaRPr lang="en-US" dirty="0"/>
          </a:p>
          <a:p>
            <a:r>
              <a:rPr lang="en-US" dirty="0"/>
              <a:t>This is the negative binomial distribution…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binomial distribution:</a:t>
            </a:r>
          </a:p>
          <a:p>
            <a:r>
              <a:rPr lang="en-US" dirty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k wins</a:t>
            </a:r>
          </a:p>
          <a:p>
            <a:r>
              <a:rPr lang="en-US" dirty="0"/>
              <a:t>                  r losses</a:t>
            </a:r>
          </a:p>
          <a:p>
            <a:r>
              <a:rPr lang="en-US" dirty="0"/>
              <a:t>	</a:t>
            </a:r>
            <a:r>
              <a:rPr lang="en-US" dirty="0" err="1"/>
              <a:t>prob</a:t>
            </a:r>
            <a:r>
              <a:rPr lang="en-US" dirty="0"/>
              <a:t> = p is the probability of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= # of wins …</a:t>
            </a:r>
          </a:p>
          <a:p>
            <a:r>
              <a:rPr lang="en-US" dirty="0"/>
              <a:t>r = # of losses before you are dropped from the tournament</a:t>
            </a:r>
          </a:p>
          <a:p>
            <a:r>
              <a:rPr lang="en-US" dirty="0"/>
              <a:t>P = 0.4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(so the probability of win = 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of each individual sequence of wins and losses is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last game must be a loss, there are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of organizing the “flips”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594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PDF is defined by multiplying these two values together…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simulate 10,000 tournaments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https://github.com/afodor/metagenomicsTools/blob/master/src/classExamples/simDist/negativeBinomial.txt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of course, has this distribution built in…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1422</Words>
  <Application>Microsoft Office PowerPoint</Application>
  <PresentationFormat>On-screen Show (4:3)</PresentationFormat>
  <Paragraphs>221</Paragraphs>
  <Slides>41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56</cp:revision>
  <dcterms:created xsi:type="dcterms:W3CDTF">2006-08-16T00:00:00Z</dcterms:created>
  <dcterms:modified xsi:type="dcterms:W3CDTF">2020-02-25T20:02:45Z</dcterms:modified>
</cp:coreProperties>
</file>