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31A1-3D5C-4ED7-BBD2-D3B42D27A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329E7-FD43-44A5-A812-7493DA5AA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4C31D-FC95-4804-B31A-8BB44F00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2264-F0A4-440E-B7AD-CB99C3634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A87DD-526A-45FC-AAD2-493A5124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F7C32-EB1F-4905-87A8-219333BEC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696CD3-7573-4788-8A0D-E2048A4E1D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E201B-A80C-46B1-8603-4C563535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07893B-05E9-4EC5-BABD-173181AFA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87582-4B91-41F8-B1DA-3731CBE72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87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9EC99E-198F-479B-A841-EB4A80CE7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5EA45-3E86-461E-B4DC-F13611A49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56A46-B5BC-49D8-88C2-BD3E132B9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52151-967F-4C11-ADA1-C7B933DA0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7443-682E-4FDC-B2A5-5CA5DCCA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39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2A13D-9B6F-49B7-9E32-2D770708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784C-D174-4306-AF0A-07F99837C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3F1B8-1422-4C8B-93A1-BB031AF09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8114C-5AFD-457E-9433-470C769B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4B9D7-8004-4331-963F-D48BDA3F4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3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062CF-C0AE-4026-A39C-E9437508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032F4-C426-497B-A42F-451826547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5F231-1414-413D-BD8A-1F72D317C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6A89B-0053-4225-AFD8-BB2349EFA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CD9BF-AF93-4F8A-835E-70EF7F0B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0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FB21-FEB6-497E-BEB1-43344E91A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ABD31-3894-4AD0-BFF2-2255E3A41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BBCB04-0BF3-4362-A6E9-9DFF4F1F3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75ACB-2F25-4C32-85A4-BA520D8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AD4E-822D-4755-85DD-D644FE483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CC394-095E-4764-9414-A0C16B68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68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FE6C-9596-4F11-BDB7-5465EE64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F6F121-C858-41F3-B4C4-D3D738AA7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C481-D18B-4CC9-9B30-3CF9FA5E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34FF34-6BCC-4EF9-B321-50D94107A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489F12-1D9B-4AE3-894A-1CD7B98F6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487D3-98CA-44EE-9657-7A15862A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799E-E9D7-4C27-B280-1E7887724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13A8A-A232-4B2D-8449-3866D7D52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745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95535-9830-48A9-B342-C0608BC9E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F529E2-F85F-4760-BA43-256CD8A0E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B6BD6-6D94-4BCF-9190-5CF40441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17D1B6-7D5E-4909-BFF5-1D2A21CB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76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956EF-151C-4107-87B0-666EA180F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4CEB4-8402-4631-B54E-5E19DE0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06C5-7E0A-4E08-909A-721AAEF4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6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E3FA-0BB7-4D1B-9176-E5C68BF1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33C9F8-23C7-406A-BFA9-3BFEAD852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34322F-CF18-4B28-A4D7-A887AB452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0756E-1161-426D-BF17-518FA5C6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DBC7-5421-439B-98CA-7CADD90D3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11147-6B32-455B-8528-5EEAA1C9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3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47147-D633-4F62-B68E-682E5DA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D66677-E84F-45C5-A8FE-670B5DD19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1F14CC-A5E2-4217-91E5-B1B621E0E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13221-7AA4-4E6B-B8E6-92383688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B5B08B-887D-4089-8929-1C0673B97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5B2A2-EDD8-4A97-9A57-F2080B4B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8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33D982-A458-409F-843D-2DD5B04F7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D8103-0EAA-496C-BD43-7B84051CC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C3F57-87B3-4345-9396-D7C3E704C6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400FF-F8B8-4C93-985B-4879076B472D}" type="datetimeFigureOut">
              <a:rPr lang="en-US" smtClean="0"/>
              <a:t>2/18/2021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7365-078E-4B45-881C-0544384EE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E9D04-2029-4518-B977-D22AB8A1E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643B0-9D45-4672-AF7B-AF87F6C20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97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50CEEE3-5463-4DA3-BC3D-0F26579ED202}"/>
              </a:ext>
            </a:extLst>
          </p:cNvPr>
          <p:cNvSpPr/>
          <p:nvPr/>
        </p:nvSpPr>
        <p:spPr>
          <a:xfrm>
            <a:off x="1315453" y="911259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Lab #3:  </a:t>
            </a:r>
          </a:p>
          <a:p>
            <a:r>
              <a:rPr lang="en-US" dirty="0"/>
              <a:t>	</a:t>
            </a:r>
          </a:p>
          <a:p>
            <a:endParaRPr lang="en-US" dirty="0"/>
          </a:p>
          <a:p>
            <a:r>
              <a:rPr lang="en-US" dirty="0"/>
              <a:t>By the beginning of the next lab (Feb. 25</a:t>
            </a:r>
            <a:r>
              <a:rPr lang="en-US" baseline="30000" dirty="0"/>
              <a:t>th</a:t>
            </a:r>
            <a:r>
              <a:rPr lang="en-US" dirty="0"/>
              <a:t>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Send your code and the answers to questions..</a:t>
            </a:r>
          </a:p>
          <a:p>
            <a:endParaRPr lang="en-US" dirty="0"/>
          </a:p>
          <a:p>
            <a:r>
              <a:rPr lang="en-US" dirty="0"/>
              <a:t>Make sure the text “Lab #3” is in the subject line… </a:t>
            </a:r>
          </a:p>
        </p:txBody>
      </p:sp>
    </p:spTree>
    <p:extLst>
      <p:ext uri="{BB962C8B-B14F-4D97-AF65-F5344CB8AC3E}">
        <p14:creationId xmlns:p14="http://schemas.microsoft.com/office/powerpoint/2010/main" val="3191821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1EC103-9574-407D-BCE5-F949E2B40E51}"/>
              </a:ext>
            </a:extLst>
          </p:cNvPr>
          <p:cNvSpPr txBox="1"/>
          <p:nvPr/>
        </p:nvSpPr>
        <p:spPr>
          <a:xfrm>
            <a:off x="229864" y="627185"/>
            <a:ext cx="11604070" cy="5798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(1) You walk into the “occasionally dishonest casino”  with prior probabilities and likelihoods set to the values in slides 21-25 of lecture #4. (that is, a “loaded” die has a 10% chance of getting a 1-5 and a 50% chance of getting a 6 but 99% of the dice are fair)  </a:t>
            </a:r>
          </a:p>
          <a:p>
            <a:endParaRPr lang="en-US" dirty="0"/>
          </a:p>
          <a:p>
            <a:r>
              <a:rPr lang="en-US" dirty="0"/>
              <a:t>You pick up one die and with it roll:  </a:t>
            </a:r>
          </a:p>
          <a:p>
            <a:endParaRPr lang="en-US" dirty="0"/>
          </a:p>
          <a:p>
            <a:r>
              <a:rPr lang="en-US" dirty="0"/>
              <a:t>2 3 2 6 3 5 6 2 6 6 2 6 6 2 3 6 6 6 5 6 6 5 6 6 6 6 6 4 6 3 3 3 6 6 5 6 6</a:t>
            </a:r>
          </a:p>
          <a:p>
            <a:endParaRPr lang="en-US" dirty="0"/>
          </a:p>
          <a:p>
            <a:r>
              <a:rPr lang="en-US" dirty="0"/>
              <a:t>Make a graph of the posterior probability that you have picked up a loaded die as a function of the number of times you have rolled the die.</a:t>
            </a:r>
          </a:p>
          <a:p>
            <a:endParaRPr lang="en-US" dirty="0"/>
          </a:p>
          <a:p>
            <a:r>
              <a:rPr lang="en-US" dirty="0"/>
              <a:t>Show your code…</a:t>
            </a:r>
          </a:p>
          <a:p>
            <a:endParaRPr lang="en-US" dirty="0"/>
          </a:p>
          <a:p>
            <a:r>
              <a:rPr lang="en-US" dirty="0"/>
              <a:t>  You can represent the rolls as</a:t>
            </a:r>
          </a:p>
          <a:p>
            <a:r>
              <a:rPr lang="en-US" dirty="0"/>
              <a:t>data&lt;-c(2,3,2,6,3,5,6,2,6,6,2,6,6,2,3,6,6,6,5,6,6,5,6,6,6,6,6,4,6,3,3,3,6,6,5,6,6)</a:t>
            </a:r>
          </a:p>
          <a:p>
            <a:endParaRPr lang="en-US" dirty="0"/>
          </a:p>
          <a:p>
            <a:r>
              <a:rPr lang="en-US" dirty="0"/>
              <a:t>(2) How many times on average would you need to roll a loaded die to be 99.999%  sure that it was loaded?  </a:t>
            </a:r>
          </a:p>
          <a:p>
            <a:r>
              <a:rPr lang="en-US" dirty="0"/>
              <a:t>(Show your work)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7C4376-2F36-40BE-AFD9-D62FBFF81287}"/>
              </a:ext>
            </a:extLst>
          </p:cNvPr>
          <p:cNvSpPr/>
          <p:nvPr/>
        </p:nvSpPr>
        <p:spPr>
          <a:xfrm>
            <a:off x="330308" y="83883"/>
            <a:ext cx="14285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#1 </a:t>
            </a:r>
          </a:p>
        </p:txBody>
      </p:sp>
    </p:spTree>
    <p:extLst>
      <p:ext uri="{BB962C8B-B14F-4D97-AF65-F5344CB8AC3E}">
        <p14:creationId xmlns:p14="http://schemas.microsoft.com/office/powerpoint/2010/main" val="1890956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811273-C8B4-485B-91EE-859B79D6106A}"/>
              </a:ext>
            </a:extLst>
          </p:cNvPr>
          <p:cNvSpPr txBox="1"/>
          <p:nvPr/>
        </p:nvSpPr>
        <p:spPr>
          <a:xfrm>
            <a:off x="240637" y="384375"/>
            <a:ext cx="11238846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You are consulting for a hospital.  They have a diagnostic test for a disease with a known background prevalence of 0.1%.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test has the following properties: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0.91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0.84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cost of running the test one time is $1.  The test can be repeated for each patient and the results of the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are independent of one another allowing for Bayesian updates.  The test always yields a positive or negative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result.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requirement of the hospital is that the test is repeated for each patient until a Bayesian posterior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of at least 0.99999 is reached.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arenBoth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Run simulations for a patient with the disease.  About how many times on average must the test be repeated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to achieve the hospital’s requirements?  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(2) Repeat the simulations for a patient without the disease.  About how many times on average must the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test be repeated to achieve the hospital’s requirements?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(3) The hospital plans to run the test on one million patients per year.  At a cost of $1 per test, about how much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should the hospital budget to run these tests?  (That is to say, for a million patients, how many tests can 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the hospital anticipate running?)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Show your work/code/justification for all answers.  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846E42-C5EE-4EA8-855A-0819752FADAD}"/>
              </a:ext>
            </a:extLst>
          </p:cNvPr>
          <p:cNvSpPr txBox="1"/>
          <p:nvPr/>
        </p:nvSpPr>
        <p:spPr>
          <a:xfrm>
            <a:off x="90540" y="905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#2 </a:t>
            </a:r>
          </a:p>
        </p:txBody>
      </p:sp>
    </p:spTree>
    <p:extLst>
      <p:ext uri="{BB962C8B-B14F-4D97-AF65-F5344CB8AC3E}">
        <p14:creationId xmlns:p14="http://schemas.microsoft.com/office/powerpoint/2010/main" val="137203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8F8D9F-2873-454B-ABEA-EAF0401AC428}"/>
              </a:ext>
            </a:extLst>
          </p:cNvPr>
          <p:cNvSpPr/>
          <p:nvPr/>
        </p:nvSpPr>
        <p:spPr>
          <a:xfrm>
            <a:off x="385010" y="435701"/>
            <a:ext cx="98979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Another manufacturer approaches the hospital with an improved, but more expensive, test with the following properties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p(positive result | person has disease) = 0.96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p(negative result| person does not have disease) = 0.95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(1) With this test, how many times on average must the test be repeated to achieve the hospital’s requirements for patients with and without the disease?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(2) Considering only the cost of the test, and assuming the hospital will screen one million   patients with a background prevalence of 0.1%, at about what price point for running the test one time will the hospital save money by switching to the new test? 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37AB7-E103-4E14-918B-90005196BD0C}"/>
              </a:ext>
            </a:extLst>
          </p:cNvPr>
          <p:cNvSpPr/>
          <p:nvPr/>
        </p:nvSpPr>
        <p:spPr>
          <a:xfrm>
            <a:off x="249208" y="6117937"/>
            <a:ext cx="1069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Show your work/code/justification for all answers.  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3025B-9DD4-4F47-B02F-799D1CB75E5E}"/>
              </a:ext>
            </a:extLst>
          </p:cNvPr>
          <p:cNvSpPr txBox="1"/>
          <p:nvPr/>
        </p:nvSpPr>
        <p:spPr>
          <a:xfrm>
            <a:off x="90540" y="9057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 #3 </a:t>
            </a:r>
          </a:p>
        </p:txBody>
      </p:sp>
    </p:spTree>
    <p:extLst>
      <p:ext uri="{BB962C8B-B14F-4D97-AF65-F5344CB8AC3E}">
        <p14:creationId xmlns:p14="http://schemas.microsoft.com/office/powerpoint/2010/main" val="127677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635</Words>
  <Application>Microsoft Office PowerPoint</Application>
  <PresentationFormat>Widescreen</PresentationFormat>
  <Paragraphs>58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Anthony</dc:creator>
  <cp:lastModifiedBy>Anthony</cp:lastModifiedBy>
  <cp:revision>43</cp:revision>
  <dcterms:created xsi:type="dcterms:W3CDTF">2020-01-28T08:04:22Z</dcterms:created>
  <dcterms:modified xsi:type="dcterms:W3CDTF">2021-02-18T14:40:19Z</dcterms:modified>
</cp:coreProperties>
</file>