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26" r:id="rId2"/>
    <p:sldId id="312" r:id="rId3"/>
    <p:sldId id="313" r:id="rId4"/>
    <p:sldId id="314" r:id="rId5"/>
    <p:sldId id="258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7" autoAdjust="0"/>
    <p:restoredTop sz="87421" autoAdjust="0"/>
  </p:normalViewPr>
  <p:slideViewPr>
    <p:cSldViewPr>
      <p:cViewPr varScale="1">
        <p:scale>
          <a:sx n="93" d="100"/>
          <a:sy n="93" d="100"/>
        </p:scale>
        <p:origin x="56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4FD95E92-29E2-4C9F-AEE8-01B5EB458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2889B6DD-3018-443D-9758-762752FFF8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10D54BAD-3E81-4EE9-AF22-14F2806163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92474DE0-BD43-49D4-86CE-E0C06FFB05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1030">
            <a:extLst>
              <a:ext uri="{FF2B5EF4-FFF2-40B4-BE49-F238E27FC236}">
                <a16:creationId xmlns:a16="http://schemas.microsoft.com/office/drawing/2014/main" id="{FF3DCDD4-5C04-4F3F-B5CD-AB201D1985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1031">
            <a:extLst>
              <a:ext uri="{FF2B5EF4-FFF2-40B4-BE49-F238E27FC236}">
                <a16:creationId xmlns:a16="http://schemas.microsoft.com/office/drawing/2014/main" id="{D57A2DBB-EE26-4666-896E-685AB75D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B5A6FE-1B64-43D5-B63F-F82B48B90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825A078-9ED7-45FF-B947-2D1FB2A99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898D266-8B84-4D72-B6B6-7CDF4CD7C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F864AFD-7B33-474E-9535-45772896E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B08BEB-61DC-417C-836A-FAEB2B062C14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5E1F53DB-F4ED-4B87-BB1A-3BBD246F4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881E8490-F62B-4785-8E07-2402A293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AD14EE5D-70C1-459F-A843-46D173BB8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51DB3B-42B8-4075-946A-3EE2A8C59F5D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D14D6EA-27FE-4910-8F99-19E1E6AD2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D361EA4D-923A-4F31-9ADF-EDE4F9749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D3C23004-D1AB-4AA2-8C1B-94400351B1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D25DE2-B97D-45CB-A083-88FB1EED4EFE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376E8D03-51F0-4476-BD7E-368B0799FB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C90FCB54-C217-48A6-9238-29D06D10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CFF69A2-366A-4C6E-98D7-495BA6901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497CF3-3C56-4B7E-8CA8-0EBDF258855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4BDA8B30-ACF7-40D1-8165-CBBD9C0F2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F43B054-97E7-4315-A025-8A1A622F0D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7DDFA902-0BFC-415E-8CFB-2532790313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F969AA-05C2-41D5-90E5-21697C0A99A2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157B86FD-71C7-44CB-8372-F5926600D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9C6096DE-4A20-4256-ACBD-E297A67B2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41538FC-BE95-48E7-9DF4-EE9AF0E6AF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350E7F-B9C2-42EC-9745-C287133BBBF1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EC0EDC64-C282-43D2-B145-C0359034F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3CCD990B-F156-4F86-9B3E-50B256BBB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3C247D5D-CB6F-4F6D-B413-429AE68A7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58CA79-B3E2-44D0-BF70-5EF7CD53D384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239CDDE2-EB65-4439-966B-F0FA43610E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1C5209E8-4285-4A05-8024-2BCA056CE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42BA79A-AA7C-460A-9C4A-409E8DF21F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164E1B6-E29D-4922-9AC3-BC8A25DE169C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3BE7ABE9-46B5-45DE-8A28-D913B631C8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E96762B6-15D8-46F5-928C-155218B05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A20C3A99-1153-4580-B5F5-A2A013234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988CBC-5191-47C0-950E-79C67A65D68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2636FB03-9814-4082-B0A8-0E09D3317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0E6A536-9899-4AD0-B0AC-4C0FFDEEA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DC9884BE-1D48-43C4-A468-FF954FBF0F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463DC8-3681-4F0E-9924-EFCA95527B02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7E7E3C51-8B1C-4C69-B59C-11442B163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43163599-CF35-42DA-99E2-7C516483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06493FE2-4E42-44FA-ADC7-3B209B01CB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12986E-A5CC-4ED1-97A3-8D960A65BAE7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1AF016AF-B25A-4B23-B02A-7356E15C1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377A13BE-70FA-4A57-9632-012B51C77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2BA1E323-FF49-43CA-9E97-D58355C3D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82A11A-2418-40E3-82D6-19528C09F546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3E056B44-42A2-475B-9A80-3BA7648836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1792B77A-504F-446D-9A68-DD6214F4F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F67F901C-5CD2-4D2C-8A7F-5E32219670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3B8CB9-3E74-4A64-AADB-3C80905EFB28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B3A8414E-560A-4E06-AC67-49E553F5F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E44EDE26-4C0B-48F3-8062-F84B131E5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FFDEA5C1-CCCF-42A0-954D-116C2A409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406D2A-5ED9-41A8-B4F9-0CFF43E0860A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00B98FE-5850-495F-A334-3284B6480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0A9C435-5ACA-4F67-9FD8-8EDF5E5FF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8C873104-7C3F-41D0-9F40-5111E894F1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63B6DD-2C2B-40E5-861F-6C626941AF1F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CD81CB-1432-4F08-A89E-636C73EB4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0D216-92B1-4D7A-A279-C7564C855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027DB-C940-442B-AC02-BBD9FD963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9F467-9F42-4545-8DE5-BCDDE3455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98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BBA8CA-730C-4F1E-9FA1-8B782E2AB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D01F3-CD0B-4FCC-A531-5058133F6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CC722-5309-4637-8D91-CFEECB159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C4729-EFDD-4A93-B2D3-442D6CD76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7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488A2-29A2-4F75-8B4A-B71D0F8DE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649AA9-D2A3-42FB-93CF-B63B5D0F6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11760C-F8B2-44DD-A0B7-401CA922E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5260-A302-4B24-B581-49078314B8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30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580B83-B1E1-456B-9460-77CD60BB3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CE4D8-C641-4AA7-9124-10F12E44D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FA09E-6EEF-4D80-B6A3-E40734B06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6CC1-89D6-47FB-B78C-E48EEA268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47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98F165-3F54-4F03-B6EF-46EBDC65C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E86886-ABCC-4C5B-911F-DB05B119F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060C17-60FE-4FD3-B454-B314B6C99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7EA3-93B9-49E2-97C3-5885F200B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4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8B17D2-041F-46A8-AF50-FA72E4202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A01346-5F57-431E-A93E-6D5A1CC79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3ADF86D-9663-4147-AF26-4B71A2BF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53A8-E6C4-426D-BDBA-82A3F765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11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D361B-4F66-4AA6-B0B7-2DCE53109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53ADE8-7B42-4A9E-ACF1-B43B021DD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AB9188-703D-442F-ADEE-8ACD3401F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219A-1E07-422D-80C9-FA72005AC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08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656BF3-81F8-4263-B2F8-72B546FF3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4D0A1E-1A81-4A0F-8414-2720FD9CC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656784-FA9A-4ECB-8370-C0E43D604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56A73-DF58-4073-AE34-2EDB1AB4B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2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43D534-3D8F-4175-BBB9-C9E0BA25A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C9DFCA-0C0F-49B4-90A7-219647C04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8F1ED6-98D0-4713-A7C8-1CD19ACD8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991E-BBA9-4180-9B29-70A88BACF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77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5698E9F-6CEF-4D56-80FA-A1DB1C5BC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05A19-309E-4F13-B108-8CAF2A0D0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9307431-2B58-41C7-B47A-0E43638BB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E2C5-EF8F-4CE4-A61B-2AC4D4E31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86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C8E9A1A-E712-4FC8-99B2-BC60FA448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0F494E-21A8-44F0-9699-D2F55544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BABC860-30BA-488C-985E-2AA75C9B7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6F17-8331-4BDE-9744-B70C31C8F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05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0ABA6D-3180-49C9-8345-1525E6147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4B1C75-3254-4AEF-B7BF-D52380403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8F144C-7FEC-411C-A2F2-B3FEA51E4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ED37DC-E4BB-4DA1-A28B-CA7FA0D864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BC91F0-F041-49A5-A736-A2B2F84F97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F69F87-23D5-4296-8CC5-FB8CD4A47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">
            <a:extLst>
              <a:ext uri="{FF2B5EF4-FFF2-40B4-BE49-F238E27FC236}">
                <a16:creationId xmlns:a16="http://schemas.microsoft.com/office/drawing/2014/main" id="{5C791CC8-DCD1-47C5-B25D-624270974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602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Correlated variables in linear models</a:t>
            </a:r>
          </a:p>
          <a:p>
            <a:r>
              <a:rPr lang="en-US" altLang="en-US"/>
              <a:t>PCA in concepts</a:t>
            </a:r>
          </a:p>
          <a:p>
            <a:r>
              <a:rPr lang="en-US" altLang="en-US"/>
              <a:t>PCA in equations</a:t>
            </a:r>
          </a:p>
          <a:p>
            <a:r>
              <a:rPr lang="en-US" altLang="en-US"/>
              <a:t>PCA in Java (for your reference; not covered in class or in final)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B50394-DCD7-4037-BD76-D69D0602EC03}"/>
              </a:ext>
            </a:extLst>
          </p:cNvPr>
          <p:cNvCxnSpPr/>
          <p:nvPr/>
        </p:nvCxnSpPr>
        <p:spPr>
          <a:xfrm rot="10800000">
            <a:off x="4800600" y="457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CDCAD18D-3D2D-4012-9167-1C2BD4C6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457200"/>
            <a:ext cx="6991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Box 4">
            <a:extLst>
              <a:ext uri="{FF2B5EF4-FFF2-40B4-BE49-F238E27FC236}">
                <a16:creationId xmlns:a16="http://schemas.microsoft.com/office/drawing/2014/main" id="{5CDBF171-49E7-4843-B088-3C4E8702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But in the summary view </a:t>
            </a: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3F1E10BE-2D87-478E-91EC-29643859B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63975"/>
            <a:ext cx="8382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Here Area “masks” elevation. </a:t>
            </a:r>
          </a:p>
          <a:p>
            <a:endParaRPr lang="en-US" altLang="en-US" sz="1800"/>
          </a:p>
          <a:p>
            <a:r>
              <a:rPr lang="en-US" altLang="en-US" sz="1800"/>
              <a:t>Species = B0 + B1 * area + B2 * elevation</a:t>
            </a:r>
          </a:p>
          <a:p>
            <a:endParaRPr lang="en-US" altLang="en-US" sz="1800"/>
          </a:p>
          <a:p>
            <a:r>
              <a:rPr lang="en-US" altLang="en-US" sz="1800"/>
              <a:t>Because area and elevation are well correlated, changes in B1 can be compensated for by changes in B2.</a:t>
            </a:r>
          </a:p>
          <a:p>
            <a:endParaRPr lang="en-US" altLang="en-US" sz="1800"/>
          </a:p>
          <a:p>
            <a:r>
              <a:rPr lang="en-US" altLang="en-US" sz="1800"/>
              <a:t>This makes joint estimates of B1 and B2 unreliable and messes up our inference in</a:t>
            </a:r>
          </a:p>
          <a:p>
            <a:r>
              <a:rPr lang="en-US" altLang="en-US" sz="1800"/>
              <a:t>this case potentially leading to the incorrect conclusion that Elevation is not correlated with species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>
            <a:extLst>
              <a:ext uri="{FF2B5EF4-FFF2-40B4-BE49-F238E27FC236}">
                <a16:creationId xmlns:a16="http://schemas.microsoft.com/office/drawing/2014/main" id="{E35349AA-1044-4554-9107-00C7071E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1397000"/>
            <a:ext cx="712946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There are many possible solutions to problems with correlated data </a:t>
            </a:r>
          </a:p>
          <a:p>
            <a:r>
              <a:rPr lang="en-US" altLang="en-US"/>
              <a:t>(that could be a whole class onto itself).</a:t>
            </a:r>
          </a:p>
          <a:p>
            <a:endParaRPr lang="en-US" altLang="en-US"/>
          </a:p>
          <a:p>
            <a:r>
              <a:rPr lang="en-US" altLang="en-US"/>
              <a:t>We look at one approach that rotates the data onto new coordinates that</a:t>
            </a:r>
          </a:p>
          <a:p>
            <a:r>
              <a:rPr lang="en-US" altLang="en-US"/>
              <a:t>by definition are uncorrelated!</a:t>
            </a:r>
          </a:p>
          <a:p>
            <a:endParaRPr lang="en-US" altLang="en-US"/>
          </a:p>
          <a:p>
            <a:r>
              <a:rPr lang="en-US" altLang="en-US"/>
              <a:t>This is PCA (Principle Components Analysis)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5">
            <a:extLst>
              <a:ext uri="{FF2B5EF4-FFF2-40B4-BE49-F238E27FC236}">
                <a16:creationId xmlns:a16="http://schemas.microsoft.com/office/drawing/2014/main" id="{F66DB737-82D6-4E94-AD07-9768C72D3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6026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Correlated variables in linear models</a:t>
            </a:r>
          </a:p>
          <a:p>
            <a:r>
              <a:rPr lang="en-US" altLang="en-US"/>
              <a:t>PCA in concepts</a:t>
            </a:r>
          </a:p>
          <a:p>
            <a:r>
              <a:rPr lang="en-US" altLang="en-US"/>
              <a:t>PCA in equations</a:t>
            </a:r>
          </a:p>
          <a:p>
            <a:r>
              <a:rPr lang="en-US" altLang="en-US"/>
              <a:t>PCA in Java (for your reference; not covered in class or in final)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14EBE2-9456-427A-A1C4-0A95FF6B500C}"/>
              </a:ext>
            </a:extLst>
          </p:cNvPr>
          <p:cNvCxnSpPr/>
          <p:nvPr/>
        </p:nvCxnSpPr>
        <p:spPr>
          <a:xfrm rot="10800000">
            <a:off x="2362200" y="83343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3">
            <a:extLst>
              <a:ext uri="{FF2B5EF4-FFF2-40B4-BE49-F238E27FC236}">
                <a16:creationId xmlns:a16="http://schemas.microsoft.com/office/drawing/2014/main" id="{78768A8B-2CE1-4D61-99A2-A0EA287C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8600"/>
            <a:ext cx="3662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Consider a table that looks like this….</a:t>
            </a: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3EB024F3-FD74-440B-9AFF-95AC5647C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14400"/>
            <a:ext cx="4343400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5">
            <a:extLst>
              <a:ext uri="{FF2B5EF4-FFF2-40B4-BE49-F238E27FC236}">
                <a16:creationId xmlns:a16="http://schemas.microsoft.com/office/drawing/2014/main" id="{17D11D01-9C42-4978-A564-B1377BB3C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43400"/>
            <a:ext cx="900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There are 18 data points here, but clearly we could represent this table is a compressed form…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076891EA-FA81-4FA9-97DC-0BD23667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14375"/>
            <a:ext cx="3200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3">
            <a:extLst>
              <a:ext uri="{FF2B5EF4-FFF2-40B4-BE49-F238E27FC236}">
                <a16:creationId xmlns:a16="http://schemas.microsoft.com/office/drawing/2014/main" id="{0102F097-DCD5-4E97-8428-5220A20A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"/>
            <a:ext cx="9002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There are 18 data points here, but clearly we could represent this table is a compressed form…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2583F2-C760-465F-A13A-E7F223305091}"/>
              </a:ext>
            </a:extLst>
          </p:cNvPr>
          <p:cNvCxnSpPr/>
          <p:nvPr/>
        </p:nvCxnSpPr>
        <p:spPr>
          <a:xfrm rot="10800000">
            <a:off x="2667000" y="838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1" name="TextBox 7">
            <a:extLst>
              <a:ext uri="{FF2B5EF4-FFF2-40B4-BE49-F238E27FC236}">
                <a16:creationId xmlns:a16="http://schemas.microsoft.com/office/drawing/2014/main" id="{5A241556-23C8-43E2-A61C-570EEB770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20713"/>
            <a:ext cx="3517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original matrix with 18 values…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0D9D81-C8D5-4535-94D9-4DB060CBFBC9}"/>
              </a:ext>
            </a:extLst>
          </p:cNvPr>
          <p:cNvCxnSpPr/>
          <p:nvPr/>
        </p:nvCxnSpPr>
        <p:spPr>
          <a:xfrm rot="5400000">
            <a:off x="2515394" y="3199606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3" name="TextBox 12">
            <a:extLst>
              <a:ext uri="{FF2B5EF4-FFF2-40B4-BE49-F238E27FC236}">
                <a16:creationId xmlns:a16="http://schemas.microsoft.com/office/drawing/2014/main" id="{3C1BDE0B-3C83-448A-8A1D-F1962EB6B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36813"/>
            <a:ext cx="5264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compressed form of the matrix with 9 total values</a:t>
            </a:r>
          </a:p>
          <a:p>
            <a:r>
              <a:rPr lang="en-US" altLang="en-US" sz="1800" dirty="0"/>
              <a:t>in two matrices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3A2405-6BD9-45AE-8B32-47C677E10495}"/>
              </a:ext>
            </a:extLst>
          </p:cNvPr>
          <p:cNvCxnSpPr/>
          <p:nvPr/>
        </p:nvCxnSpPr>
        <p:spPr>
          <a:xfrm rot="5400000">
            <a:off x="2886869" y="442039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TextBox 15">
            <a:extLst>
              <a:ext uri="{FF2B5EF4-FFF2-40B4-BE49-F238E27FC236}">
                <a16:creationId xmlns:a16="http://schemas.microsoft.com/office/drawing/2014/main" id="{D2C8EF00-E71D-4E53-A6D9-7E363596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4267200"/>
            <a:ext cx="3209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Our decompression algorithm!!!</a:t>
            </a:r>
          </a:p>
        </p:txBody>
      </p:sp>
      <p:sp>
        <p:nvSpPr>
          <p:cNvPr id="29706" name="TextBox 16">
            <a:extLst>
              <a:ext uri="{FF2B5EF4-FFF2-40B4-BE49-F238E27FC236}">
                <a16:creationId xmlns:a16="http://schemas.microsoft.com/office/drawing/2014/main" id="{B93201E0-AF67-4398-ABD5-ABA5795E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91200"/>
            <a:ext cx="843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We have achieved lossless compression by removing the redundant information!</a:t>
            </a:r>
          </a:p>
          <a:p>
            <a:r>
              <a:rPr lang="en-US" altLang="en-US" sz="2000"/>
              <a:t>We can store the entire table in 9 values instead of 18.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5">
            <a:extLst>
              <a:ext uri="{FF2B5EF4-FFF2-40B4-BE49-F238E27FC236}">
                <a16:creationId xmlns:a16="http://schemas.microsoft.com/office/drawing/2014/main" id="{17EC58D1-CC9D-4C80-BE11-976B4AA09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Matrix multiplication in R is the %*% operator </a:t>
            </a:r>
          </a:p>
        </p:txBody>
      </p:sp>
      <p:sp>
        <p:nvSpPr>
          <p:cNvPr id="31747" name="TextBox 4">
            <a:extLst>
              <a:ext uri="{FF2B5EF4-FFF2-40B4-BE49-F238E27FC236}">
                <a16:creationId xmlns:a16="http://schemas.microsoft.com/office/drawing/2014/main" id="{456773D9-3236-4E5F-8D8B-6B59A17C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848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From your textbook….  (Matrix approach to Simple Linear Regression Analysis)</a:t>
            </a:r>
          </a:p>
        </p:txBody>
      </p:sp>
      <p:pic>
        <p:nvPicPr>
          <p:cNvPr id="31748" name="Picture 2">
            <a:extLst>
              <a:ext uri="{FF2B5EF4-FFF2-40B4-BE49-F238E27FC236}">
                <a16:creationId xmlns:a16="http://schemas.microsoft.com/office/drawing/2014/main" id="{440D32A3-C3F9-4665-B640-C9FE1742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305675" cy="514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9A5D72-4585-4C62-8852-AFEC4F6E69E8}"/>
              </a:ext>
            </a:extLst>
          </p:cNvPr>
          <p:cNvSpPr/>
          <p:nvPr/>
        </p:nvSpPr>
        <p:spPr>
          <a:xfrm>
            <a:off x="3733800" y="2286000"/>
            <a:ext cx="2362200" cy="25257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8D5A-CC0C-49D2-B854-7B405DCEA44E}"/>
              </a:ext>
            </a:extLst>
          </p:cNvPr>
          <p:cNvCxnSpPr/>
          <p:nvPr/>
        </p:nvCxnSpPr>
        <p:spPr>
          <a:xfrm rot="5400000">
            <a:off x="3963194" y="3886994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796" name="Object 21">
            <a:extLst>
              <a:ext uri="{FF2B5EF4-FFF2-40B4-BE49-F238E27FC236}">
                <a16:creationId xmlns:a16="http://schemas.microsoft.com/office/drawing/2014/main" id="{B5C5736B-B9B4-4D79-ACC0-B4BCA98B0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7650" y="2514600"/>
          <a:ext cx="12001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4" imgW="723900" imgH="1371600" progId="Equation.3">
                  <p:embed/>
                </p:oleObj>
              </mc:Choice>
              <mc:Fallback>
                <p:oleObj name="Equation" r:id="rId4" imgW="723900" imgH="1371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514600"/>
                        <a:ext cx="12001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Box 22">
            <a:extLst>
              <a:ext uri="{FF2B5EF4-FFF2-40B4-BE49-F238E27FC236}">
                <a16:creationId xmlns:a16="http://schemas.microsoft.com/office/drawing/2014/main" id="{0EF314C6-F318-490A-8548-810ADB00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811713"/>
            <a:ext cx="669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(6,1) </a:t>
            </a:r>
          </a:p>
        </p:txBody>
      </p:sp>
      <p:sp>
        <p:nvSpPr>
          <p:cNvPr id="33798" name="TextBox 23">
            <a:extLst>
              <a:ext uri="{FF2B5EF4-FFF2-40B4-BE49-F238E27FC236}">
                <a16:creationId xmlns:a16="http://schemas.microsoft.com/office/drawing/2014/main" id="{56EE2346-2B04-4062-B8D3-7F0B64F8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663" y="4800600"/>
            <a:ext cx="617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(1,3)</a:t>
            </a:r>
          </a:p>
        </p:txBody>
      </p:sp>
      <p:sp>
        <p:nvSpPr>
          <p:cNvPr id="33799" name="TextBox 24">
            <a:extLst>
              <a:ext uri="{FF2B5EF4-FFF2-40B4-BE49-F238E27FC236}">
                <a16:creationId xmlns:a16="http://schemas.microsoft.com/office/drawing/2014/main" id="{5290AC13-E6D6-4860-9FE3-9CD4B39E6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11713"/>
            <a:ext cx="785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= (6,3)</a:t>
            </a:r>
          </a:p>
        </p:txBody>
      </p:sp>
      <p:pic>
        <p:nvPicPr>
          <p:cNvPr id="33800" name="Picture 4">
            <a:extLst>
              <a:ext uri="{FF2B5EF4-FFF2-40B4-BE49-F238E27FC236}">
                <a16:creationId xmlns:a16="http://schemas.microsoft.com/office/drawing/2014/main" id="{69EB70EE-42E8-4217-817B-8ECFE4C1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32004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1" name="TextBox 26">
            <a:extLst>
              <a:ext uri="{FF2B5EF4-FFF2-40B4-BE49-F238E27FC236}">
                <a16:creationId xmlns:a16="http://schemas.microsoft.com/office/drawing/2014/main" id="{3DCAE2AD-19F0-4940-B922-DCE5E5FAE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851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So the definition of matrix multiplication allows us to recover our original matrix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Box 3">
            <a:extLst>
              <a:ext uri="{FF2B5EF4-FFF2-40B4-BE49-F238E27FC236}">
                <a16:creationId xmlns:a16="http://schemas.microsoft.com/office/drawing/2014/main" id="{B1D59E20-DEC3-4AE7-8EDE-C1561032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6007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But what about if there is not perfect redundancy in the data?</a:t>
            </a:r>
          </a:p>
        </p:txBody>
      </p:sp>
      <p:sp>
        <p:nvSpPr>
          <p:cNvPr id="35843" name="TextBox 7">
            <a:extLst>
              <a:ext uri="{FF2B5EF4-FFF2-40B4-BE49-F238E27FC236}">
                <a16:creationId xmlns:a16="http://schemas.microsoft.com/office/drawing/2014/main" id="{71E69F38-DBD3-45D1-BF9A-BD9FDD063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8758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Now the correlations are not as perfect.  The level of redundancy has been reduced.</a:t>
            </a:r>
          </a:p>
          <a:p>
            <a:r>
              <a:rPr lang="en-US" altLang="en-US" sz="1800"/>
              <a:t>We can’t compress these data perfectly, but we can still devise a lossy compression strategy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0DD69FB9-2775-418B-A353-1622C7DC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46609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>
            <a:extLst>
              <a:ext uri="{FF2B5EF4-FFF2-40B4-BE49-F238E27FC236}">
                <a16:creationId xmlns:a16="http://schemas.microsoft.com/office/drawing/2014/main" id="{D6DF0D82-28B2-4C78-86DC-15C566A2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5554663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5">
            <a:extLst>
              <a:ext uri="{FF2B5EF4-FFF2-40B4-BE49-F238E27FC236}">
                <a16:creationId xmlns:a16="http://schemas.microsoft.com/office/drawing/2014/main" id="{27F4B88B-B091-498F-B01F-9FC8AD270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895600"/>
            <a:ext cx="5629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Before subtracting the mean of each column</a:t>
            </a:r>
          </a:p>
        </p:txBody>
      </p:sp>
      <p:sp>
        <p:nvSpPr>
          <p:cNvPr id="37892" name="TextBox 7">
            <a:extLst>
              <a:ext uri="{FF2B5EF4-FFF2-40B4-BE49-F238E27FC236}">
                <a16:creationId xmlns:a16="http://schemas.microsoft.com/office/drawing/2014/main" id="{E4A0BCAA-A0C2-490E-A46A-6A9F07CCF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45113"/>
            <a:ext cx="5441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After subtracting the mean of each column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473312-0F01-40C6-9527-0AAE9DDC48D1}"/>
              </a:ext>
            </a:extLst>
          </p:cNvPr>
          <p:cNvSpPr/>
          <p:nvPr/>
        </p:nvSpPr>
        <p:spPr>
          <a:xfrm>
            <a:off x="228600" y="762000"/>
            <a:ext cx="46038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F4956-B25F-48B9-8A57-190942AEB69F}"/>
              </a:ext>
            </a:extLst>
          </p:cNvPr>
          <p:cNvSpPr/>
          <p:nvPr/>
        </p:nvSpPr>
        <p:spPr>
          <a:xfrm>
            <a:off x="457200" y="838200"/>
            <a:ext cx="59436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5" name="TextBox 3">
            <a:extLst>
              <a:ext uri="{FF2B5EF4-FFF2-40B4-BE49-F238E27FC236}">
                <a16:creationId xmlns:a16="http://schemas.microsoft.com/office/drawing/2014/main" id="{C1DB0BA4-D440-48BB-ACEB-574692FE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68087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We are going to transform the matrix by subtracting from each column</a:t>
            </a:r>
          </a:p>
          <a:p>
            <a:r>
              <a:rPr lang="en-US" altLang="en-US" dirty="0"/>
              <a:t>the mean of each column… (this makes the math easier)</a:t>
            </a:r>
          </a:p>
          <a:p>
            <a:r>
              <a:rPr lang="en-US" altLang="en-US" dirty="0"/>
              <a:t>(We can always add them back later if we need to!)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AA3D6E7-1CDD-41DA-8765-2C200A0D32E8}"/>
              </a:ext>
            </a:extLst>
          </p:cNvPr>
          <p:cNvSpPr/>
          <p:nvPr/>
        </p:nvSpPr>
        <p:spPr>
          <a:xfrm>
            <a:off x="1019175" y="2535238"/>
            <a:ext cx="5153025" cy="1263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53EB2103-B5E9-4DE4-8C5F-FDFACB7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38623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Box 4">
            <a:extLst>
              <a:ext uri="{FF2B5EF4-FFF2-40B4-BE49-F238E27FC236}">
                <a16:creationId xmlns:a16="http://schemas.microsoft.com/office/drawing/2014/main" id="{A23DF544-E34C-42EE-A409-A420998B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0"/>
            <a:ext cx="432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seek the compressed form of this matrix</a:t>
            </a:r>
          </a:p>
        </p:txBody>
      </p:sp>
      <p:sp>
        <p:nvSpPr>
          <p:cNvPr id="39941" name="TextBox 5">
            <a:extLst>
              <a:ext uri="{FF2B5EF4-FFF2-40B4-BE49-F238E27FC236}">
                <a16:creationId xmlns:a16="http://schemas.microsoft.com/office/drawing/2014/main" id="{C8352CAE-6F63-46AD-BDAE-5989E7820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44713"/>
            <a:ext cx="321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compressed form is in fact…</a:t>
            </a:r>
          </a:p>
        </p:txBody>
      </p:sp>
      <p:pic>
        <p:nvPicPr>
          <p:cNvPr id="39942" name="Picture 3">
            <a:extLst>
              <a:ext uri="{FF2B5EF4-FFF2-40B4-BE49-F238E27FC236}">
                <a16:creationId xmlns:a16="http://schemas.microsoft.com/office/drawing/2014/main" id="{5EBAE27B-904D-49CE-96CE-D70E602D7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81525"/>
            <a:ext cx="55435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43" name="Object 6">
            <a:extLst>
              <a:ext uri="{FF2B5EF4-FFF2-40B4-BE49-F238E27FC236}">
                <a16:creationId xmlns:a16="http://schemas.microsoft.com/office/drawing/2014/main" id="{72EE8888-8862-4E36-8D3A-CD92825AB2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2590800"/>
          <a:ext cx="41703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6" imgW="2514600" imgH="711200" progId="Equation.3">
                  <p:embed/>
                </p:oleObj>
              </mc:Choice>
              <mc:Fallback>
                <p:oleObj name="Equation" r:id="rId6" imgW="25146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2590800"/>
                        <a:ext cx="41703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TextBox 11">
            <a:extLst>
              <a:ext uri="{FF2B5EF4-FFF2-40B4-BE49-F238E27FC236}">
                <a16:creationId xmlns:a16="http://schemas.microsoft.com/office/drawing/2014/main" id="{84390F8B-ABBF-497F-A93C-3A3DA2576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821113"/>
            <a:ext cx="3189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(6,1)                 *       (1,3)  = (6,3)</a:t>
            </a:r>
          </a:p>
        </p:txBody>
      </p:sp>
      <p:sp>
        <p:nvSpPr>
          <p:cNvPr id="39945" name="TextBox 8">
            <a:extLst>
              <a:ext uri="{FF2B5EF4-FFF2-40B4-BE49-F238E27FC236}">
                <a16:creationId xmlns:a16="http://schemas.microsoft.com/office/drawing/2014/main" id="{A2493824-AE82-4E03-8463-91C5F85E8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96000"/>
            <a:ext cx="4978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(We will see shortly how R calculates these…)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F2839-B31D-4767-A982-29507860EB4C}"/>
              </a:ext>
            </a:extLst>
          </p:cNvPr>
          <p:cNvCxnSpPr/>
          <p:nvPr/>
        </p:nvCxnSpPr>
        <p:spPr>
          <a:xfrm rot="5400000" flipH="1" flipV="1">
            <a:off x="1333500" y="34671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7" name="TextBox 12">
            <a:extLst>
              <a:ext uri="{FF2B5EF4-FFF2-40B4-BE49-F238E27FC236}">
                <a16:creationId xmlns:a16="http://schemas.microsoft.com/office/drawing/2014/main" id="{D5B877A1-504C-416C-AA6C-DD483BBD7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2414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principle component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F1F586-C8CD-4E57-AA89-56AFE0170A5F}"/>
              </a:ext>
            </a:extLst>
          </p:cNvPr>
          <p:cNvCxnSpPr/>
          <p:nvPr/>
        </p:nvCxnSpPr>
        <p:spPr>
          <a:xfrm rot="5400000">
            <a:off x="5676900" y="24003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9" name="TextBox 15">
            <a:extLst>
              <a:ext uri="{FF2B5EF4-FFF2-40B4-BE49-F238E27FC236}">
                <a16:creationId xmlns:a16="http://schemas.microsoft.com/office/drawing/2014/main" id="{39A0B10E-2788-49DE-A12C-C360D5533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0"/>
            <a:ext cx="1622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eigen vector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B15F0145-0D69-488C-BEB0-AD48C6A6351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31838" y="304800"/>
            <a:ext cx="8031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will use a dataset from the Galapagos islands  to think about correlated independent variables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E9FAA75E-556F-4DC1-B2CB-3A1A58318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1847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>
            <a:extLst>
              <a:ext uri="{FF2B5EF4-FFF2-40B4-BE49-F238E27FC236}">
                <a16:creationId xmlns:a16="http://schemas.microsoft.com/office/drawing/2014/main" id="{3CD0CA85-EB53-4D90-B641-813C97E1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0450"/>
            <a:ext cx="563880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F0E56D22-28EF-4F24-B960-707BC1FBD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55435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4">
            <a:extLst>
              <a:ext uri="{FF2B5EF4-FFF2-40B4-BE49-F238E27FC236}">
                <a16:creationId xmlns:a16="http://schemas.microsoft.com/office/drawing/2014/main" id="{AE2B5B0F-4D3F-4A6A-8F85-591B4A404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65405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t is transpose.  From the Linear Algebra chapter of Neter et al.</a:t>
            </a:r>
          </a:p>
          <a:p>
            <a:r>
              <a:rPr lang="en-US" altLang="en-US" sz="2000"/>
              <a:t>(Chapter 5 in 3</a:t>
            </a:r>
            <a:r>
              <a:rPr lang="en-US" altLang="en-US" sz="2000" baseline="30000"/>
              <a:t>rd</a:t>
            </a:r>
            <a:r>
              <a:rPr lang="en-US" altLang="en-US" sz="2000"/>
              <a:t> edition)</a:t>
            </a:r>
          </a:p>
        </p:txBody>
      </p:sp>
      <p:pic>
        <p:nvPicPr>
          <p:cNvPr id="41988" name="Picture 1">
            <a:extLst>
              <a:ext uri="{FF2B5EF4-FFF2-40B4-BE49-F238E27FC236}">
                <a16:creationId xmlns:a16="http://schemas.microsoft.com/office/drawing/2014/main" id="{68CFB640-9164-4A99-9270-64F075D2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19425"/>
            <a:ext cx="6186488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942009-8CF4-4BB6-952C-5A1DEE6B586A}"/>
              </a:ext>
            </a:extLst>
          </p:cNvPr>
          <p:cNvCxnSpPr/>
          <p:nvPr/>
        </p:nvCxnSpPr>
        <p:spPr>
          <a:xfrm rot="10800000">
            <a:off x="3962400" y="1671638"/>
            <a:ext cx="1009650" cy="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>
            <a:extLst>
              <a:ext uri="{FF2B5EF4-FFF2-40B4-BE49-F238E27FC236}">
                <a16:creationId xmlns:a16="http://schemas.microsoft.com/office/drawing/2014/main" id="{E30E50DE-8AA0-4F2D-B441-519DC4DFE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1500"/>
            <a:ext cx="5211763" cy="628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Box 3">
            <a:extLst>
              <a:ext uri="{FF2B5EF4-FFF2-40B4-BE49-F238E27FC236}">
                <a16:creationId xmlns:a16="http://schemas.microsoft.com/office/drawing/2014/main" id="{8C5B207D-FC79-424F-9190-AA3D5D9D8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0"/>
            <a:ext cx="6361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How much did we lose in our lossy compression???</a:t>
            </a:r>
          </a:p>
          <a:p>
            <a:r>
              <a:rPr lang="en-US" altLang="en-US" sz="1400"/>
              <a:t>We went from 18 data points to 9 data points, but how much information did we lose?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D7D753-AA3B-474E-8AD3-B7F380D835CD}"/>
              </a:ext>
            </a:extLst>
          </p:cNvPr>
          <p:cNvCxnSpPr/>
          <p:nvPr/>
        </p:nvCxnSpPr>
        <p:spPr>
          <a:xfrm rot="10800000">
            <a:off x="4432300" y="5789613"/>
            <a:ext cx="609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7" name="TextBox 7">
            <a:extLst>
              <a:ext uri="{FF2B5EF4-FFF2-40B4-BE49-F238E27FC236}">
                <a16:creationId xmlns:a16="http://schemas.microsoft.com/office/drawing/2014/main" id="{311F809E-0ABB-4B35-BAB9-28C141F34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5562600"/>
            <a:ext cx="4095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Total sum squared = sum(x – x</a:t>
            </a:r>
            <a:r>
              <a:rPr lang="en-US" altLang="en-US" sz="1800" baseline="-25000">
                <a:solidFill>
                  <a:srgbClr val="FF0000"/>
                </a:solidFill>
              </a:rPr>
              <a:t>avg</a:t>
            </a:r>
            <a:r>
              <a:rPr lang="en-US" altLang="en-US" sz="1800">
                <a:solidFill>
                  <a:srgbClr val="FF0000"/>
                </a:solidFill>
              </a:rPr>
              <a:t>)</a:t>
            </a:r>
            <a:r>
              <a:rPr lang="en-US" altLang="en-US" sz="1800" baseline="30000">
                <a:solidFill>
                  <a:srgbClr val="FF0000"/>
                </a:solidFill>
              </a:rPr>
              <a:t>2</a:t>
            </a:r>
            <a:r>
              <a:rPr lang="en-US" altLang="en-US" sz="1800">
                <a:solidFill>
                  <a:srgbClr val="FF0000"/>
                </a:solidFill>
              </a:rPr>
              <a:t> </a:t>
            </a:r>
          </a:p>
          <a:p>
            <a:r>
              <a:rPr lang="en-US" altLang="en-US" sz="1800">
                <a:solidFill>
                  <a:srgbClr val="FF0000"/>
                </a:solidFill>
              </a:rPr>
              <a:t>for all points in the uncompressed matrix.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083FB6-65C1-481C-873C-A4576BBD2AD1}"/>
              </a:ext>
            </a:extLst>
          </p:cNvPr>
          <p:cNvCxnSpPr/>
          <p:nvPr/>
        </p:nvCxnSpPr>
        <p:spPr>
          <a:xfrm rot="5400000">
            <a:off x="3581400" y="47244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9" name="TextBox 11">
            <a:extLst>
              <a:ext uri="{FF2B5EF4-FFF2-40B4-BE49-F238E27FC236}">
                <a16:creationId xmlns:a16="http://schemas.microsoft.com/office/drawing/2014/main" id="{998080EB-6A79-4C12-8565-EE47D8F1F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3962400"/>
            <a:ext cx="44973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Error sum squared = 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sum(compressed – original)</a:t>
            </a:r>
            <a:r>
              <a:rPr lang="en-US" altLang="en-US" sz="2000" baseline="30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for all points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in the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28E711-14BB-4BA7-B5DF-FDFD2EAA13FB}"/>
              </a:ext>
            </a:extLst>
          </p:cNvPr>
          <p:cNvCxnSpPr/>
          <p:nvPr/>
        </p:nvCxnSpPr>
        <p:spPr>
          <a:xfrm rot="10800000">
            <a:off x="3733800" y="6629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1" name="TextBox 16">
            <a:extLst>
              <a:ext uri="{FF2B5EF4-FFF2-40B4-BE49-F238E27FC236}">
                <a16:creationId xmlns:a16="http://schemas.microsoft.com/office/drawing/2014/main" id="{E0AF328C-4D4E-4C75-8882-1BAAB35DA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411913"/>
            <a:ext cx="4679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</a:rPr>
              <a:t>The compression captures 95.7% of the variance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5">
            <a:extLst>
              <a:ext uri="{FF2B5EF4-FFF2-40B4-BE49-F238E27FC236}">
                <a16:creationId xmlns:a16="http://schemas.microsoft.com/office/drawing/2014/main" id="{2E507BF9-8F56-44CC-BEA7-7A158F06C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76200"/>
            <a:ext cx="1679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More formally…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709B1DB5-048B-4BF1-85E2-984E10597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0F11C1-7C01-46CF-823E-FE01D087AF9C}"/>
              </a:ext>
            </a:extLst>
          </p:cNvPr>
          <p:cNvCxnSpPr/>
          <p:nvPr/>
        </p:nvCxnSpPr>
        <p:spPr>
          <a:xfrm rot="10800000" flipV="1">
            <a:off x="1676400" y="1905000"/>
            <a:ext cx="2209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5" name="TextBox 14">
            <a:extLst>
              <a:ext uri="{FF2B5EF4-FFF2-40B4-BE49-F238E27FC236}">
                <a16:creationId xmlns:a16="http://schemas.microsoft.com/office/drawing/2014/main" id="{11EFBD52-2AD3-45EB-8635-01946C263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4827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This is the first principle component of </a:t>
            </a:r>
            <a:r>
              <a:rPr lang="en-US" altLang="en-US" sz="1800" dirty="0" err="1">
                <a:solidFill>
                  <a:srgbClr val="FF0000"/>
                </a:solidFill>
              </a:rPr>
              <a:t>myMatrix</a:t>
            </a:r>
            <a:r>
              <a:rPr lang="en-US" altLang="en-US" sz="1800" dirty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F4315D-1508-4398-8DF0-5580BE7875DB}"/>
              </a:ext>
            </a:extLst>
          </p:cNvPr>
          <p:cNvCxnSpPr/>
          <p:nvPr/>
        </p:nvCxnSpPr>
        <p:spPr>
          <a:xfrm rot="5400000" flipH="1" flipV="1">
            <a:off x="2552701" y="43815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87" name="TextBox 17">
            <a:extLst>
              <a:ext uri="{FF2B5EF4-FFF2-40B4-BE49-F238E27FC236}">
                <a16:creationId xmlns:a16="http://schemas.microsoft.com/office/drawing/2014/main" id="{0FDA83B1-D394-478A-A1D8-9D0799850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43400"/>
            <a:ext cx="401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It explains 95.7% of the data in myMatrix</a:t>
            </a:r>
          </a:p>
        </p:txBody>
      </p:sp>
      <p:sp>
        <p:nvSpPr>
          <p:cNvPr id="46088" name="TextBox 18">
            <a:extLst>
              <a:ext uri="{FF2B5EF4-FFF2-40B4-BE49-F238E27FC236}">
                <a16:creationId xmlns:a16="http://schemas.microsoft.com/office/drawing/2014/main" id="{12759026-789D-4566-BF5B-737C8733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743450"/>
            <a:ext cx="751998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/>
              <a:t>That is, if you replace the three columns in myMatrix with this one column</a:t>
            </a:r>
          </a:p>
          <a:p>
            <a:r>
              <a:rPr lang="en-US" altLang="en-US" sz="1600"/>
              <a:t>you can still capture 95.7% of the variation.</a:t>
            </a:r>
          </a:p>
          <a:p>
            <a:endParaRPr lang="en-US" altLang="en-US" sz="1600"/>
          </a:p>
          <a:p>
            <a:r>
              <a:rPr lang="en-US" altLang="en-US" sz="1600"/>
              <a:t>We are forming a new one-dimensional basis that replaces our three-dimensional dataset.</a:t>
            </a:r>
          </a:p>
          <a:p>
            <a:br>
              <a:rPr lang="en-US" altLang="en-US" sz="1600"/>
            </a:br>
            <a:r>
              <a:rPr lang="en-US" altLang="en-US" sz="1600"/>
              <a:t>The PCA guarantees that this new component is the best possible one; that is, no </a:t>
            </a:r>
          </a:p>
          <a:p>
            <a:r>
              <a:rPr lang="en-US" altLang="en-US" sz="1600"/>
              <a:t>other possible component could explain more variance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>
            <a:extLst>
              <a:ext uri="{FF2B5EF4-FFF2-40B4-BE49-F238E27FC236}">
                <a16:creationId xmlns:a16="http://schemas.microsoft.com/office/drawing/2014/main" id="{764CA3C9-B0E0-4CCB-B6CF-CDF4620A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TextBox 6">
            <a:extLst>
              <a:ext uri="{FF2B5EF4-FFF2-40B4-BE49-F238E27FC236}">
                <a16:creationId xmlns:a16="http://schemas.microsoft.com/office/drawing/2014/main" id="{66A56FA5-338E-4159-9193-2AAA68B8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00600"/>
            <a:ext cx="6218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can improve our compression if we use more data.  </a:t>
            </a:r>
          </a:p>
          <a:p>
            <a:r>
              <a:rPr lang="en-US" altLang="en-US"/>
              <a:t>If we use two components, we can get 99.8% of our data back…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AE2908-2D4B-4095-9C14-EF5F586D256A}"/>
              </a:ext>
            </a:extLst>
          </p:cNvPr>
          <p:cNvCxnSpPr/>
          <p:nvPr/>
        </p:nvCxnSpPr>
        <p:spPr>
          <a:xfrm rot="5400000" flipH="1" flipV="1">
            <a:off x="3200401" y="44196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>
            <a:extLst>
              <a:ext uri="{FF2B5EF4-FFF2-40B4-BE49-F238E27FC236}">
                <a16:creationId xmlns:a16="http://schemas.microsoft.com/office/drawing/2014/main" id="{288351FF-3B69-4B23-BAE7-291A1A38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4365625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AE62A2-1D64-4E0E-A9FF-6C32F0DCE7D3}"/>
              </a:ext>
            </a:extLst>
          </p:cNvPr>
          <p:cNvCxnSpPr/>
          <p:nvPr/>
        </p:nvCxnSpPr>
        <p:spPr>
          <a:xfrm rot="10800000">
            <a:off x="1905000" y="6858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0" name="TextBox 7">
            <a:extLst>
              <a:ext uri="{FF2B5EF4-FFF2-40B4-BE49-F238E27FC236}">
                <a16:creationId xmlns:a16="http://schemas.microsoft.com/office/drawing/2014/main" id="{F25E8A3B-EA67-4E84-A4E3-9CD30E76E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533400"/>
            <a:ext cx="448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We’ll use out first two components</a:t>
            </a:r>
          </a:p>
        </p:txBody>
      </p:sp>
      <p:sp>
        <p:nvSpPr>
          <p:cNvPr id="50181" name="TextBox 10">
            <a:extLst>
              <a:ext uri="{FF2B5EF4-FFF2-40B4-BE49-F238E27FC236}">
                <a16:creationId xmlns:a16="http://schemas.microsoft.com/office/drawing/2014/main" id="{B3141088-2298-46F5-8896-E8D2ED978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830513"/>
            <a:ext cx="395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These are now nearly identical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D6B5B1-18C5-40B2-807C-73CD10F05D60}"/>
              </a:ext>
            </a:extLst>
          </p:cNvPr>
          <p:cNvCxnSpPr/>
          <p:nvPr/>
        </p:nvCxnSpPr>
        <p:spPr>
          <a:xfrm rot="10800000">
            <a:off x="2514600" y="236220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13450B-4B19-4D33-ABF0-C7B633385C17}"/>
              </a:ext>
            </a:extLst>
          </p:cNvPr>
          <p:cNvCxnSpPr/>
          <p:nvPr/>
        </p:nvCxnSpPr>
        <p:spPr>
          <a:xfrm rot="10800000" flipV="1">
            <a:off x="2590800" y="31242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TextBox 15">
            <a:extLst>
              <a:ext uri="{FF2B5EF4-FFF2-40B4-BE49-F238E27FC236}">
                <a16:creationId xmlns:a16="http://schemas.microsoft.com/office/drawing/2014/main" id="{F0707333-AF6F-42C1-B840-664D3000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3" y="5791200"/>
            <a:ext cx="446224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FF0000"/>
                </a:solidFill>
              </a:rPr>
              <a:t>We’ve captured 99.8% of the data but reduced</a:t>
            </a:r>
          </a:p>
          <a:p>
            <a:r>
              <a:rPr lang="en-US" altLang="en-US" sz="1800" dirty="0">
                <a:solidFill>
                  <a:srgbClr val="FF0000"/>
                </a:solidFill>
              </a:rPr>
              <a:t>the dimensionality from 3D to 2D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6B1012-A4A6-408B-A69F-8535BA9CC31A}"/>
              </a:ext>
            </a:extLst>
          </p:cNvPr>
          <p:cNvCxnSpPr/>
          <p:nvPr/>
        </p:nvCxnSpPr>
        <p:spPr>
          <a:xfrm rot="10800000">
            <a:off x="1066800" y="5943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19057F-9EC4-4967-A582-C5BCA9B10685}"/>
              </a:ext>
            </a:extLst>
          </p:cNvPr>
          <p:cNvCxnSpPr/>
          <p:nvPr/>
        </p:nvCxnSpPr>
        <p:spPr>
          <a:xfrm rot="10800000" flipV="1">
            <a:off x="2819400" y="6248400"/>
            <a:ext cx="1295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>
            <a:extLst>
              <a:ext uri="{FF2B5EF4-FFF2-40B4-BE49-F238E27FC236}">
                <a16:creationId xmlns:a16="http://schemas.microsoft.com/office/drawing/2014/main" id="{AD4C62D5-62C3-4156-9774-C79C2880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48482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7D0981-CF53-4F7C-8565-2329468F4C68}"/>
              </a:ext>
            </a:extLst>
          </p:cNvPr>
          <p:cNvCxnSpPr/>
          <p:nvPr/>
        </p:nvCxnSpPr>
        <p:spPr>
          <a:xfrm rot="5400000" flipH="1" flipV="1">
            <a:off x="3962401" y="4419600"/>
            <a:ext cx="4572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28" name="TextBox 6">
            <a:extLst>
              <a:ext uri="{FF2B5EF4-FFF2-40B4-BE49-F238E27FC236}">
                <a16:creationId xmlns:a16="http://schemas.microsoft.com/office/drawing/2014/main" id="{02B6A4AF-484B-4881-8242-04D37CC51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4810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Of course, if we use all 3 components, we can get</a:t>
            </a:r>
          </a:p>
          <a:p>
            <a:r>
              <a:rPr lang="en-US" altLang="en-US"/>
              <a:t>100% of the data back!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2229" name="TextBox 7">
            <a:extLst>
              <a:ext uri="{FF2B5EF4-FFF2-40B4-BE49-F238E27FC236}">
                <a16:creationId xmlns:a16="http://schemas.microsoft.com/office/drawing/2014/main" id="{067D77E7-FEB3-464D-9F11-5F7C9EC88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0"/>
            <a:ext cx="5016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But that is trivial.   Essentially just copying the data.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>
            <a:extLst>
              <a:ext uri="{FF2B5EF4-FFF2-40B4-BE49-F238E27FC236}">
                <a16:creationId xmlns:a16="http://schemas.microsoft.com/office/drawing/2014/main" id="{E5B3F496-E09D-4B78-A3DF-31D25BBCD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"/>
            <a:ext cx="860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PCA object stores the means so that we can get all the way back to the original matrix</a:t>
            </a:r>
          </a:p>
        </p:txBody>
      </p:sp>
      <p:pic>
        <p:nvPicPr>
          <p:cNvPr id="54275" name="Picture 2">
            <a:extLst>
              <a:ext uri="{FF2B5EF4-FFF2-40B4-BE49-F238E27FC236}">
                <a16:creationId xmlns:a16="http://schemas.microsoft.com/office/drawing/2014/main" id="{22CCF72D-0899-4F16-966F-FE12DC174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95375"/>
            <a:ext cx="64293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5">
            <a:extLst>
              <a:ext uri="{FF2B5EF4-FFF2-40B4-BE49-F238E27FC236}">
                <a16:creationId xmlns:a16="http://schemas.microsoft.com/office/drawing/2014/main" id="{C4DE7CA6-2D99-416A-A479-EC20CEF9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05000"/>
            <a:ext cx="1944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The original matrix</a:t>
            </a:r>
          </a:p>
        </p:txBody>
      </p:sp>
      <p:sp>
        <p:nvSpPr>
          <p:cNvPr id="54277" name="TextBox 6">
            <a:extLst>
              <a:ext uri="{FF2B5EF4-FFF2-40B4-BE49-F238E27FC236}">
                <a16:creationId xmlns:a16="http://schemas.microsoft.com/office/drawing/2014/main" id="{B7AA4F82-DA3D-4DC3-B9D2-997E779EE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413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The mean centered compressed matrix</a:t>
            </a:r>
          </a:p>
          <a:p>
            <a:r>
              <a:rPr lang="en-US" altLang="en-US" sz="2000">
                <a:solidFill>
                  <a:srgbClr val="FF0000"/>
                </a:solidFill>
              </a:rPr>
              <a:t>with 2 principle components…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4D2F34-D13D-480A-A51A-A932F5817E00}"/>
              </a:ext>
            </a:extLst>
          </p:cNvPr>
          <p:cNvCxnSpPr/>
          <p:nvPr/>
        </p:nvCxnSpPr>
        <p:spPr>
          <a:xfrm rot="10800000">
            <a:off x="54102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79" name="TextBox 9">
            <a:extLst>
              <a:ext uri="{FF2B5EF4-FFF2-40B4-BE49-F238E27FC236}">
                <a16:creationId xmlns:a16="http://schemas.microsoft.com/office/drawing/2014/main" id="{9B04FD55-329B-4EB9-9D00-182FD73E2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306513"/>
            <a:ext cx="233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Use two components</a:t>
            </a:r>
          </a:p>
        </p:txBody>
      </p:sp>
      <p:sp>
        <p:nvSpPr>
          <p:cNvPr id="54280" name="TextBox 12">
            <a:extLst>
              <a:ext uri="{FF2B5EF4-FFF2-40B4-BE49-F238E27FC236}">
                <a16:creationId xmlns:a16="http://schemas.microsoft.com/office/drawing/2014/main" id="{326CEF93-C53E-4F6C-8F05-6F572983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92713"/>
            <a:ext cx="577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</a:rPr>
              <a:t>The compressed version with the means added back 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3AFF3EAB-A56D-491D-81E2-1B6D9DD2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0050"/>
            <a:ext cx="80772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4">
            <a:extLst>
              <a:ext uri="{FF2B5EF4-FFF2-40B4-BE49-F238E27FC236}">
                <a16:creationId xmlns:a16="http://schemas.microsoft.com/office/drawing/2014/main" id="{79E76FED-7625-43F0-B7B9-F4630DA5846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017838" y="-762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?gala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EE8D53B6-B0B8-45C6-AAE1-5ED425EF4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28838"/>
            <a:ext cx="725805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4">
            <a:extLst>
              <a:ext uri="{FF2B5EF4-FFF2-40B4-BE49-F238E27FC236}">
                <a16:creationId xmlns:a16="http://schemas.microsoft.com/office/drawing/2014/main" id="{E10D18AB-26C8-44A8-BE7F-E46E7425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914400"/>
            <a:ext cx="3910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http://en.wikipedia.org/wiki/Endemism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>
            <a:extLst>
              <a:ext uri="{FF2B5EF4-FFF2-40B4-BE49-F238E27FC236}">
                <a16:creationId xmlns:a16="http://schemas.microsoft.com/office/drawing/2014/main" id="{60C6B551-1DFB-4B21-B575-16C1FB1C0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3960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plot(gala) performs all by all scatterplots</a:t>
            </a:r>
          </a:p>
        </p:txBody>
      </p:sp>
      <p:pic>
        <p:nvPicPr>
          <p:cNvPr id="18435" name="Picture 2">
            <a:extLst>
              <a:ext uri="{FF2B5EF4-FFF2-40B4-BE49-F238E27FC236}">
                <a16:creationId xmlns:a16="http://schemas.microsoft.com/office/drawing/2014/main" id="{6710123E-0057-4310-A725-0FF87A944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93738"/>
            <a:ext cx="6248400" cy="570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6">
            <a:extLst>
              <a:ext uri="{FF2B5EF4-FFF2-40B4-BE49-F238E27FC236}">
                <a16:creationId xmlns:a16="http://schemas.microsoft.com/office/drawing/2014/main" id="{74258E26-C276-4138-A1F9-6506BFC6B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6411913"/>
            <a:ext cx="4425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Clearly there is redundant information here.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4">
            <a:extLst>
              <a:ext uri="{FF2B5EF4-FFF2-40B4-BE49-F238E27FC236}">
                <a16:creationId xmlns:a16="http://schemas.microsoft.com/office/drawing/2014/main" id="{708F61F9-031D-4A15-BFD4-1C3BC5CD0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81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Area, elevation and species count are all correlated with one another…</a:t>
            </a:r>
          </a:p>
        </p:txBody>
      </p:sp>
      <p:pic>
        <p:nvPicPr>
          <p:cNvPr id="20483" name="Picture 2">
            <a:extLst>
              <a:ext uri="{FF2B5EF4-FFF2-40B4-BE49-F238E27FC236}">
                <a16:creationId xmlns:a16="http://schemas.microsoft.com/office/drawing/2014/main" id="{96BC8885-32AF-413A-BAF8-218F0071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967163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7">
            <a:extLst>
              <a:ext uri="{FF2B5EF4-FFF2-40B4-BE49-F238E27FC236}">
                <a16:creationId xmlns:a16="http://schemas.microsoft.com/office/drawing/2014/main" id="{8AA23627-9300-4B34-89E0-2EEF9BEA7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169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Species Vs. Area</a:t>
            </a:r>
          </a:p>
        </p:txBody>
      </p:sp>
      <p:pic>
        <p:nvPicPr>
          <p:cNvPr id="20485" name="Picture 3">
            <a:extLst>
              <a:ext uri="{FF2B5EF4-FFF2-40B4-BE49-F238E27FC236}">
                <a16:creationId xmlns:a16="http://schemas.microsoft.com/office/drawing/2014/main" id="{8470BA48-6A37-4953-B2F2-9BAEA6009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52600"/>
            <a:ext cx="4572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3">
            <a:extLst>
              <a:ext uri="{FF2B5EF4-FFF2-40B4-BE49-F238E27FC236}">
                <a16:creationId xmlns:a16="http://schemas.microsoft.com/office/drawing/2014/main" id="{39951A54-46A9-487D-B175-33D9E39F3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681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Area, elevation and species count are all correlated with one another…</a:t>
            </a:r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149C139E-911B-4830-9729-3A1D3699C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Species Vs. Elevation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2ADE2035-F96C-465B-BCBC-ED8E08D35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468471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>
            <a:extLst>
              <a:ext uri="{FF2B5EF4-FFF2-40B4-BE49-F238E27FC236}">
                <a16:creationId xmlns:a16="http://schemas.microsoft.com/office/drawing/2014/main" id="{46F9AF5B-A0AF-4217-B303-B017C3B03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913" y="1447800"/>
            <a:ext cx="4357687" cy="410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>
            <a:extLst>
              <a:ext uri="{FF2B5EF4-FFF2-40B4-BE49-F238E27FC236}">
                <a16:creationId xmlns:a16="http://schemas.microsoft.com/office/drawing/2014/main" id="{4A160481-5AC1-47F9-A46F-E88C1D231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8600"/>
            <a:ext cx="6811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Area, elevation and species count are all correlated with one another…</a:t>
            </a:r>
          </a:p>
        </p:txBody>
      </p:sp>
      <p:sp>
        <p:nvSpPr>
          <p:cNvPr id="22531" name="TextBox 4">
            <a:extLst>
              <a:ext uri="{FF2B5EF4-FFF2-40B4-BE49-F238E27FC236}">
                <a16:creationId xmlns:a16="http://schemas.microsoft.com/office/drawing/2014/main" id="{44C04CE8-0E38-4A04-A6A0-33FB47D0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38200"/>
            <a:ext cx="1857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Elevation Vs. Area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729A2B9D-8BA5-42F0-8069-CECE134D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502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3">
            <a:extLst>
              <a:ext uri="{FF2B5EF4-FFF2-40B4-BE49-F238E27FC236}">
                <a16:creationId xmlns:a16="http://schemas.microsoft.com/office/drawing/2014/main" id="{C995DE7B-2E01-4977-A9D4-4F3B0923C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17750"/>
            <a:ext cx="3810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B63282FF-4CDF-4CB9-B284-F49F0B722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428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put them together into a linear model…</a:t>
            </a:r>
          </a:p>
        </p:txBody>
      </p:sp>
      <p:pic>
        <p:nvPicPr>
          <p:cNvPr id="23555" name="Picture 2">
            <a:extLst>
              <a:ext uri="{FF2B5EF4-FFF2-40B4-BE49-F238E27FC236}">
                <a16:creationId xmlns:a16="http://schemas.microsoft.com/office/drawing/2014/main" id="{ECAEBFE8-98D7-4ECD-B439-28A435277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7710488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>
            <a:extLst>
              <a:ext uri="{FF2B5EF4-FFF2-40B4-BE49-F238E27FC236}">
                <a16:creationId xmlns:a16="http://schemas.microsoft.com/office/drawing/2014/main" id="{E2A94A47-4E82-44A8-B36C-8E597CED9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33800"/>
            <a:ext cx="3492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We can drop the interaction term…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810B51-43B5-4A3F-87A1-77E1010FD87B}"/>
              </a:ext>
            </a:extLst>
          </p:cNvPr>
          <p:cNvCxnSpPr/>
          <p:nvPr/>
        </p:nvCxnSpPr>
        <p:spPr>
          <a:xfrm rot="10800000">
            <a:off x="7162800" y="2590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558" name="Picture 3">
            <a:extLst>
              <a:ext uri="{FF2B5EF4-FFF2-40B4-BE49-F238E27FC236}">
                <a16:creationId xmlns:a16="http://schemas.microsoft.com/office/drawing/2014/main" id="{F47A1058-5DD6-4F84-8A99-96E470CA4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4800"/>
            <a:ext cx="69246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9">
            <a:extLst>
              <a:ext uri="{FF2B5EF4-FFF2-40B4-BE49-F238E27FC236}">
                <a16:creationId xmlns:a16="http://schemas.microsoft.com/office/drawing/2014/main" id="{C10117E5-EF85-4772-BE7D-A6E937949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19800"/>
            <a:ext cx="60753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 the ANOVA view, both Elevation and Area are important</a:t>
            </a:r>
          </a:p>
          <a:p>
            <a:r>
              <a:rPr lang="en-US" altLang="en-US"/>
              <a:t>(zeroing them out significantly increases residual sum squared)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F8D265-05E9-4D87-8E62-05F61E08C6AF}"/>
              </a:ext>
            </a:extLst>
          </p:cNvPr>
          <p:cNvCxnSpPr/>
          <p:nvPr/>
        </p:nvCxnSpPr>
        <p:spPr>
          <a:xfrm rot="10800000">
            <a:off x="5334000" y="5027613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55B5C8-3B8D-4C99-AE22-19D55169189A}"/>
              </a:ext>
            </a:extLst>
          </p:cNvPr>
          <p:cNvCxnSpPr/>
          <p:nvPr/>
        </p:nvCxnSpPr>
        <p:spPr>
          <a:xfrm rot="10800000">
            <a:off x="53340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903</Words>
  <Application>Microsoft Office PowerPoint</Application>
  <PresentationFormat>On-screen Show (4:3)</PresentationFormat>
  <Paragraphs>117</Paragraphs>
  <Slides>26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492</cp:revision>
  <dcterms:created xsi:type="dcterms:W3CDTF">1601-01-01T00:00:00Z</dcterms:created>
  <dcterms:modified xsi:type="dcterms:W3CDTF">2020-04-12T22:02:54Z</dcterms:modified>
</cp:coreProperties>
</file>