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7620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62600" y="9144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3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4748212" cy="298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0"/>
            <a:ext cx="899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M1 &lt;-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glm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(TOT.N ~ D.PARK, family =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poisson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data = RK)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plot(RK$D.PARK, RK$TOT.N,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xlab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"Distance to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park",ylab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"Road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kills",,main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=paste( "Poisson AIC=", format(AIC(M1),digits=5)),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ylim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=c(-30,130))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&lt;- exp(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(M1)[1] +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coef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(M1)[2]*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lines(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)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# variance equals the means</a:t>
            </a:r>
          </a:p>
          <a:p>
            <a:r>
              <a:rPr lang="en-US" sz="1400" dirty="0" err="1">
                <a:latin typeface="Arial" pitchFamily="34" charset="0"/>
                <a:cs typeface="Arial" pitchFamily="34" charset="0"/>
              </a:rPr>
              <a:t>errbar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xRange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sqrt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modelMeans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),add=TRUE)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828800"/>
            <a:ext cx="4876800" cy="48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38200" y="65502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https://github.com/afodor/metagenomicsTools/blob/master/src/classExamples/poissonVsNegativeBinomial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7620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223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8077200" cy="7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H="1">
            <a:off x="4038600" y="5638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5257800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Does not go below zero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(which is good)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9800" y="4419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47508" y="4191000"/>
            <a:ext cx="542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assumption that variance = mean is not a good fit for this data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00400" y="36576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239000" y="30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5200" y="3505200"/>
            <a:ext cx="3535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Too many data points outside the variance</a:t>
            </a:r>
          </a:p>
        </p:txBody>
      </p:sp>
    </p:spTree>
    <p:extLst>
      <p:ext uri="{BB962C8B-B14F-4D97-AF65-F5344CB8AC3E}">
        <p14:creationId xmlns:p14="http://schemas.microsoft.com/office/powerpoint/2010/main" val="107211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767763" cy="289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533400"/>
            <a:ext cx="853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“predict” to get the line for our model, but it is good to know that we can do </a:t>
            </a:r>
          </a:p>
          <a:p>
            <a:r>
              <a:rPr lang="en-US" dirty="0"/>
              <a:t>it ourselves…</a:t>
            </a:r>
          </a:p>
        </p:txBody>
      </p:sp>
    </p:spTree>
    <p:extLst>
      <p:ext uri="{BB962C8B-B14F-4D97-AF65-F5344CB8AC3E}">
        <p14:creationId xmlns:p14="http://schemas.microsoft.com/office/powerpoint/2010/main" val="169245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7620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Poisson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linear models – Negative binomial distribution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5600" y="1219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5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668"/>
            <a:ext cx="849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We can relax the assumption that the variance equals the mean with the negative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binomial distribution..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48863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971800" y="838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4801" y="609600"/>
            <a:ext cx="471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 one parameter that adjusts the variance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48200" y="16002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2438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73993" y="2502932"/>
            <a:ext cx="4641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“linkage” equation is the same as Poisson…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1371600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Shotgun noise + additional variance</a:t>
            </a:r>
          </a:p>
        </p:txBody>
      </p:sp>
    </p:spTree>
    <p:extLst>
      <p:ext uri="{BB962C8B-B14F-4D97-AF65-F5344CB8AC3E}">
        <p14:creationId xmlns:p14="http://schemas.microsoft.com/office/powerpoint/2010/main" val="109491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746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put this all together (</a:t>
            </a:r>
            <a:r>
              <a:rPr lang="en-US" dirty="0" err="1"/>
              <a:t>Zuur</a:t>
            </a:r>
            <a:r>
              <a:rPr lang="en-US" dirty="0"/>
              <a:t> book Chapter 9) to get our likelihood function….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6153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133600"/>
            <a:ext cx="65722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7086600" y="2667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43800" y="2514600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648200"/>
            <a:ext cx="443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our likelihood function to maximize!</a:t>
            </a:r>
          </a:p>
          <a:p>
            <a:r>
              <a:rPr lang="en-US" dirty="0"/>
              <a:t>(Once we plug in that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953000"/>
            <a:ext cx="1590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800600" y="4888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71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541401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52400" y="-152400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library("MASS")</a:t>
            </a:r>
          </a:p>
          <a:p>
            <a:r>
              <a:rPr lang="en-US" sz="1400" dirty="0"/>
              <a:t>M2 &lt;- </a:t>
            </a:r>
            <a:r>
              <a:rPr lang="en-US" sz="1400" dirty="0" err="1"/>
              <a:t>glm.nb</a:t>
            </a:r>
            <a:r>
              <a:rPr lang="en-US" sz="1400" dirty="0"/>
              <a:t>(TOT.N ~ D.PARK, data = RK)</a:t>
            </a:r>
          </a:p>
          <a:p>
            <a:r>
              <a:rPr lang="en-US" sz="1400" dirty="0"/>
              <a:t>model2Means &lt;- exp( </a:t>
            </a:r>
            <a:r>
              <a:rPr lang="en-US" sz="1400" dirty="0" err="1"/>
              <a:t>coef</a:t>
            </a:r>
            <a:r>
              <a:rPr lang="en-US" sz="1400" dirty="0"/>
              <a:t>(M2)[1] + </a:t>
            </a:r>
            <a:r>
              <a:rPr lang="en-US" sz="1400" dirty="0" err="1"/>
              <a:t>coef</a:t>
            </a:r>
            <a:r>
              <a:rPr lang="en-US" sz="1400" dirty="0"/>
              <a:t>(M2)[2]* </a:t>
            </a:r>
            <a:r>
              <a:rPr lang="en-US" sz="1400" dirty="0" err="1"/>
              <a:t>xRange</a:t>
            </a:r>
            <a:r>
              <a:rPr lang="en-US" sz="1400" dirty="0"/>
              <a:t>)</a:t>
            </a:r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kills",main</a:t>
            </a:r>
            <a:r>
              <a:rPr lang="en-US" sz="1400" dirty="0"/>
              <a:t>=paste( "Neg. binomial AIC =", format(AIC(M2),digits=5)),</a:t>
            </a:r>
            <a:r>
              <a:rPr lang="en-US" sz="1400" dirty="0" err="1"/>
              <a:t>ylim</a:t>
            </a:r>
            <a:r>
              <a:rPr lang="en-US" sz="1400" dirty="0"/>
              <a:t>=c(-30,130))</a:t>
            </a:r>
          </a:p>
          <a:p>
            <a:r>
              <a:rPr lang="en-US" sz="1400" dirty="0"/>
              <a:t>lines(</a:t>
            </a:r>
            <a:r>
              <a:rPr lang="en-US" sz="1400" dirty="0" err="1"/>
              <a:t>xRange</a:t>
            </a:r>
            <a:r>
              <a:rPr lang="en-US" sz="1400" dirty="0"/>
              <a:t>, model2Means)</a:t>
            </a:r>
          </a:p>
          <a:p>
            <a:r>
              <a:rPr lang="en-US" sz="1400" dirty="0" err="1"/>
              <a:t>vars</a:t>
            </a:r>
            <a:r>
              <a:rPr lang="en-US" sz="1400" dirty="0"/>
              <a:t> = model2Means  + model2Means^2 /  M2$theta</a:t>
            </a:r>
          </a:p>
          <a:p>
            <a:r>
              <a:rPr lang="en-US" sz="1400" dirty="0" err="1"/>
              <a:t>errbar</a:t>
            </a:r>
            <a:r>
              <a:rPr lang="en-US" sz="1400" dirty="0"/>
              <a:t>(</a:t>
            </a:r>
            <a:r>
              <a:rPr lang="en-US" sz="1400" dirty="0" err="1"/>
              <a:t>xRange</a:t>
            </a:r>
            <a:r>
              <a:rPr lang="en-US" sz="1400" dirty="0"/>
              <a:t>, model2Means, model2Means + 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vars</a:t>
            </a:r>
            <a:r>
              <a:rPr lang="en-US" sz="1400" dirty="0"/>
              <a:t>), model2Means - </a:t>
            </a:r>
            <a:r>
              <a:rPr lang="en-US" sz="1400" dirty="0" err="1"/>
              <a:t>sqrt</a:t>
            </a:r>
            <a:r>
              <a:rPr lang="en-US" sz="1400" dirty="0"/>
              <a:t>(</a:t>
            </a:r>
            <a:r>
              <a:rPr lang="en-US" sz="1400" dirty="0" err="1"/>
              <a:t>vars</a:t>
            </a:r>
            <a:r>
              <a:rPr lang="en-US" sz="1400" dirty="0"/>
              <a:t>),add=TRUE, errbar.col="RED")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228600"/>
            <a:ext cx="1838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495800" y="5334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475" y="990600"/>
            <a:ext cx="14573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endCxn id="6146" idx="1"/>
          </p:cNvCxnSpPr>
          <p:nvPr/>
        </p:nvCxnSpPr>
        <p:spPr>
          <a:xfrm flipV="1">
            <a:off x="4038600" y="1285875"/>
            <a:ext cx="523875" cy="238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912484"/>
            <a:ext cx="4418691" cy="441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635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85799"/>
            <a:ext cx="5105400" cy="509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19200" y="3200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3657600"/>
            <a:ext cx="1837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capture large </a:t>
            </a:r>
          </a:p>
          <a:p>
            <a:r>
              <a:rPr lang="en-US" dirty="0"/>
              <a:t>variance at high</a:t>
            </a:r>
          </a:p>
          <a:p>
            <a:r>
              <a:rPr lang="en-US" dirty="0"/>
              <a:t>road kills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629400" y="42672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7010400" y="44958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doesn’t go below zero</a:t>
            </a:r>
          </a:p>
        </p:txBody>
      </p:sp>
    </p:spTree>
    <p:extLst>
      <p:ext uri="{BB962C8B-B14F-4D97-AF65-F5344CB8AC3E}">
        <p14:creationId xmlns:p14="http://schemas.microsoft.com/office/powerpoint/2010/main" val="249434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2812"/>
            <a:ext cx="6324600" cy="631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binomial seems like the best fit…</a:t>
            </a:r>
          </a:p>
          <a:p>
            <a:r>
              <a:rPr lang="en-US" dirty="0"/>
              <a:t>But the differences between the models are in some ways subtle..</a:t>
            </a:r>
          </a:p>
          <a:p>
            <a:r>
              <a:rPr lang="en-US" dirty="0"/>
              <a:t>They all capture the basic shape of the relationship.. </a:t>
            </a:r>
          </a:p>
        </p:txBody>
      </p:sp>
    </p:spTree>
    <p:extLst>
      <p:ext uri="{BB962C8B-B14F-4D97-AF65-F5344CB8AC3E}">
        <p14:creationId xmlns:p14="http://schemas.microsoft.com/office/powerpoint/2010/main" val="284462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710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this data set from section 9.5 of the </a:t>
            </a:r>
            <a:r>
              <a:rPr lang="en-US" dirty="0" err="1"/>
              <a:t>Zuur</a:t>
            </a:r>
            <a:r>
              <a:rPr lang="en-US" dirty="0"/>
              <a:t> book </a:t>
            </a:r>
          </a:p>
          <a:p>
            <a:r>
              <a:rPr lang="en-US" dirty="0"/>
              <a:t>(data from http://www.highstat.com/Book2/ZuurDataMixedModelling.zip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9448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 err="1"/>
              <a:t>rm</a:t>
            </a:r>
            <a:r>
              <a:rPr lang="en-US" sz="1600" dirty="0"/>
              <a:t>(list=</a:t>
            </a:r>
            <a:r>
              <a:rPr lang="en-US" sz="1600" dirty="0" err="1"/>
              <a:t>ls</a:t>
            </a:r>
            <a:r>
              <a:rPr lang="en-US" sz="1600" dirty="0"/>
              <a:t>())</a:t>
            </a:r>
          </a:p>
          <a:p>
            <a:r>
              <a:rPr lang="en-US" sz="1600" dirty="0" err="1"/>
              <a:t>setwd</a:t>
            </a:r>
            <a:r>
              <a:rPr lang="en-US" sz="1600" dirty="0"/>
              <a:t>("C:\\books\\</a:t>
            </a:r>
            <a:r>
              <a:rPr lang="en-US" sz="1600" dirty="0" err="1"/>
              <a:t>zuurData</a:t>
            </a:r>
            <a:r>
              <a:rPr lang="en-US" sz="1600" dirty="0"/>
              <a:t>")</a:t>
            </a:r>
          </a:p>
          <a:p>
            <a:r>
              <a:rPr lang="en-US" sz="1600" dirty="0"/>
              <a:t>RK &lt;- </a:t>
            </a:r>
            <a:r>
              <a:rPr lang="en-US" sz="1600" dirty="0" err="1"/>
              <a:t>read.table</a:t>
            </a:r>
            <a:r>
              <a:rPr lang="en-US" sz="1600" dirty="0"/>
              <a:t>("</a:t>
            </a:r>
            <a:r>
              <a:rPr lang="en-US" sz="1600" dirty="0" err="1"/>
              <a:t>RoadKills.txt",header</a:t>
            </a:r>
            <a:r>
              <a:rPr lang="en-US" sz="1600" dirty="0"/>
              <a:t>=TRUE, sep="\t")</a:t>
            </a:r>
          </a:p>
          <a:p>
            <a:r>
              <a:rPr lang="en-US" sz="1600" dirty="0"/>
              <a:t>plot(RK$D.PARK, RK$TOT.N, </a:t>
            </a:r>
            <a:r>
              <a:rPr lang="en-US" sz="1600" dirty="0" err="1"/>
              <a:t>xlab</a:t>
            </a:r>
            <a:r>
              <a:rPr lang="en-US" sz="1600" dirty="0"/>
              <a:t> = "Distance to </a:t>
            </a:r>
            <a:r>
              <a:rPr lang="en-US" sz="1600" dirty="0" err="1"/>
              <a:t>park",ylab</a:t>
            </a:r>
            <a:r>
              <a:rPr lang="en-US" sz="1600" dirty="0"/>
              <a:t> = "Road </a:t>
            </a:r>
            <a:r>
              <a:rPr lang="en-US" sz="1600" dirty="0" err="1"/>
              <a:t>kills",ylim</a:t>
            </a:r>
            <a:r>
              <a:rPr lang="en-US" sz="1600" dirty="0"/>
              <a:t>=c(-30,130))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52600"/>
            <a:ext cx="6562725" cy="65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6321623"/>
            <a:ext cx="1082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https://github.com/afodor/metagenomicsTools/blob/master/src/classExamples/poissonVsNegativeBinomial</a:t>
            </a:r>
          </a:p>
        </p:txBody>
      </p:sp>
    </p:spTree>
    <p:extLst>
      <p:ext uri="{BB962C8B-B14F-4D97-AF65-F5344CB8AC3E}">
        <p14:creationId xmlns:p14="http://schemas.microsoft.com/office/powerpoint/2010/main" val="84854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549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of course easily fit a linear model to these data…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kills",ylim</a:t>
            </a:r>
            <a:r>
              <a:rPr lang="en-US" sz="1400" dirty="0"/>
              <a:t>=c(-30,130))</a:t>
            </a:r>
          </a:p>
          <a:p>
            <a:endParaRPr lang="en-US" sz="1400" dirty="0"/>
          </a:p>
          <a:p>
            <a:r>
              <a:rPr lang="en-US" sz="1400" dirty="0"/>
              <a:t>M0 &lt;- lm( RK$TOT.N ~ RK$D.PARK )</a:t>
            </a:r>
          </a:p>
          <a:p>
            <a:r>
              <a:rPr lang="en-US" sz="1400" dirty="0"/>
              <a:t>plot(RK$D.PARK, RK$TOT.N, </a:t>
            </a:r>
            <a:r>
              <a:rPr lang="en-US" sz="1400" dirty="0" err="1"/>
              <a:t>xlab</a:t>
            </a:r>
            <a:r>
              <a:rPr lang="en-US" sz="1400" dirty="0"/>
              <a:t> = "Distance to </a:t>
            </a:r>
            <a:r>
              <a:rPr lang="en-US" sz="1400" dirty="0" err="1"/>
              <a:t>park",ylab</a:t>
            </a:r>
            <a:r>
              <a:rPr lang="en-US" sz="1400" dirty="0"/>
              <a:t> = "Road </a:t>
            </a:r>
            <a:r>
              <a:rPr lang="en-US" sz="1400" dirty="0" err="1"/>
              <a:t>kills",ylim</a:t>
            </a:r>
            <a:r>
              <a:rPr lang="en-US" sz="1400" dirty="0"/>
              <a:t>=c(-30,130),main=paste( "linear AIC=", format(AIC(M0),digits=5)))</a:t>
            </a:r>
          </a:p>
          <a:p>
            <a:endParaRPr lang="en-US" sz="1400" dirty="0"/>
          </a:p>
          <a:p>
            <a:r>
              <a:rPr lang="en-US" sz="1400" dirty="0" err="1"/>
              <a:t>xRange</a:t>
            </a:r>
            <a:r>
              <a:rPr lang="en-US" sz="1400" dirty="0"/>
              <a:t>&lt;- seq(from = 0,to = 25000, by = 1000)</a:t>
            </a:r>
          </a:p>
          <a:p>
            <a:r>
              <a:rPr lang="en-US" sz="1400" dirty="0" err="1"/>
              <a:t>linearMeans</a:t>
            </a:r>
            <a:r>
              <a:rPr lang="en-US" sz="1400" dirty="0"/>
              <a:t> &lt;- </a:t>
            </a:r>
            <a:r>
              <a:rPr lang="en-US" sz="1400" dirty="0" err="1"/>
              <a:t>coef</a:t>
            </a:r>
            <a:r>
              <a:rPr lang="en-US" sz="1400" dirty="0"/>
              <a:t>(M0)[1] + </a:t>
            </a:r>
            <a:r>
              <a:rPr lang="en-US" sz="1400" dirty="0" err="1"/>
              <a:t>coef</a:t>
            </a:r>
            <a:r>
              <a:rPr lang="en-US" sz="1400" dirty="0"/>
              <a:t>(M0)[2] * </a:t>
            </a:r>
            <a:r>
              <a:rPr lang="en-US" sz="1400" dirty="0" err="1"/>
              <a:t>xRange</a:t>
            </a:r>
            <a:endParaRPr lang="en-US" sz="1400" dirty="0"/>
          </a:p>
          <a:p>
            <a:r>
              <a:rPr lang="en-US" sz="1400" dirty="0"/>
              <a:t>lines( </a:t>
            </a:r>
            <a:r>
              <a:rPr lang="en-US" sz="1400" dirty="0" err="1"/>
              <a:t>xRange</a:t>
            </a:r>
            <a:r>
              <a:rPr lang="en-US" sz="1400" dirty="0"/>
              <a:t>, </a:t>
            </a:r>
            <a:r>
              <a:rPr lang="en-US" sz="1400" dirty="0" err="1"/>
              <a:t>linearMeans</a:t>
            </a:r>
            <a:r>
              <a:rPr lang="en-US" sz="14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8629" y="2667000"/>
            <a:ext cx="6422821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662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661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model, of course, assumes a constant variance of the residuals…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83820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library("</a:t>
            </a:r>
            <a:r>
              <a:rPr lang="en-US" sz="1600" dirty="0" err="1"/>
              <a:t>Hmisc</a:t>
            </a:r>
            <a:r>
              <a:rPr lang="en-US" sz="1600" dirty="0"/>
              <a:t>")</a:t>
            </a:r>
          </a:p>
          <a:p>
            <a:r>
              <a:rPr lang="en-US" sz="1600" dirty="0" err="1"/>
              <a:t>meanR</a:t>
            </a:r>
            <a:r>
              <a:rPr lang="en-US" sz="1600" dirty="0"/>
              <a:t> &lt;- mean(residuals(M0))</a:t>
            </a:r>
          </a:p>
          <a:p>
            <a:r>
              <a:rPr lang="en-US" sz="1600" dirty="0" err="1"/>
              <a:t>standardError</a:t>
            </a:r>
            <a:r>
              <a:rPr lang="en-US" sz="1600" dirty="0"/>
              <a:t> = </a:t>
            </a:r>
            <a:r>
              <a:rPr lang="en-US" sz="1600" dirty="0" err="1"/>
              <a:t>sqrt</a:t>
            </a:r>
            <a:r>
              <a:rPr lang="en-US" sz="1600" dirty="0"/>
              <a:t>(sum( (residuals(M0)-</a:t>
            </a:r>
            <a:r>
              <a:rPr lang="en-US" sz="1600" dirty="0" err="1"/>
              <a:t>meanR</a:t>
            </a:r>
            <a:r>
              <a:rPr lang="en-US" sz="1600" dirty="0"/>
              <a:t>)^2 / ( length(residuals(M0)) - 2 )))</a:t>
            </a:r>
          </a:p>
          <a:p>
            <a:endParaRPr lang="en-US" sz="1600" dirty="0"/>
          </a:p>
          <a:p>
            <a:r>
              <a:rPr lang="en-US" sz="1600" dirty="0" err="1"/>
              <a:t>errbar</a:t>
            </a:r>
            <a:r>
              <a:rPr lang="en-US" sz="1600" dirty="0"/>
              <a:t>(</a:t>
            </a:r>
            <a:r>
              <a:rPr lang="en-US" sz="1600" dirty="0" err="1"/>
              <a:t>xRange</a:t>
            </a:r>
            <a:r>
              <a:rPr lang="en-US" sz="1600" dirty="0"/>
              <a:t>, </a:t>
            </a:r>
            <a:r>
              <a:rPr lang="en-US" sz="1600" dirty="0" err="1"/>
              <a:t>linearMeans</a:t>
            </a:r>
            <a:r>
              <a:rPr lang="en-US" sz="1600" dirty="0"/>
              <a:t> , </a:t>
            </a:r>
            <a:r>
              <a:rPr lang="en-US" sz="1600" dirty="0" err="1"/>
              <a:t>linearMeans</a:t>
            </a:r>
            <a:r>
              <a:rPr lang="en-US" sz="1600" dirty="0"/>
              <a:t> + </a:t>
            </a:r>
            <a:r>
              <a:rPr lang="en-US" sz="1600" dirty="0" err="1"/>
              <a:t>standardError</a:t>
            </a:r>
            <a:r>
              <a:rPr lang="en-US" sz="1600" dirty="0"/>
              <a:t> , </a:t>
            </a:r>
            <a:r>
              <a:rPr lang="en-US" sz="1600" dirty="0" err="1"/>
              <a:t>linearMeans</a:t>
            </a:r>
            <a:r>
              <a:rPr lang="en-US" sz="1600" dirty="0"/>
              <a:t> - </a:t>
            </a:r>
            <a:r>
              <a:rPr lang="en-US" sz="1600" dirty="0" err="1"/>
              <a:t>standardError</a:t>
            </a:r>
            <a:r>
              <a:rPr lang="en-US" sz="1600" dirty="0"/>
              <a:t> ,add=TRUE)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297668"/>
            <a:ext cx="33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add +/- SD to </a:t>
            </a:r>
            <a:r>
              <a:rPr lang="en-US"/>
              <a:t>our graph…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5901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248525" cy="723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304800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problems with </a:t>
            </a:r>
            <a:r>
              <a:rPr lang="en-US"/>
              <a:t>this fit…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76800" y="3505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3200400"/>
            <a:ext cx="309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Systematic bias in the residuals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1524000"/>
            <a:ext cx="83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990600"/>
            <a:ext cx="517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doesn’t appear constant across whole range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953000" y="44958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867400"/>
            <a:ext cx="3729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predicts negative road kills</a:t>
            </a:r>
          </a:p>
          <a:p>
            <a:r>
              <a:rPr lang="en-US" dirty="0"/>
              <a:t>at high distance;</a:t>
            </a:r>
          </a:p>
          <a:p>
            <a:r>
              <a:rPr lang="en-US" dirty="0"/>
              <a:t>This doesn’t make a lot of sense…</a:t>
            </a:r>
          </a:p>
        </p:txBody>
      </p:sp>
    </p:spTree>
    <p:extLst>
      <p:ext uri="{BB962C8B-B14F-4D97-AF65-F5344CB8AC3E}">
        <p14:creationId xmlns:p14="http://schemas.microsoft.com/office/powerpoint/2010/main" val="71118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712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the systematic variation in the residuals </a:t>
            </a:r>
            <a:r>
              <a:rPr lang="en-US"/>
              <a:t>by typing “plot(M0)”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4634396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0232" y="1076325"/>
            <a:ext cx="440756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3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364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be nice if we could have a model based on counts that allows us to vary the</a:t>
            </a:r>
          </a:p>
          <a:p>
            <a:r>
              <a:rPr lang="en-US" dirty="0"/>
              <a:t>variance ; </a:t>
            </a:r>
          </a:p>
          <a:p>
            <a:endParaRPr lang="en-US" dirty="0"/>
          </a:p>
          <a:p>
            <a:r>
              <a:rPr lang="en-US" dirty="0"/>
              <a:t>We will see that we can build a model based on the negative binomial distribution that </a:t>
            </a:r>
          </a:p>
          <a:p>
            <a:r>
              <a:rPr lang="en-US" dirty="0"/>
              <a:t>fits the bill.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7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let’s first (for simplicity) consider a model based on the Poisson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52739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52400"/>
            <a:ext cx="4997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generalized linear model has three components…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838200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Zuur</a:t>
            </a:r>
            <a:r>
              <a:rPr lang="en-US" dirty="0"/>
              <a:t> book (section 9.3)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3816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>
            <a:stCxn id="9" idx="1"/>
          </p:cNvCxnSpPr>
          <p:nvPr/>
        </p:nvCxnSpPr>
        <p:spPr>
          <a:xfrm flipH="1">
            <a:off x="2895600" y="1937266"/>
            <a:ext cx="1600200" cy="42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1752600"/>
            <a:ext cx="304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is Poisson distributed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3434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0600" y="2133600"/>
            <a:ext cx="397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and variance are given by the </a:t>
            </a:r>
          </a:p>
          <a:p>
            <a:r>
              <a:rPr lang="en-US" dirty="0"/>
              <a:t>Poisson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191000" y="32004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91000" y="3429000"/>
            <a:ext cx="419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value mean is a function of our </a:t>
            </a:r>
          </a:p>
          <a:p>
            <a:r>
              <a:rPr lang="en-US" dirty="0"/>
              <a:t>explanatory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6400" y="4572000"/>
            <a:ext cx="562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 Poisson, mean = n*p and p can’t be negative!</a:t>
            </a:r>
          </a:p>
          <a:p>
            <a:r>
              <a:rPr lang="en-US" dirty="0"/>
              <a:t>The exponential term ensures only positive model means!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52600" y="32004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6800" y="35814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“link” function</a:t>
            </a:r>
          </a:p>
        </p:txBody>
      </p:sp>
    </p:spTree>
    <p:extLst>
      <p:ext uri="{BB962C8B-B14F-4D97-AF65-F5344CB8AC3E}">
        <p14:creationId xmlns:p14="http://schemas.microsoft.com/office/powerpoint/2010/main" val="201443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80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this all together and it will produce a likelihood function (</a:t>
            </a:r>
            <a:r>
              <a:rPr lang="en-US" dirty="0" err="1"/>
              <a:t>Zuur</a:t>
            </a:r>
            <a:r>
              <a:rPr lang="en-US" dirty="0"/>
              <a:t> book section 9.4)..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65913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895600"/>
            <a:ext cx="4572000" cy="3695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67200" y="6488668"/>
            <a:ext cx="481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are ready to find the maximum likelihood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7400" y="1524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53200" y="1106269"/>
            <a:ext cx="212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data are Poisson</a:t>
            </a:r>
          </a:p>
          <a:p>
            <a:r>
              <a:rPr lang="en-US" dirty="0"/>
              <a:t>distributed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720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2249269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mean is a function of our</a:t>
            </a:r>
          </a:p>
          <a:p>
            <a:r>
              <a:rPr lang="en-US" dirty="0"/>
              <a:t>explanatory variables</a:t>
            </a:r>
          </a:p>
        </p:txBody>
      </p:sp>
    </p:spTree>
    <p:extLst>
      <p:ext uri="{BB962C8B-B14F-4D97-AF65-F5344CB8AC3E}">
        <p14:creationId xmlns:p14="http://schemas.microsoft.com/office/powerpoint/2010/main" val="397604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1047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110</cp:revision>
  <dcterms:created xsi:type="dcterms:W3CDTF">2006-08-16T00:00:00Z</dcterms:created>
  <dcterms:modified xsi:type="dcterms:W3CDTF">2020-04-20T20:48:26Z</dcterms:modified>
</cp:coreProperties>
</file>