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4" r:id="rId2"/>
    <p:sldId id="263" r:id="rId3"/>
    <p:sldId id="265" r:id="rId4"/>
    <p:sldId id="268" r:id="rId5"/>
    <p:sldId id="267" r:id="rId6"/>
    <p:sldId id="269" r:id="rId7"/>
    <p:sldId id="270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C381FA-940D-4AC4-90F7-67489CBE2F63}"/>
              </a:ext>
            </a:extLst>
          </p:cNvPr>
          <p:cNvSpPr txBox="1"/>
          <p:nvPr/>
        </p:nvSpPr>
        <p:spPr>
          <a:xfrm>
            <a:off x="304800" y="228600"/>
            <a:ext cx="8885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F67BB3-FC7D-44BD-A3CD-2C67B70DCEC2}"/>
              </a:ext>
            </a:extLst>
          </p:cNvPr>
          <p:cNvCxnSpPr/>
          <p:nvPr/>
        </p:nvCxnSpPr>
        <p:spPr>
          <a:xfrm flipH="1">
            <a:off x="3657600" y="381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BE5E6-C240-4D2E-BB05-87D02376A3E2}"/>
              </a:ext>
            </a:extLst>
          </p:cNvPr>
          <p:cNvSpPr txBox="1"/>
          <p:nvPr/>
        </p:nvSpPr>
        <p:spPr>
          <a:xfrm>
            <a:off x="304800" y="228600"/>
            <a:ext cx="88858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last prior</a:t>
            </a:r>
          </a:p>
          <a:p>
            <a:r>
              <a:rPr lang="en-US" dirty="0"/>
              <a:t>The negative binomial distribution</a:t>
            </a:r>
          </a:p>
          <a:p>
            <a:r>
              <a:rPr lang="en-US" dirty="0"/>
              <a:t>Simulating constant and non-constant variance with </a:t>
            </a:r>
            <a:r>
              <a:rPr lang="en-US" dirty="0" err="1"/>
              <a:t>poisson</a:t>
            </a:r>
            <a:r>
              <a:rPr lang="en-US" dirty="0"/>
              <a:t> and negative binomial inference</a:t>
            </a:r>
          </a:p>
          <a:p>
            <a:r>
              <a:rPr lang="en-US" dirty="0"/>
              <a:t>Dataset for the next lab </a:t>
            </a:r>
          </a:p>
          <a:p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2219E86-BB10-413C-9C8D-5BEB093039EF}"/>
              </a:ext>
            </a:extLst>
          </p:cNvPr>
          <p:cNvCxnSpPr/>
          <p:nvPr/>
        </p:nvCxnSpPr>
        <p:spPr>
          <a:xfrm flipH="1" flipV="1">
            <a:off x="7086600" y="1066800"/>
            <a:ext cx="4572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46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7461" y="0"/>
            <a:ext cx="76711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time:</a:t>
            </a:r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Poisson</a:t>
            </a:r>
            <a:r>
              <a:rPr lang="en-US" dirty="0"/>
              <a:t> distribution </a:t>
            </a:r>
          </a:p>
          <a:p>
            <a:r>
              <a:rPr lang="en-US" dirty="0"/>
              <a:t>		</a:t>
            </a:r>
          </a:p>
          <a:p>
            <a:r>
              <a:rPr lang="en-US" dirty="0"/>
              <a:t>		mean = variance =</a:t>
            </a:r>
          </a:p>
          <a:p>
            <a:r>
              <a:rPr lang="en-US" dirty="0"/>
              <a:t>		</a:t>
            </a:r>
            <a:r>
              <a:rPr lang="en-US" dirty="0" err="1"/>
              <a:t>prob</a:t>
            </a:r>
            <a:r>
              <a:rPr lang="en-US" dirty="0"/>
              <a:t>(event) * # of samples = expected number of events</a:t>
            </a:r>
          </a:p>
          <a:p>
            <a:endParaRPr lang="en-US" dirty="0"/>
          </a:p>
          <a:p>
            <a:r>
              <a:rPr lang="en-US" dirty="0"/>
              <a:t>	Under a </a:t>
            </a:r>
            <a:r>
              <a:rPr lang="en-US" dirty="0">
                <a:solidFill>
                  <a:srgbClr val="FF0000"/>
                </a:solidFill>
              </a:rPr>
              <a:t>negative binomial </a:t>
            </a:r>
            <a:r>
              <a:rPr lang="en-US" dirty="0"/>
              <a:t>distribution:</a:t>
            </a:r>
          </a:p>
          <a:p>
            <a:endParaRPr lang="en-US" dirty="0"/>
          </a:p>
          <a:p>
            <a:r>
              <a:rPr lang="en-US" dirty="0"/>
              <a:t>		p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	r = # of losses before you are removed from the tournament</a:t>
            </a:r>
          </a:p>
          <a:p>
            <a:endParaRPr lang="en-US" dirty="0"/>
          </a:p>
          <a:p>
            <a:r>
              <a:rPr lang="en-US" dirty="0"/>
              <a:t>		mean = expected # of wins = (1-p)* r / p </a:t>
            </a:r>
          </a:p>
          <a:p>
            <a:r>
              <a:rPr lang="en-US" dirty="0"/>
              <a:t>		variance = (1-p) * r / p * p</a:t>
            </a:r>
          </a:p>
          <a:p>
            <a:r>
              <a:rPr lang="en-US" dirty="0"/>
              <a:t>	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381000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re-arranging the above two equations…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4219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36017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7620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152400"/>
            <a:ext cx="8008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last time, we had the observation that in “real” datasets the mean != variance</a:t>
            </a:r>
          </a:p>
        </p:txBody>
      </p:sp>
    </p:spTree>
    <p:extLst>
      <p:ext uri="{BB962C8B-B14F-4D97-AF65-F5344CB8AC3E}">
        <p14:creationId xmlns:p14="http://schemas.microsoft.com/office/powerpoint/2010/main" val="1175863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57200"/>
            <a:ext cx="88522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876800" y="1824335"/>
            <a:ext cx="1640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We sample under the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Poisson assumption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76800" y="22932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The # of sequences assigned to a gene from  a normal distribution with  </a:t>
            </a:r>
          </a:p>
          <a:p>
            <a:r>
              <a:rPr lang="en-US" sz="1200" dirty="0">
                <a:latin typeface="Arial" pitchFamily="34" charset="0"/>
                <a:cs typeface="Arial" pitchFamily="34" charset="0"/>
              </a:rPr>
              <a:t>mean == variance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81000" y="-64532"/>
            <a:ext cx="509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simulation under the </a:t>
            </a:r>
            <a:r>
              <a:rPr lang="en-US"/>
              <a:t>Poisson assumption…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7010400" y="44958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943600" y="4648200"/>
            <a:ext cx="2866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Just a two-sided Poisson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276201"/>
            <a:ext cx="12039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https://github.com/afodor/metagenomicsTools/blob/master/src/classExamples/simDist/PoissonWithNormalBasedSampling.txt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4167015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52600" y="76200"/>
            <a:ext cx="3911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are the results of our simulation….</a:t>
            </a:r>
          </a:p>
        </p:txBody>
      </p:sp>
    </p:spTree>
    <p:extLst>
      <p:ext uri="{BB962C8B-B14F-4D97-AF65-F5344CB8AC3E}">
        <p14:creationId xmlns:p14="http://schemas.microsoft.com/office/powerpoint/2010/main" val="947940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80272" y="76200"/>
            <a:ext cx="8258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 volcano plot (although usually it is fold-change on the x-axis)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0" y="762000"/>
            <a:ext cx="3886200" cy="30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343400" y="1219200"/>
            <a:ext cx="1828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4568" y="1459468"/>
            <a:ext cx="2822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red symbols are p &lt;0.05</a:t>
            </a:r>
          </a:p>
        </p:txBody>
      </p:sp>
    </p:spTree>
    <p:extLst>
      <p:ext uri="{BB962C8B-B14F-4D97-AF65-F5344CB8AC3E}">
        <p14:creationId xmlns:p14="http://schemas.microsoft.com/office/powerpoint/2010/main" val="3408532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9130" y="76200"/>
            <a:ext cx="9124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sometimes called an “m vs. a” plot (although again usually with fold change on the y-axis)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810000"/>
            <a:ext cx="7924800" cy="2971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8200" y="381000"/>
            <a:ext cx="3657600" cy="358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6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9650" y="368782"/>
            <a:ext cx="7143750" cy="6489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600200" y="76200"/>
            <a:ext cx="596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we expect under the Poisson, all the p-values </a:t>
            </a:r>
            <a:r>
              <a:rPr lang="en-US"/>
              <a:t>are uniform…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11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5589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violate the Poisson assumption in our sampling….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"/>
            <a:ext cx="8077200" cy="6594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743200" y="27432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2514600"/>
            <a:ext cx="4016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only change from the previous script</a:t>
            </a:r>
          </a:p>
        </p:txBody>
      </p:sp>
    </p:spTree>
    <p:extLst>
      <p:ext uri="{BB962C8B-B14F-4D97-AF65-F5344CB8AC3E}">
        <p14:creationId xmlns:p14="http://schemas.microsoft.com/office/powerpoint/2010/main" val="229781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8225" y="228600"/>
            <a:ext cx="7038975" cy="6398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1371600" y="0"/>
            <a:ext cx="5704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increased variance completely breaks our Poisson test</a:t>
            </a:r>
          </a:p>
        </p:txBody>
      </p:sp>
    </p:spTree>
    <p:extLst>
      <p:ext uri="{BB962C8B-B14F-4D97-AF65-F5344CB8AC3E}">
        <p14:creationId xmlns:p14="http://schemas.microsoft.com/office/powerpoint/2010/main" val="30361703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0"/>
            <a:ext cx="6324600" cy="6575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52400" y="304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use the </a:t>
            </a:r>
          </a:p>
          <a:p>
            <a:r>
              <a:rPr lang="en-US" dirty="0"/>
              <a:t>negative binomial </a:t>
            </a:r>
          </a:p>
          <a:p>
            <a:r>
              <a:rPr lang="en-US" dirty="0"/>
              <a:t>test for inference… 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057400" y="3276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0" y="2667000"/>
            <a:ext cx="2589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calculate r and p</a:t>
            </a:r>
          </a:p>
          <a:p>
            <a:r>
              <a:rPr lang="en-US" dirty="0"/>
              <a:t>under our null hypothesis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8520" y="4659868"/>
            <a:ext cx="2203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two-sided test 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6581001"/>
            <a:ext cx="10744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https://github.com/afodor/metagenomicsTools/blob/master/src/classExamples/simDist/NegativeBinomialWithNormalBasedSampling.txt</a:t>
            </a:r>
          </a:p>
        </p:txBody>
      </p:sp>
    </p:spTree>
    <p:extLst>
      <p:ext uri="{BB962C8B-B14F-4D97-AF65-F5344CB8AC3E}">
        <p14:creationId xmlns:p14="http://schemas.microsoft.com/office/powerpoint/2010/main" val="234914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4953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19200" y="5650468"/>
            <a:ext cx="671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8,500 “wins”, our probability is ~ 2 * </a:t>
            </a:r>
            <a:r>
              <a:rPr lang="en-US" dirty="0" err="1"/>
              <a:t>pnbinom</a:t>
            </a:r>
            <a:r>
              <a:rPr lang="en-US" dirty="0"/>
              <a:t>(8500,1002,.1)</a:t>
            </a:r>
          </a:p>
        </p:txBody>
      </p:sp>
    </p:spTree>
    <p:extLst>
      <p:ext uri="{BB962C8B-B14F-4D97-AF65-F5344CB8AC3E}">
        <p14:creationId xmlns:p14="http://schemas.microsoft.com/office/powerpoint/2010/main" val="1415870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751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that r = 1002 and p = 0.1</a:t>
            </a:r>
          </a:p>
          <a:p>
            <a:endParaRPr lang="en-US" dirty="0"/>
          </a:p>
          <a:p>
            <a:r>
              <a:rPr lang="en-US" dirty="0"/>
              <a:t>	so the expected number of wins = (1-p)* r / p = .9*1002 / 0.1 = 9018</a:t>
            </a:r>
          </a:p>
          <a:p>
            <a:r>
              <a:rPr lang="en-US" dirty="0"/>
              <a:t>	and our distribution looks like this…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1400" y="1524000"/>
            <a:ext cx="3886200" cy="3720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40767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6477000" y="50292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650468"/>
            <a:ext cx="7047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see 9,500 “wins”, our probability is ~ 2 *(1- </a:t>
            </a:r>
            <a:r>
              <a:rPr lang="en-US" dirty="0" err="1"/>
              <a:t>pnbinom</a:t>
            </a:r>
            <a:r>
              <a:rPr lang="en-US" dirty="0"/>
              <a:t>(8500,1002,.1))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6172200"/>
            <a:ext cx="8184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enough sequencing depth that our curve will be approximately symmetrical </a:t>
            </a:r>
          </a:p>
          <a:p>
            <a:r>
              <a:rPr lang="en-US" dirty="0"/>
              <a:t>around the mean….</a:t>
            </a:r>
          </a:p>
        </p:txBody>
      </p:sp>
    </p:spTree>
    <p:extLst>
      <p:ext uri="{BB962C8B-B14F-4D97-AF65-F5344CB8AC3E}">
        <p14:creationId xmlns:p14="http://schemas.microsoft.com/office/powerpoint/2010/main" val="187184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1413" y="0"/>
            <a:ext cx="6596387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2362200" y="45720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58520" y="4659868"/>
            <a:ext cx="2326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hence our two-</a:t>
            </a:r>
          </a:p>
          <a:p>
            <a:r>
              <a:rPr lang="en-US" dirty="0"/>
              <a:t>sided test…</a:t>
            </a:r>
          </a:p>
          <a:p>
            <a:endParaRPr lang="en-US" dirty="0"/>
          </a:p>
          <a:p>
            <a:r>
              <a:rPr lang="en-US" dirty="0"/>
              <a:t>R does not have a built</a:t>
            </a:r>
          </a:p>
          <a:p>
            <a:r>
              <a:rPr lang="en-US" dirty="0"/>
              <a:t>in </a:t>
            </a:r>
            <a:r>
              <a:rPr lang="en-US" dirty="0" err="1"/>
              <a:t>dnbinom.test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523875"/>
            <a:ext cx="6343650" cy="633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0"/>
            <a:ext cx="662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negative binomial gets us much closer to a uniform distribution…</a:t>
            </a:r>
          </a:p>
        </p:txBody>
      </p:sp>
    </p:spTree>
    <p:extLst>
      <p:ext uri="{BB962C8B-B14F-4D97-AF65-F5344CB8AC3E}">
        <p14:creationId xmlns:p14="http://schemas.microsoft.com/office/powerpoint/2010/main" val="401713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1100</Words>
  <Application>Microsoft Office PowerPoint</Application>
  <PresentationFormat>On-screen Show (4:3)</PresentationFormat>
  <Paragraphs>145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55</cp:revision>
  <dcterms:created xsi:type="dcterms:W3CDTF">2006-08-16T00:00:00Z</dcterms:created>
  <dcterms:modified xsi:type="dcterms:W3CDTF">2021-03-04T19:44:09Z</dcterms:modified>
</cp:coreProperties>
</file>