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450" r:id="rId3"/>
    <p:sldId id="451" r:id="rId4"/>
    <p:sldId id="452" r:id="rId5"/>
    <p:sldId id="280" r:id="rId6"/>
    <p:sldId id="465" r:id="rId7"/>
    <p:sldId id="261" r:id="rId8"/>
    <p:sldId id="454" r:id="rId9"/>
    <p:sldId id="461" r:id="rId10"/>
    <p:sldId id="463" r:id="rId11"/>
    <p:sldId id="462" r:id="rId12"/>
    <p:sldId id="455" r:id="rId13"/>
    <p:sldId id="460" r:id="rId14"/>
    <p:sldId id="439" r:id="rId15"/>
    <p:sldId id="435" r:id="rId16"/>
    <p:sldId id="436" r:id="rId17"/>
    <p:sldId id="438" r:id="rId18"/>
    <p:sldId id="437" r:id="rId19"/>
    <p:sldId id="264" r:id="rId20"/>
    <p:sldId id="456" r:id="rId21"/>
    <p:sldId id="459" r:id="rId22"/>
    <p:sldId id="447" r:id="rId23"/>
    <p:sldId id="448" r:id="rId24"/>
    <p:sldId id="425" r:id="rId25"/>
    <p:sldId id="449" r:id="rId26"/>
    <p:sldId id="443" r:id="rId27"/>
    <p:sldId id="457" r:id="rId28"/>
    <p:sldId id="347" r:id="rId29"/>
    <p:sldId id="458" r:id="rId30"/>
    <p:sldId id="464" r:id="rId31"/>
    <p:sldId id="258" r:id="rId32"/>
    <p:sldId id="42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1732B-211E-4947-B7EF-4F4BE8692C5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756BE-ACBD-4B33-A07B-E4AAE188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0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FFDE3-A12E-452D-8C66-9AE6442316A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6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FE1F-C98F-8BA1-66A3-FE21BC7B8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3E5D4-550C-515B-FCF9-3C99CDA66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1EF5-89D8-F071-1B43-11D71645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BC832-268F-6BD7-9C75-ABF28B67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DCEBE-B0BC-3637-9DE2-A9D0AE71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E914-FBC1-BE3A-59BF-93222972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0A213-0890-8BA5-9569-8039D5B9D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E620-14B9-F545-BE2A-E8D840FD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29036-0CCD-F1C9-9EA3-FD1FAC78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7FB55-75A7-FF1C-004F-680DB421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4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9000A-7F16-2179-9611-944A5EA11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AFE2F-23C6-D849-A5BB-70B5EC6E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8B4F-B09E-AA69-099D-F54FAB8D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6698-587F-AD90-B936-9965F76E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BA521-C519-6ACD-4FAC-2B96358E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BCEC-F850-C743-3176-D67392F4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97E5D-D7F7-631E-E84D-C482313D3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896A0-F578-1C86-65DA-6247C220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E7A5-12DE-256C-55FA-B723C7C6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2FD79-E569-D209-34A2-632636C3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71A4-E96E-2296-197A-BC0A9D6B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0A634-8715-429B-66F4-F636CB141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91259-DEA6-A8CA-4587-8367FAA3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053B-CED4-2BEE-4716-652F9C3B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D9942-2B4F-8A7B-CF8D-95D6211E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4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E2C2-5C01-E3DC-D465-6EB3F439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5871E-1196-9A61-AE7B-469BA8D79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78C33-DC1D-AE41-DA74-DD35E3E7B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8BEAA-17FC-10F0-1C6A-2E65CE0D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D8B6E-B3B8-C9E4-52F8-381ABA25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FE40E-F080-ADF6-79AC-9A8A64F6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95AC-ABC8-D55D-53DE-30AE2DB0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5A32-5AAE-500D-513D-8851CCBFA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E473C-4CF8-9477-CECC-64DF3A062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971A9-E5BF-6F07-B581-E05FD763C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D8D6D-F65E-A101-D72B-73981542D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0B97A-7B8D-9CFF-C2D6-7AFF3E5B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015A0-6D2C-A847-18FC-87F72B50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CFFFF-856B-A9BB-8649-56AF0338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2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CB9C-A7C8-7247-33CD-150C6D59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C51CD-EDF4-92FC-C152-220EF2CB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BD87D-FB7D-CDF9-15B5-F428B870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6D8E1-F7AF-1AB1-1575-4423BA1A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3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C506A-7D89-0A7F-69FD-45A404C6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3C41A-ABE0-8473-DB48-1132BEAA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08837-FBBF-1564-9F5D-6C3A9EA6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1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53DC-9943-279B-A5BF-19B1ED3C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0B63-0C2F-50E5-AEEF-44D72552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2CC71-6628-05E9-2774-C52F3DBC6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9A13E-647B-5037-BDA1-C8262F12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E130B-F8C7-3431-887D-D443ED75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A8630-FCAE-E274-6870-4C7B56A1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EAC1-D6CC-B8D0-EDE2-964ED5EF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6482D-8062-EDA7-2A26-F058974F3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B3136-0AB6-735D-687A-0A307E306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F4534-74DB-1EF6-D145-92AABD20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0590E-9091-00A2-6CF5-242C0540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B89CB-8481-FB3F-A324-558E94ED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5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71A4F-15E3-0681-65A3-D63268F4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CC821-5091-6AFC-575F-4295F9BFE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B655-F472-DA4D-763E-91004B8A1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8936-BD2B-CBAF-158A-B0D73620D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40A74-5122-2A50-1B75-CF8DAF9AF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2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jpe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12" Type="http://schemas.openxmlformats.org/officeDocument/2006/relationships/image" Target="../media/image28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jpe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jpeg"/><Relationship Id="rId4" Type="http://schemas.openxmlformats.org/officeDocument/2006/relationships/image" Target="../media/image20.png"/><Relationship Id="rId9" Type="http://schemas.openxmlformats.org/officeDocument/2006/relationships/image" Target="../media/image25.jpeg"/><Relationship Id="rId1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64AB1-7822-5E57-F6A6-9748E1644EA3}"/>
              </a:ext>
            </a:extLst>
          </p:cNvPr>
          <p:cNvSpPr txBox="1"/>
          <p:nvPr/>
        </p:nvSpPr>
        <p:spPr>
          <a:xfrm>
            <a:off x="761998" y="1186927"/>
            <a:ext cx="9884229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Topic:  Methods for Monitoring Microbes in Built Environments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`		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Anthony Fodor</a:t>
            </a:r>
          </a:p>
          <a:p>
            <a:pPr lvl="5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Professor</a:t>
            </a:r>
          </a:p>
          <a:p>
            <a:pPr lvl="5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Department of Bioinformatics and Genomics</a:t>
            </a:r>
          </a:p>
          <a:p>
            <a:pPr lvl="5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UNC Charlotte</a:t>
            </a:r>
          </a:p>
          <a:p>
            <a:pPr lvl="5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A9E6D-FC6C-735C-E26F-2AD2577B8D18}"/>
              </a:ext>
            </a:extLst>
          </p:cNvPr>
          <p:cNvSpPr txBox="1"/>
          <p:nvPr/>
        </p:nvSpPr>
        <p:spPr>
          <a:xfrm>
            <a:off x="4093029" y="6153834"/>
            <a:ext cx="9884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Gordon Research Conference of the Built Environment</a:t>
            </a:r>
          </a:p>
          <a:p>
            <a:pPr lvl="5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June 2025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409B57-FF9F-246C-C01D-82C00FFC7E9B}"/>
              </a:ext>
            </a:extLst>
          </p:cNvPr>
          <p:cNvSpPr txBox="1"/>
          <p:nvPr/>
        </p:nvSpPr>
        <p:spPr>
          <a:xfrm>
            <a:off x="1817915" y="5279573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http://fodorclasses.github.io/gc/gc.pptx</a:t>
            </a:r>
          </a:p>
        </p:txBody>
      </p:sp>
    </p:spTree>
    <p:extLst>
      <p:ext uri="{BB962C8B-B14F-4D97-AF65-F5344CB8AC3E}">
        <p14:creationId xmlns:p14="http://schemas.microsoft.com/office/powerpoint/2010/main" val="316809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4B5FD2-A292-182A-EB51-AD25846BA188}"/>
              </a:ext>
            </a:extLst>
          </p:cNvPr>
          <p:cNvSpPr txBox="1"/>
          <p:nvPr/>
        </p:nvSpPr>
        <p:spPr>
          <a:xfrm>
            <a:off x="293914" y="402771"/>
            <a:ext cx="10472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crucial to deposit both filtered and un-filtered data into public databases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Including the original data will allow for re-analysis as methods improve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201D08-D3E9-24D2-030C-9B7BAEE0E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9" y="1544863"/>
            <a:ext cx="11581146" cy="3299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D546E2-8BCC-8BD0-0485-4FF2168D5696}"/>
              </a:ext>
            </a:extLst>
          </p:cNvPr>
          <p:cNvSpPr txBox="1"/>
          <p:nvPr/>
        </p:nvSpPr>
        <p:spPr>
          <a:xfrm>
            <a:off x="642257" y="5355771"/>
            <a:ext cx="633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Probability theory The logic of Science – E.T. Jaynes - 2002 </a:t>
            </a:r>
          </a:p>
        </p:txBody>
      </p:sp>
    </p:spTree>
    <p:extLst>
      <p:ext uri="{BB962C8B-B14F-4D97-AF65-F5344CB8AC3E}">
        <p14:creationId xmlns:p14="http://schemas.microsoft.com/office/powerpoint/2010/main" val="48862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8DCBB-4CC6-2CC5-E56E-4267AFD1D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9EF1-23FE-530E-E108-092AA7B204A5}"/>
              </a:ext>
            </a:extLst>
          </p:cNvPr>
          <p:cNvSpPr txBox="1"/>
          <p:nvPr/>
        </p:nvSpPr>
        <p:spPr>
          <a:xfrm>
            <a:off x="533401" y="1861460"/>
            <a:ext cx="1076769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control strategy should be tied to the purpose of your study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 to avoid the possibility of cross-contamination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“magic” algorithm that will make the contamination problem go away.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Negative controls are an experimental category in your study and should be powered as such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Reproducibility across studies can build confidence in the rigor of your results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Contamination is not your only problem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1408B39-7C98-306F-47DF-622111A8F655}"/>
              </a:ext>
            </a:extLst>
          </p:cNvPr>
          <p:cNvCxnSpPr/>
          <p:nvPr/>
        </p:nvCxnSpPr>
        <p:spPr>
          <a:xfrm flipH="1">
            <a:off x="11157855" y="3570516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16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56DEF-CAEE-E7B4-D839-14D584ACB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621BD-6867-92E0-8C6D-985EFF195D25}"/>
              </a:ext>
            </a:extLst>
          </p:cNvPr>
          <p:cNvSpPr txBox="1"/>
          <p:nvPr/>
        </p:nvSpPr>
        <p:spPr>
          <a:xfrm>
            <a:off x="533401" y="1861460"/>
            <a:ext cx="1076769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control strategy should be tied to the purpose of your study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 to avoid the possibility of cross-contamination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“magic” algorithm that will make the contamination problem go away.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Negative controls are an experimental category in your study and should be powered as such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Reproducibility across studies can build confidence in the rigor of your results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Contamination is not your only problem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C37687-CB12-95D1-EBF3-19861071FD80}"/>
              </a:ext>
            </a:extLst>
          </p:cNvPr>
          <p:cNvCxnSpPr/>
          <p:nvPr/>
        </p:nvCxnSpPr>
        <p:spPr>
          <a:xfrm flipH="1">
            <a:off x="9383484" y="4169230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3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8D9AD5-027C-0C38-16F1-D035E1F4E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32" y="246776"/>
            <a:ext cx="8221222" cy="27721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366B93-E223-2A3A-C1E9-3E3E2FDF6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95" y="3839062"/>
            <a:ext cx="10583410" cy="19921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AF2459-7D34-7ECC-3E62-B8753A322065}"/>
              </a:ext>
            </a:extLst>
          </p:cNvPr>
          <p:cNvSpPr/>
          <p:nvPr/>
        </p:nvSpPr>
        <p:spPr>
          <a:xfrm>
            <a:off x="772886" y="3363687"/>
            <a:ext cx="10167257" cy="67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66C9-844F-A0D5-AD8F-8477ECE308EB}"/>
              </a:ext>
            </a:extLst>
          </p:cNvPr>
          <p:cNvSpPr/>
          <p:nvPr/>
        </p:nvSpPr>
        <p:spPr>
          <a:xfrm>
            <a:off x="804295" y="4038601"/>
            <a:ext cx="774134" cy="475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8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8BE57-85DA-8B25-1F87-71337E371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630155-9936-DB6E-ACDA-3E76F06BEB05}"/>
              </a:ext>
            </a:extLst>
          </p:cNvPr>
          <p:cNvSpPr txBox="1"/>
          <p:nvPr/>
        </p:nvSpPr>
        <p:spPr>
          <a:xfrm>
            <a:off x="1059678" y="3473"/>
            <a:ext cx="8233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integrated analysis suggest strong reproducibility in the existing literature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examining different habitats (hand-level vs. floor) of the built environment</a:t>
            </a:r>
          </a:p>
        </p:txBody>
      </p:sp>
      <p:pic>
        <p:nvPicPr>
          <p:cNvPr id="5" name="Picture 2" descr="Profile photo of Abeoseh Flemister">
            <a:extLst>
              <a:ext uri="{FF2B5EF4-FFF2-40B4-BE49-F238E27FC236}">
                <a16:creationId xmlns:a16="http://schemas.microsoft.com/office/drawing/2014/main" id="{202AC77F-30FC-7018-67C6-7CE42D07F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58" y="884555"/>
            <a:ext cx="2006124" cy="200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14FBD-96B5-6337-6804-83C5330B7AF3}"/>
              </a:ext>
            </a:extLst>
          </p:cNvPr>
          <p:cNvSpPr txBox="1"/>
          <p:nvPr/>
        </p:nvSpPr>
        <p:spPr>
          <a:xfrm>
            <a:off x="8227463" y="2890679"/>
            <a:ext cx="207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Abeoseh</a:t>
            </a:r>
            <a:r>
              <a:rPr lang="en-US" dirty="0"/>
              <a:t> Flemister</a:t>
            </a:r>
          </a:p>
        </p:txBody>
      </p:sp>
    </p:spTree>
    <p:extLst>
      <p:ext uri="{BB962C8B-B14F-4D97-AF65-F5344CB8AC3E}">
        <p14:creationId xmlns:p14="http://schemas.microsoft.com/office/powerpoint/2010/main" val="131329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9F19E-F2DB-2D2C-3076-DAC63C6C6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8A865A-2DDC-1499-E83A-FDD1E85CB394}"/>
              </a:ext>
            </a:extLst>
          </p:cNvPr>
          <p:cNvSpPr txBox="1"/>
          <p:nvPr/>
        </p:nvSpPr>
        <p:spPr>
          <a:xfrm>
            <a:off x="1059678" y="3473"/>
            <a:ext cx="8233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integrated analysis suggest strong reproducibility in the existing literature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examining different habitats (hand-level vs. floor) of the built environment</a:t>
            </a:r>
          </a:p>
        </p:txBody>
      </p:sp>
      <p:pic>
        <p:nvPicPr>
          <p:cNvPr id="5" name="Picture 2" descr="Profile photo of Abeoseh Flemister">
            <a:extLst>
              <a:ext uri="{FF2B5EF4-FFF2-40B4-BE49-F238E27FC236}">
                <a16:creationId xmlns:a16="http://schemas.microsoft.com/office/drawing/2014/main" id="{163FA4C9-2773-F6DC-1FB0-861D6E261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58" y="884555"/>
            <a:ext cx="2006124" cy="200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2FB50E-6E89-E55E-6E58-E19F4F63D663}"/>
              </a:ext>
            </a:extLst>
          </p:cNvPr>
          <p:cNvSpPr txBox="1"/>
          <p:nvPr/>
        </p:nvSpPr>
        <p:spPr>
          <a:xfrm>
            <a:off x="8227463" y="2890679"/>
            <a:ext cx="207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Abeoseh</a:t>
            </a:r>
            <a:r>
              <a:rPr lang="en-US" dirty="0"/>
              <a:t> Flemister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CCFAB-FB52-FBA5-58DF-6FC52281ACD9}"/>
              </a:ext>
            </a:extLst>
          </p:cNvPr>
          <p:cNvSpPr txBox="1"/>
          <p:nvPr/>
        </p:nvSpPr>
        <p:spPr>
          <a:xfrm>
            <a:off x="2449181" y="777666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publicly available 16S datasets that have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hand-associated vs. floor-associated samples</a:t>
            </a:r>
          </a:p>
        </p:txBody>
      </p:sp>
    </p:spTree>
    <p:extLst>
      <p:ext uri="{BB962C8B-B14F-4D97-AF65-F5344CB8AC3E}">
        <p14:creationId xmlns:p14="http://schemas.microsoft.com/office/powerpoint/2010/main" val="819679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1BB9C-BE79-CD8B-8ACE-649CA7A91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94BDFE-CBCF-4926-E7F4-43FACF69C13E}"/>
              </a:ext>
            </a:extLst>
          </p:cNvPr>
          <p:cNvSpPr txBox="1"/>
          <p:nvPr/>
        </p:nvSpPr>
        <p:spPr>
          <a:xfrm>
            <a:off x="1059678" y="3473"/>
            <a:ext cx="8233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integrated analysis suggest strong reproducibility in the existing literature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examining different habitats (hand-level vs. floor) of the built environment</a:t>
            </a:r>
          </a:p>
        </p:txBody>
      </p:sp>
      <p:pic>
        <p:nvPicPr>
          <p:cNvPr id="5" name="Picture 2" descr="Profile photo of Abeoseh Flemister">
            <a:extLst>
              <a:ext uri="{FF2B5EF4-FFF2-40B4-BE49-F238E27FC236}">
                <a16:creationId xmlns:a16="http://schemas.microsoft.com/office/drawing/2014/main" id="{7A96AE22-D256-B967-EB28-A881C7E8F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58" y="884555"/>
            <a:ext cx="2006124" cy="200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F4C4D0-C95B-7E2D-ED0F-40654F497463}"/>
              </a:ext>
            </a:extLst>
          </p:cNvPr>
          <p:cNvSpPr txBox="1"/>
          <p:nvPr/>
        </p:nvSpPr>
        <p:spPr>
          <a:xfrm>
            <a:off x="8227463" y="2890679"/>
            <a:ext cx="207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Abeoseh</a:t>
            </a:r>
            <a:r>
              <a:rPr lang="en-US" dirty="0"/>
              <a:t> Flemister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45756-5A3C-6CE3-E2E9-AF7264F3A12E}"/>
              </a:ext>
            </a:extLst>
          </p:cNvPr>
          <p:cNvSpPr txBox="1"/>
          <p:nvPr/>
        </p:nvSpPr>
        <p:spPr>
          <a:xfrm>
            <a:off x="2449181" y="777666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publicly available 16S datasets that have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hand-associated vs. floor-associated samples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2A2440-445F-FDEB-31C5-B5883498FD9D}"/>
              </a:ext>
            </a:extLst>
          </p:cNvPr>
          <p:cNvCxnSpPr>
            <a:cxnSpLocks/>
          </p:cNvCxnSpPr>
          <p:nvPr/>
        </p:nvCxnSpPr>
        <p:spPr>
          <a:xfrm>
            <a:off x="4356928" y="1357777"/>
            <a:ext cx="0" cy="33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CFF710-E237-7015-3D6A-0DE259AC460C}"/>
              </a:ext>
            </a:extLst>
          </p:cNvPr>
          <p:cNvSpPr txBox="1"/>
          <p:nvPr/>
        </p:nvSpPr>
        <p:spPr>
          <a:xfrm>
            <a:off x="2449181" y="1647473"/>
            <a:ext cx="4651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Leave one study out –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a random forest model on the other 3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28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085B9-724B-C3FE-6BB6-349423F18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AF1CD3-51E2-5A6F-D09A-3DC44451C04E}"/>
              </a:ext>
            </a:extLst>
          </p:cNvPr>
          <p:cNvSpPr txBox="1"/>
          <p:nvPr/>
        </p:nvSpPr>
        <p:spPr>
          <a:xfrm>
            <a:off x="1059678" y="3473"/>
            <a:ext cx="8233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integrated analysis suggest strong reproducibility in the existing literature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examining different habitats (hand-level vs. floor) of the built environment</a:t>
            </a:r>
          </a:p>
        </p:txBody>
      </p:sp>
      <p:pic>
        <p:nvPicPr>
          <p:cNvPr id="5" name="Picture 2" descr="Profile photo of Abeoseh Flemister">
            <a:extLst>
              <a:ext uri="{FF2B5EF4-FFF2-40B4-BE49-F238E27FC236}">
                <a16:creationId xmlns:a16="http://schemas.microsoft.com/office/drawing/2014/main" id="{752585D2-D8B3-9086-719E-BC0F8053F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58" y="884555"/>
            <a:ext cx="2006124" cy="200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5C88E0-CCCC-4434-2ED6-2802B3A02639}"/>
              </a:ext>
            </a:extLst>
          </p:cNvPr>
          <p:cNvSpPr txBox="1"/>
          <p:nvPr/>
        </p:nvSpPr>
        <p:spPr>
          <a:xfrm>
            <a:off x="8227463" y="2890679"/>
            <a:ext cx="207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Abeoseh</a:t>
            </a:r>
            <a:r>
              <a:rPr lang="en-US" dirty="0"/>
              <a:t> Flemister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41CEA-5402-2256-8F7D-77ABEC4833AA}"/>
              </a:ext>
            </a:extLst>
          </p:cNvPr>
          <p:cNvSpPr txBox="1"/>
          <p:nvPr/>
        </p:nvSpPr>
        <p:spPr>
          <a:xfrm>
            <a:off x="2449181" y="777666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publicly available 16S datasets that have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hand-associated vs. floor-associated samples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8980B3-BB61-6D91-7DE8-A6CDC24B67AF}"/>
              </a:ext>
            </a:extLst>
          </p:cNvPr>
          <p:cNvCxnSpPr>
            <a:cxnSpLocks/>
          </p:cNvCxnSpPr>
          <p:nvPr/>
        </p:nvCxnSpPr>
        <p:spPr>
          <a:xfrm>
            <a:off x="4356928" y="1357777"/>
            <a:ext cx="0" cy="33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EEBDCC-6BE3-8784-0010-F3387E490F61}"/>
              </a:ext>
            </a:extLst>
          </p:cNvPr>
          <p:cNvSpPr txBox="1"/>
          <p:nvPr/>
        </p:nvSpPr>
        <p:spPr>
          <a:xfrm>
            <a:off x="2449181" y="1647473"/>
            <a:ext cx="4651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Leave one study out –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a random forest model on the other 3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E04D6F-C167-09FE-E75E-E86CA33AF545}"/>
              </a:ext>
            </a:extLst>
          </p:cNvPr>
          <p:cNvCxnSpPr>
            <a:cxnSpLocks/>
          </p:cNvCxnSpPr>
          <p:nvPr/>
        </p:nvCxnSpPr>
        <p:spPr>
          <a:xfrm>
            <a:off x="4356928" y="2333092"/>
            <a:ext cx="0" cy="40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B6C189-8352-8FB5-6830-053F94CD496B}"/>
              </a:ext>
            </a:extLst>
          </p:cNvPr>
          <p:cNvSpPr txBox="1"/>
          <p:nvPr/>
        </p:nvSpPr>
        <p:spPr>
          <a:xfrm>
            <a:off x="2449181" y="2797959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Capture the predictions on the left out 4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study with an ROC curve.  </a:t>
            </a:r>
          </a:p>
        </p:txBody>
      </p:sp>
    </p:spTree>
    <p:extLst>
      <p:ext uri="{BB962C8B-B14F-4D97-AF65-F5344CB8AC3E}">
        <p14:creationId xmlns:p14="http://schemas.microsoft.com/office/powerpoint/2010/main" val="197457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89584-B785-9060-1F67-7799D9218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63BD7D-DB1F-390E-4336-472FE29EED25}"/>
              </a:ext>
            </a:extLst>
          </p:cNvPr>
          <p:cNvSpPr txBox="1"/>
          <p:nvPr/>
        </p:nvSpPr>
        <p:spPr>
          <a:xfrm>
            <a:off x="1059678" y="3473"/>
            <a:ext cx="8233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integrated analysis suggest strong reproducibility in the existing literature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examining different habitats (hand-level vs. floor) of the built environment</a:t>
            </a:r>
          </a:p>
        </p:txBody>
      </p:sp>
      <p:pic>
        <p:nvPicPr>
          <p:cNvPr id="5" name="Picture 2" descr="Profile photo of Abeoseh Flemister">
            <a:extLst>
              <a:ext uri="{FF2B5EF4-FFF2-40B4-BE49-F238E27FC236}">
                <a16:creationId xmlns:a16="http://schemas.microsoft.com/office/drawing/2014/main" id="{50275FF7-EF42-973F-7D7F-97F27194A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58" y="884555"/>
            <a:ext cx="2006124" cy="200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9F441-BAAD-2BEE-8FB0-33AB3E1D07BD}"/>
              </a:ext>
            </a:extLst>
          </p:cNvPr>
          <p:cNvSpPr txBox="1"/>
          <p:nvPr/>
        </p:nvSpPr>
        <p:spPr>
          <a:xfrm>
            <a:off x="8227463" y="2890679"/>
            <a:ext cx="207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Abeoseh</a:t>
            </a:r>
            <a:r>
              <a:rPr lang="en-US" dirty="0"/>
              <a:t> Flemister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98CB8-5BFD-7115-A2EC-F9547ADB07CC}"/>
              </a:ext>
            </a:extLst>
          </p:cNvPr>
          <p:cNvSpPr txBox="1"/>
          <p:nvPr/>
        </p:nvSpPr>
        <p:spPr>
          <a:xfrm>
            <a:off x="2449181" y="777666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publicly available 16S datasets that have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hand-associated vs. floor-associated samples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629207-0CF9-2B9B-80BA-FDC1F52978F3}"/>
              </a:ext>
            </a:extLst>
          </p:cNvPr>
          <p:cNvCxnSpPr>
            <a:cxnSpLocks/>
          </p:cNvCxnSpPr>
          <p:nvPr/>
        </p:nvCxnSpPr>
        <p:spPr>
          <a:xfrm>
            <a:off x="4356928" y="1357777"/>
            <a:ext cx="0" cy="33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CA08-31F5-E72C-A7BC-0379FA2F495A}"/>
              </a:ext>
            </a:extLst>
          </p:cNvPr>
          <p:cNvSpPr txBox="1"/>
          <p:nvPr/>
        </p:nvSpPr>
        <p:spPr>
          <a:xfrm>
            <a:off x="2449181" y="1647473"/>
            <a:ext cx="4651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Leave one study out –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a random forest model on the other 3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24CE7F-3555-6046-9B2E-0EF8F7B0E3B5}"/>
              </a:ext>
            </a:extLst>
          </p:cNvPr>
          <p:cNvCxnSpPr>
            <a:cxnSpLocks/>
          </p:cNvCxnSpPr>
          <p:nvPr/>
        </p:nvCxnSpPr>
        <p:spPr>
          <a:xfrm>
            <a:off x="4356928" y="2333092"/>
            <a:ext cx="0" cy="40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95A413-FCD3-DCFA-1E7D-AB4C92F5B09E}"/>
              </a:ext>
            </a:extLst>
          </p:cNvPr>
          <p:cNvSpPr txBox="1"/>
          <p:nvPr/>
        </p:nvSpPr>
        <p:spPr>
          <a:xfrm>
            <a:off x="2449181" y="2797959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Capture the predictions on the left out 4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study with an ROC curve.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4F1C4D-3472-8965-0D34-604C1B347050}"/>
              </a:ext>
            </a:extLst>
          </p:cNvPr>
          <p:cNvCxnSpPr>
            <a:cxnSpLocks/>
          </p:cNvCxnSpPr>
          <p:nvPr/>
        </p:nvCxnSpPr>
        <p:spPr>
          <a:xfrm>
            <a:off x="4356928" y="3209304"/>
            <a:ext cx="0" cy="40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7D1099-A63D-89B7-AF9F-24ABB6198359}"/>
              </a:ext>
            </a:extLst>
          </p:cNvPr>
          <p:cNvSpPr txBox="1"/>
          <p:nvPr/>
        </p:nvSpPr>
        <p:spPr>
          <a:xfrm>
            <a:off x="5438775" y="4143375"/>
            <a:ext cx="5559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line – “real data” </a:t>
            </a:r>
          </a:p>
          <a:p>
            <a:r>
              <a:rPr lang="en-US" dirty="0"/>
              <a:t>Black lines – model trained on data with labels scrambled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1621B-BEA3-2AA8-44FA-7F5044FC4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648" y="3667971"/>
            <a:ext cx="2235487" cy="18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9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DE47B8-2D2F-CE76-B950-F01DEBB559EA}"/>
              </a:ext>
            </a:extLst>
          </p:cNvPr>
          <p:cNvSpPr txBox="1"/>
          <p:nvPr/>
        </p:nvSpPr>
        <p:spPr>
          <a:xfrm>
            <a:off x="922844" y="-16061"/>
            <a:ext cx="8233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integrated analysis suggest strong reproducibility in the existing literature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examining different habitats (hand-level vs. floor) of the built environment</a:t>
            </a:r>
          </a:p>
        </p:txBody>
      </p:sp>
      <p:pic>
        <p:nvPicPr>
          <p:cNvPr id="1026" name="Picture 2" descr="Profile photo of Abeoseh Flemister">
            <a:extLst>
              <a:ext uri="{FF2B5EF4-FFF2-40B4-BE49-F238E27FC236}">
                <a16:creationId xmlns:a16="http://schemas.microsoft.com/office/drawing/2014/main" id="{FC8ECE6F-44DA-729E-E0BB-90EF7DFE6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844" y="884555"/>
            <a:ext cx="2006124" cy="200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34F33A-E355-E976-E4E0-446C4D45F306}"/>
              </a:ext>
            </a:extLst>
          </p:cNvPr>
          <p:cNvSpPr txBox="1"/>
          <p:nvPr/>
        </p:nvSpPr>
        <p:spPr>
          <a:xfrm>
            <a:off x="9152749" y="2890679"/>
            <a:ext cx="207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Abeoseh</a:t>
            </a:r>
            <a:r>
              <a:rPr lang="en-US" dirty="0"/>
              <a:t> Flemister</a:t>
            </a:r>
          </a:p>
        </p:txBody>
      </p:sp>
      <p:pic>
        <p:nvPicPr>
          <p:cNvPr id="5" name="Picture 4" descr="A graph of a number of different types of data&#10;&#10;AI-generated content may be incorrect.">
            <a:extLst>
              <a:ext uri="{FF2B5EF4-FFF2-40B4-BE49-F238E27FC236}">
                <a16:creationId xmlns:a16="http://schemas.microsoft.com/office/drawing/2014/main" id="{4E24E277-8173-D1AC-5F8F-F3F57ECE7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35" y="614772"/>
            <a:ext cx="6629143" cy="61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6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EEFEAA7-75C5-AD88-89B8-2BC15626494E}"/>
              </a:ext>
            </a:extLst>
          </p:cNvPr>
          <p:cNvGrpSpPr/>
          <p:nvPr/>
        </p:nvGrpSpPr>
        <p:grpSpPr>
          <a:xfrm>
            <a:off x="7957053" y="1080537"/>
            <a:ext cx="3985187" cy="4696925"/>
            <a:chOff x="0" y="0"/>
            <a:chExt cx="2776855" cy="32727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5FAB32-9858-7717-5CE2-46D7CF262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776855" cy="27705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 Box 1">
              <a:extLst>
                <a:ext uri="{FF2B5EF4-FFF2-40B4-BE49-F238E27FC236}">
                  <a16:creationId xmlns:a16="http://schemas.microsoft.com/office/drawing/2014/main" id="{AEE458A1-3856-16C0-FF06-DD3166783F20}"/>
                </a:ext>
              </a:extLst>
            </p:cNvPr>
            <p:cNvSpPr txBox="1"/>
            <p:nvPr/>
          </p:nvSpPr>
          <p:spPr>
            <a:xfrm>
              <a:off x="0" y="2824480"/>
              <a:ext cx="2776855" cy="44831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Aft>
                  <a:spcPts val="1000"/>
                </a:spcAft>
              </a:pPr>
              <a:r>
                <a:rPr lang="en-US" sz="1100" i="1">
                  <a:solidFill>
                    <a:srgbClr val="0E2841"/>
                  </a:solidFill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Figure CR-1. Relationship of PreMiEr's research thrusts and cores.</a:t>
              </a:r>
              <a:endParaRPr lang="en-US" sz="900" i="1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2DAE2D7-6B4E-F2E4-49D3-1F35ED44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5" y="1827439"/>
            <a:ext cx="7739743" cy="2987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830FAE-5939-EDB4-2713-9C7085FC684B}"/>
              </a:ext>
            </a:extLst>
          </p:cNvPr>
          <p:cNvSpPr txBox="1"/>
          <p:nvPr/>
        </p:nvSpPr>
        <p:spPr>
          <a:xfrm>
            <a:off x="7336970" y="571539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https://premier-microbiome.org/</a:t>
            </a:r>
          </a:p>
        </p:txBody>
      </p:sp>
    </p:spTree>
    <p:extLst>
      <p:ext uri="{BB962C8B-B14F-4D97-AF65-F5344CB8AC3E}">
        <p14:creationId xmlns:p14="http://schemas.microsoft.com/office/powerpoint/2010/main" val="2300699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60ACE-81DC-6697-5263-902A1BA93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39A7B-3BEC-D822-109B-A2B2F8E6CA93}"/>
              </a:ext>
            </a:extLst>
          </p:cNvPr>
          <p:cNvSpPr txBox="1"/>
          <p:nvPr/>
        </p:nvSpPr>
        <p:spPr>
          <a:xfrm>
            <a:off x="533401" y="1861460"/>
            <a:ext cx="1076769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control strategy should be tied to the purpose of your study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 to avoid the possibility of cross-contamination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“magic” algorithm that will make the contamination problem go away.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Negative controls are an experimental category in your study and should be powered as such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Reproducibility across studies can build confidence in the rigor of your results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Contamination is not your only problem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6EFC95-0CB1-7CDF-008D-D5033BD5E0E2}"/>
              </a:ext>
            </a:extLst>
          </p:cNvPr>
          <p:cNvCxnSpPr/>
          <p:nvPr/>
        </p:nvCxnSpPr>
        <p:spPr>
          <a:xfrm flipH="1">
            <a:off x="5105398" y="4811487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86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21D583-3BA3-242F-F3DA-C425431B7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44" y="1653784"/>
            <a:ext cx="10638685" cy="26896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3417CE-C7C3-0342-12CB-26BA5376A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121" y="3967258"/>
            <a:ext cx="1098486" cy="16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E9F7D32F-C2E1-52A4-2496-33D463705E4E}"/>
              </a:ext>
            </a:extLst>
          </p:cNvPr>
          <p:cNvSpPr txBox="1"/>
          <p:nvPr/>
        </p:nvSpPr>
        <p:spPr>
          <a:xfrm>
            <a:off x="10533524" y="56149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Shan Sun</a:t>
            </a:r>
          </a:p>
        </p:txBody>
      </p:sp>
    </p:spTree>
    <p:extLst>
      <p:ext uri="{BB962C8B-B14F-4D97-AF65-F5344CB8AC3E}">
        <p14:creationId xmlns:p14="http://schemas.microsoft.com/office/powerpoint/2010/main" val="274449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DC940-7D83-C77C-FE7E-97599DC05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E8BBD5-31AE-6B03-280B-D0451E1FA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121" y="3967258"/>
            <a:ext cx="1098486" cy="16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4028F118-5058-6FD1-23F6-AC41E0F7571D}"/>
              </a:ext>
            </a:extLst>
          </p:cNvPr>
          <p:cNvSpPr txBox="1"/>
          <p:nvPr/>
        </p:nvSpPr>
        <p:spPr>
          <a:xfrm>
            <a:off x="10533524" y="56149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Shan Sun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AB8CD-9F57-9D63-D304-2945926AD2C9}"/>
              </a:ext>
            </a:extLst>
          </p:cNvPr>
          <p:cNvSpPr txBox="1"/>
          <p:nvPr/>
        </p:nvSpPr>
        <p:spPr>
          <a:xfrm>
            <a:off x="1700612" y="470017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Choose six publicly available cancer datasets (low biomass samples)</a:t>
            </a:r>
          </a:p>
        </p:txBody>
      </p:sp>
    </p:spTree>
    <p:extLst>
      <p:ext uri="{BB962C8B-B14F-4D97-AF65-F5344CB8AC3E}">
        <p14:creationId xmlns:p14="http://schemas.microsoft.com/office/powerpoint/2010/main" val="1148930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1C020-5B9E-F682-8BE9-6E0C2EF91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499510-3AB7-945C-89D8-CABB425B1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121" y="3967258"/>
            <a:ext cx="1098486" cy="16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F0046A4D-A627-3B0A-8AC0-204C9FACA755}"/>
              </a:ext>
            </a:extLst>
          </p:cNvPr>
          <p:cNvSpPr txBox="1"/>
          <p:nvPr/>
        </p:nvSpPr>
        <p:spPr>
          <a:xfrm>
            <a:off x="10533524" y="56149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Shan Sun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24A99-AC03-FCA3-7068-FF6895B3FD46}"/>
              </a:ext>
            </a:extLst>
          </p:cNvPr>
          <p:cNvSpPr txBox="1"/>
          <p:nvPr/>
        </p:nvSpPr>
        <p:spPr>
          <a:xfrm>
            <a:off x="1700612" y="470017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Choose six publicly available cancer datasets (low biomass samples)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919C66-7FB6-6352-24FF-5AD19C7EBE4C}"/>
              </a:ext>
            </a:extLst>
          </p:cNvPr>
          <p:cNvCxnSpPr/>
          <p:nvPr/>
        </p:nvCxnSpPr>
        <p:spPr>
          <a:xfrm>
            <a:off x="4623275" y="836507"/>
            <a:ext cx="0" cy="39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8F1E86-E0FF-F4DF-722D-8E8F8E8D8711}"/>
              </a:ext>
            </a:extLst>
          </p:cNvPr>
          <p:cNvSpPr txBox="1"/>
          <p:nvPr/>
        </p:nvSpPr>
        <p:spPr>
          <a:xfrm>
            <a:off x="2844326" y="1263353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through the classifier Kraken</a:t>
            </a:r>
          </a:p>
        </p:txBody>
      </p:sp>
    </p:spTree>
    <p:extLst>
      <p:ext uri="{BB962C8B-B14F-4D97-AF65-F5344CB8AC3E}">
        <p14:creationId xmlns:p14="http://schemas.microsoft.com/office/powerpoint/2010/main" val="2766695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EA7F14-92AE-E247-87A9-EC5F0550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93" y="448964"/>
            <a:ext cx="10216405" cy="5285263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AF0E7D83-0319-1D6B-C818-E2D22F44096F}"/>
              </a:ext>
            </a:extLst>
          </p:cNvPr>
          <p:cNvSpPr txBox="1"/>
          <p:nvPr/>
        </p:nvSpPr>
        <p:spPr>
          <a:xfrm>
            <a:off x="1771151" y="88179"/>
            <a:ext cx="847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Non-shuffled sequences produce distinct microbial “signatures” in cancer samples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0C23B-8666-5C50-4DC0-1EBE1F932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121" y="3967258"/>
            <a:ext cx="1098486" cy="16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2">
            <a:extLst>
              <a:ext uri="{FF2B5EF4-FFF2-40B4-BE49-F238E27FC236}">
                <a16:creationId xmlns:a16="http://schemas.microsoft.com/office/drawing/2014/main" id="{7F86128A-3D60-6023-1C6D-B02BD028FBC3}"/>
              </a:ext>
            </a:extLst>
          </p:cNvPr>
          <p:cNvSpPr txBox="1"/>
          <p:nvPr/>
        </p:nvSpPr>
        <p:spPr>
          <a:xfrm>
            <a:off x="10533524" y="56149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Shan Sun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9799EC-2EF2-C04E-0C27-B4BCA2DA3CF4}"/>
              </a:ext>
            </a:extLst>
          </p:cNvPr>
          <p:cNvSpPr/>
          <p:nvPr/>
        </p:nvSpPr>
        <p:spPr>
          <a:xfrm>
            <a:off x="5452218" y="457511"/>
            <a:ext cx="5180584" cy="528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64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2588D-B88E-31DA-EFDC-50653A2C7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979F4F-C555-12FA-9DA3-3530C07F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121" y="3967258"/>
            <a:ext cx="1098486" cy="16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0051E5BD-BC84-67E2-31F7-B4FAE090CFCD}"/>
              </a:ext>
            </a:extLst>
          </p:cNvPr>
          <p:cNvSpPr txBox="1"/>
          <p:nvPr/>
        </p:nvSpPr>
        <p:spPr>
          <a:xfrm>
            <a:off x="10533524" y="56149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Shan Sun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8BB5A-D2A5-DA55-EA7D-39C03602037E}"/>
              </a:ext>
            </a:extLst>
          </p:cNvPr>
          <p:cNvSpPr txBox="1"/>
          <p:nvPr/>
        </p:nvSpPr>
        <p:spPr>
          <a:xfrm>
            <a:off x="1700612" y="470017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Choose six publicly available cancer datasets (low biomass samples)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4FD9DA-DAA1-8FE6-4F33-A83F534BF175}"/>
              </a:ext>
            </a:extLst>
          </p:cNvPr>
          <p:cNvCxnSpPr/>
          <p:nvPr/>
        </p:nvCxnSpPr>
        <p:spPr>
          <a:xfrm>
            <a:off x="4623275" y="836507"/>
            <a:ext cx="0" cy="39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5F7780-7EBF-9223-335D-8E09DF916E9A}"/>
              </a:ext>
            </a:extLst>
          </p:cNvPr>
          <p:cNvSpPr txBox="1"/>
          <p:nvPr/>
        </p:nvSpPr>
        <p:spPr>
          <a:xfrm>
            <a:off x="2844326" y="1263353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through the classifier Kraken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56C86-34F6-0304-174D-7D5487F14DE6}"/>
              </a:ext>
            </a:extLst>
          </p:cNvPr>
          <p:cNvSpPr txBox="1"/>
          <p:nvPr/>
        </p:nvSpPr>
        <p:spPr>
          <a:xfrm>
            <a:off x="2710976" y="2025353"/>
            <a:ext cx="4745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sequences.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the shuffled sequences through Kraken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424BC1-F4DA-B38E-0859-C3D279BFE639}"/>
              </a:ext>
            </a:extLst>
          </p:cNvPr>
          <p:cNvCxnSpPr/>
          <p:nvPr/>
        </p:nvCxnSpPr>
        <p:spPr>
          <a:xfrm>
            <a:off x="4623275" y="1646132"/>
            <a:ext cx="0" cy="39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13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8E724-2493-8588-7657-9AA8DA12F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8070EE-CE26-02FD-92AB-6422B230C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93" y="448964"/>
            <a:ext cx="10216405" cy="5285263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74DBFF15-C0B8-22ED-D140-C59CA364BA26}"/>
              </a:ext>
            </a:extLst>
          </p:cNvPr>
          <p:cNvSpPr txBox="1"/>
          <p:nvPr/>
        </p:nvSpPr>
        <p:spPr>
          <a:xfrm>
            <a:off x="732926" y="88179"/>
            <a:ext cx="1035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 shuffled and non-shuffled sequences produce distinct microbial “signatures” in cancer samples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0A368-2170-2E74-9068-BF208649F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121" y="3967258"/>
            <a:ext cx="1098486" cy="16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2">
            <a:extLst>
              <a:ext uri="{FF2B5EF4-FFF2-40B4-BE49-F238E27FC236}">
                <a16:creationId xmlns:a16="http://schemas.microsoft.com/office/drawing/2014/main" id="{9CD7A8F7-333B-40B5-E658-05C058A4C5E7}"/>
              </a:ext>
            </a:extLst>
          </p:cNvPr>
          <p:cNvSpPr txBox="1"/>
          <p:nvPr/>
        </p:nvSpPr>
        <p:spPr>
          <a:xfrm>
            <a:off x="10533524" y="56149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Shan Sun</a:t>
            </a:r>
          </a:p>
        </p:txBody>
      </p:sp>
    </p:spTree>
    <p:extLst>
      <p:ext uri="{BB962C8B-B14F-4D97-AF65-F5344CB8AC3E}">
        <p14:creationId xmlns:p14="http://schemas.microsoft.com/office/powerpoint/2010/main" val="3411310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15D989-6C7A-EF39-8CC4-48DE6C5C4861}"/>
              </a:ext>
            </a:extLst>
          </p:cNvPr>
          <p:cNvSpPr txBox="1"/>
          <p:nvPr/>
        </p:nvSpPr>
        <p:spPr>
          <a:xfrm>
            <a:off x="489857" y="968827"/>
            <a:ext cx="1122615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Conclusions: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Avoid optimism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 to avoid cross-contamination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Negative controls that are as close as possible in space and time to your original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samples can be prioritized.  Don’t skimp on negative controls.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Share original, un-filtered data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Have a prior that everything in your samples is an artifact and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rigorous statistical inference to convince yourself that your results are real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94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48488" y="811046"/>
            <a:ext cx="135646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Acknowledgements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5086351"/>
            <a:ext cx="3188494" cy="66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1828801" y="1072686"/>
            <a:ext cx="151355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u="sng" dirty="0">
                <a:latin typeface="Arial"/>
                <a:cs typeface="Arial"/>
              </a:rPr>
              <a:t>UNC-Chapel Hill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Janelle Arthur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Ian Carroll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Annie Green Howard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Marcus </a:t>
            </a:r>
            <a:r>
              <a:rPr lang="en-US" sz="1050" dirty="0" err="1">
                <a:latin typeface="Arial" pitchFamily="34" charset="0"/>
                <a:cs typeface="Arial" pitchFamily="34" charset="0"/>
              </a:rPr>
              <a:t>Muhlbauer</a:t>
            </a: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Penny Gordon-Larsen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Jonathan Hansen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Temitope </a:t>
            </a:r>
            <a:r>
              <a:rPr lang="en-US" sz="1050" dirty="0" err="1">
                <a:latin typeface="Arial" pitchFamily="34" charset="0"/>
                <a:cs typeface="Arial" pitchFamily="34" charset="0"/>
              </a:rPr>
              <a:t>Keku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1" y="4400552"/>
            <a:ext cx="2185988" cy="55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3724556" y="1066737"/>
            <a:ext cx="1244251" cy="201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u="sng" dirty="0">
                <a:latin typeface="Arial"/>
                <a:cs typeface="Arial"/>
              </a:rPr>
              <a:t>UNC-Charlotte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 err="1">
                <a:latin typeface="Arial"/>
                <a:cs typeface="Arial"/>
              </a:rPr>
              <a:t>Roshonda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Barner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Matthew Brown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Farnaz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Fouladi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 err="1">
                <a:latin typeface="Arial"/>
                <a:cs typeface="Arial"/>
              </a:rPr>
              <a:t>Ra’ad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Gharaibeh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Cynthia </a:t>
            </a:r>
            <a:r>
              <a:rPr lang="en-US" sz="1050" dirty="0" err="1">
                <a:latin typeface="Arial"/>
                <a:cs typeface="Arial"/>
              </a:rPr>
              <a:t>Gibas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Jon </a:t>
            </a:r>
            <a:r>
              <a:rPr lang="en-US" sz="1050" dirty="0" err="1">
                <a:latin typeface="Arial"/>
                <a:cs typeface="Arial"/>
              </a:rPr>
              <a:t>McCafferty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Shan Sun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Michael </a:t>
            </a:r>
            <a:r>
              <a:rPr lang="en-US" sz="1050" dirty="0" err="1">
                <a:latin typeface="Arial"/>
                <a:cs typeface="Arial"/>
              </a:rPr>
              <a:t>Sioda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Kathryn </a:t>
            </a:r>
            <a:r>
              <a:rPr lang="en-US" sz="1050" dirty="0" err="1">
                <a:latin typeface="Arial"/>
                <a:cs typeface="Arial"/>
              </a:rPr>
              <a:t>Winglee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Matthew Brown</a:t>
            </a: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493117" y="1039645"/>
            <a:ext cx="110799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u="sng" dirty="0">
                <a:latin typeface="Arial"/>
                <a:cs typeface="Arial"/>
              </a:rPr>
              <a:t>UF- Gainesville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Christian </a:t>
            </a:r>
            <a:r>
              <a:rPr lang="en-US" sz="1050" dirty="0" err="1">
                <a:latin typeface="Arial"/>
                <a:cs typeface="Arial"/>
              </a:rPr>
              <a:t>Jobin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56322" name="AutoShape 2" descr="data:image/jpeg;base64,/9j/4AAQSkZJRgABAQAAAQABAAD/2wCEAAkGBxMTEhQSEhQVFRUXGBkaGBgWGR0gHBsfGhoaGBwcGSAeIiggGx8mGxogIT0hJyorLi4xHh8zODMsNykuLi0BCgoKBQUFDgUFDisZExkrKysrKysrKysrKysrKysrKysrKysrKysrKysrKysrKysrKysrKysrKysrKysrKysrK//AABEIAN8A4gMBIgACEQEDEQH/xAAcAAEAAgMBAQEAAAAAAAAAAAAABgcEBQgDAgH/xABOEAACAQMCAwQFBwcJBgUFAAABAgMABBEFIQYSMQcTQVEiMkJhcRRSVGKBk9EWFyNykaHSCBUkM1NjgpLBQ3OisbLCJaOz0/E0RMPh8P/EABQBAQAAAAAAAAAAAAAAAAAAAAD/xAAUEQEAAAAAAAAAAAAAAAAAAAAA/9oADAMBAAIRAxEAPwC8aUpQKUpQKUpQKUrwivI2d41dGdMc6hgWXm3HMBuuffQe9YV3q9vFJHDJNGkkhxGjMA7ZOPRXqd6zaqPt+gaL5BqKD0recD45xKufLBiP+agtyledtOrorqcqyhgfMEZH7q9KBVZdjev3NzJqMdzM0phmVV5sbAmUYGP1Ks2qh7GPR1LW0/v/APplnH+tBru3TWrtL63gs5Z42Fu8rCF2XIy7EnlIzhYiatDgTiJb+xhuRjmZcSAeDrs49wzuPcRUDAE/FrAjItrbG/T0ox/7+K8uAmOlazc6S+0Fx+mts9OhIA/wgoSepiHnQSbjzi+e0vtNtYFjYXUvJJzqxIUvEgK4IxgMx3z0FTqql4qbveKdNi6rHCX+BxO//atTbtG1x7LTbm5i/rEUBD5M7rGG+wtn7KDdXOpQxsEkljRj0VnUE/AE5rJBqnuAezCxvLGO7u2kuZrgF2k71vRJJGNjuwxgls75rGu1uOG7mDlnefTJ35GSU5aI7ZIxtnBLeiAGwQQNjQXXShNecEyuqujBlYAqykEEHcEEbEe+g9KUpQKUpQKUpQKUpQKUpQKUpQKUqrr7jW703VWi1IqbK4P9HlRcLGBtv4nqOYEkjZhgbELRrmjhjhu9W4vp9Olb5XZTsrxnrLGWcdTs5zGcqeuxBBAz0qjAgEEEHcEdCPdVMnXodJ4g1F7luSCaFZBhSSz/AKMgADxLd4PLzIoJf2edo0OoDuZB3F4mQ8LbZK9THnc+9Tuu/UDJy+1jS/lGlXaDqqd6vxiIk2+IUj7arHUOHLzXbn+cLW2SwRVzHM7MskzDdHPL47D0wNgfWfAAkvBfaK/enS9ZQw3PqB2ACyZ2AfGwJ8GHot7tshJOx/VPlGk2pPrRqYj7u6JRf+AKftqZ1QvBC63p63NlZWPeL8ociWcFU2/Rll5mQMCEByCftqSnhHX7vPyzU1tkPsWwOQPIleT/AKmoLVqoezEcmvazHn1md/2yk/8AfVtwqQqgnmIABPmcda0+n8K2sN3LfRoRcTArI/MxBBKkjlzyjdB0FBAOzv8ATcQaxcfM/Q/scJ/+Ctj226G720WoW+1xZOJAR15Mgt8eUgN8A3nU507RLeB5ZIYkjeYgyMowXILHLe/LH9tZs8SurIwDKwIYHoQRgg/ZQUt2f6yuo8Qy3ighRZqQD7J5YVZfsdnHvxVi2/EFnqE15ppRnMQKTBl9BgcA8rA+Zx4HIJHTNYXAvZ1Bpks0sMkj94oXEnL6IBzsQBn/APVRLWzNomqz6j3Ty2N3jvSgyY2JByffzZIzgEOR1FBiXei6jw873FiTdaeTzSQud0HiSB0OP9oo8PSXAFTGD+buIrWN2DkROCU5sNG+2VYbqwI8cEEE4wc4zIu03SWiMvyyMKASVbmD7dRyEcxPwBzUO7BrQtLqN7HGYraaXEKYwMB5GwANsKrBdtuo8KC2b+0SaN4pASkilWAJBIYYIyCCNj4VTGrR3fDLLJBMLjT5Hx8nlbDqTljynG2w9ZRjf0l6GrpurlI0aSRgqIpZmOwAAySfcBVKaJbvxFqjXcyn+b7U8saN0c9QpHTLbO3u5V8jQWhwfxja6jH3ls/pD1422dP1h5fWGQfOpBVe8VdmKSzLeafKbG7DZLRj0HyfSLKOhPu2bcEHOamwv4kkjt3lUzMhYKSA7hcBm5R7/IeflQZlKUoFKUoFKUoFKUoFRvjzi+PTLb5RIjSEnlRF25mIJAZsEIMA7ny2BqSVh6vpcVzC9vOgkikGGU/tBHkQdwRuCARQQDRO2zTZsCbvbZtv6xeZc+5kz+0gVJtWtbDWLV4O9injO4aJ1Zo2HRlIzysM+PmQdiRVT/zemjXYstShS60yZiYZZEDNET1IOMqR7SjHzh4gzC/7GtPk5ZrOSa1bGUaGTmXcbMObLdPJh1oNVwRxDPpF0NH1Nswn/wCluD6uCcKpJ9g9PqHY7YI+u062ji13SbiRFdJSIirAFcq+AxB8jMD/AIRWr4t7NtakhEPyqO/iTdO9wJgfHlZ8kZG2O8wfLYGplwbwfNLaWo1hVkltnLQKWyyrgBRKQcORjpkjAXOTQWFWNLp8TSJM0aNKgIRyoLKD1CnqM1k0oFKUoFKUoFKUoFfjKCMHcHqDX7Sgjk/AemO3O1lb83XaMAH4gbGt9bW6RoscaqiKMKqgBQB4ADYCvWlBTnalrkuoXceh2Jzlh8pcdBjDcpPzUHpN5nlXqCDaHDehxWVtFbQjCRrjJ6serM3vJ3r7tdDt455LmOFFmlAWRwMFgCTv4Zydz1OFznAxjcW8SwafbtcznAGyqPWdj0Rfef3DJOwoMLj7jKHTLczSelI2RFEDu7f6KOpbw+JAML7M+D57if8AnrU8tO/pQRnYIPByPDA2VfAb9cYwuB+Gp9Xuv541Mfogf6NAfVIB9E4P+zB3x7ZyTt61z0Ght+L7V7+TTgzC4RAxDKQGyMlUJ9YhSG28DtnBxvqqXt3it4kgvEmEF/Ey9zy+vIoOSCB0C7nmO3VfaqYdnXGUep2olGFmTCzIPZbHUfVbGQfiOoNBKqUpQKUpQK/Ca/ahHbNqbwaTcNGcM/LHnyDsA37VyPtoI5qvaFqF9PJbaFAJEjOHuXA5c9MqWIQDrjOS2NhWFNxBxLp4727gju4Ru5UJkDx/qsFcfOKEVYPZvpEdrptrHGB6USSOR7TyKGZs+O5wPcAPCpNQQbTNY0/iGykhIPQc8bY7yJvZdTuOvRhsehHUVFuB9XutIvF0a+5pIZDi0mUEjc7DG5Ck9R7B+qcjy480kaTqlnqdpiOOaURzxjZTzetgDbDLk46BlBq43hUsrFQWXPKSBkZ2OD4ZFB6UpSgUpSgUpSgUrA1vWYLSJp7mRY418W8T5KOrE+Q3rnjtD7Wbi+5obbmt7bod8SSfrkH0R9Ue/JPgHS1Kovsx7YOXktNSYkbKlyeo8AJvMf3n+bxarzRgQCCCDuCOh+FB+0pSgUpSgVo+KOErS/EQuo+fun5kOcHqOZT5q2ACK3lKD5RAoCqAABgAdAB0AqtuPO1FYH+Racvyq8Y8no+ksZ8tvXcfNGw3ydsGW8b6PPd2ckFtObeVsYcdCPFWIHMAR4rv06jIOBwH2f2umJ+jHeTkYedh6R8wo9hc+A92ScUEX4K7L2Mvy/WHNxdN6XdseZEPUc/gxHQKPQXwztjJ1vhK6tNUi1DS0UrO3JdwkhVIO7Se4HrkbhgDhuYirMqK8VdoVhYZE0waQf7KL0pPgQNl/wARFBKqVB+zzjmbUnmY2bwW4AMMjZIfchgWwAT0OFzjfJ6VOKBSlKBWj424fF/ZT2pPKXX0GPg6kMpPu5gM+7NZ2uSTLbzG2UPOI27pSQAXweXOSBjOOpFVZF2t3lmwj1fT5I98d5ECAf1Qx5H28Q/2UH52Z9oQtQNK1XNvNB+jR5Nl5R6qOei4HR/VZcb+Jt9ZVK8wIK4zkHbHnnyqu7u90LXVVHkjMvROY91Mu2cLzY5xvnHpLWp/MRbglReXIiJyUwu/xPTPv5aDy4o1Eazq1pY2pD21q/fXEq7qSpGQD4jA5AR1LnwXNXFWl4V4WttPi7m1j5QcFmO7uR4u3j8Og3wBW6oFKUoFKV8TSqilnYKqgksxwABuSSdgKD7qEdoHaTbaaCn9dckejCp9XyMh9ge7qdsDG4gvaL2z55rfTDjwa5I/b3IP7Oc+/A6NVJyyFmLMSzMSSSckk7kknqSfGg2/FPFFzqE3fXT8xGeVRsiA+CL4fHqcbk1rbCykmkWKFGkkc4VVGST/AP29bzgvgu61KXkgXEYOJJm9RPHf5zfVG/wG9dJcF8E2mlxHuwC+P0s8mOYjqd+iIMeqPLfJ3oId2cdj0dvy3GoBZZxusXWOM/W8JGH+Ue/Y1KuPO0S10xeVz3s5GVgQ7/FzuI1953PgDg1Be0TtnC81vphDHcNcEbDw/RA+sfrnbyByDVHTzM7M7szsxJZmJJJPUkncn30HXfB/GVrqMfPbv6Q9eNtnT9YeI+sMj31Ia5A4H0u+nuk/m/nEykHvFPKIx5u3QL7jnO4weldGWPHtpFNHp91dxvdhcSSIvLF3nzCckK/uzjO2xIWgmdKUoFKUoFfMjhQWY4ABJJ8ANya+qxNXs++gmhzjvI3TPlzKVz++gp59Z1PiCaSOxkNpYRtytLuGf4kekWI35AQAD6R3GZbwp2R6fZ4d0+Uyj25gCoP1U9UbjO/MR51r+wXUU+RyWLDkuLaWQSIfW3b1vfhsp7uUeYqxNT1KG3QyzypEg6s7BR8N+p91BlAY2FftVPrfbKrv3GlW0l3MejFWC/EKPTYfHl+NTLgB9RNux1QIsxkYqF5chDjCsF2GDnxJxjO+chJqUpQQ/ini2S21DT7KKNH+Ulu85iQVUFfSXHu5zgjfA6VLZoldSrqGU7EMMg/EHrVG8ecSNBxGs6W73PySBVKISMc6sSxIVtgJh4dcb1IrDt109jiWK4hPiSqso/ytzf8ADQbbiDsi0y5yViNu59qA8o/yHKfsArV8M8C6rYXUKxaiZbIN+kR85CgEhVVuYDOwypB3qSad2l6VN6t7Ev8Avcx/+oFqTWd5HKvPE6SKfaRgw/aNqD3pSlApSq57Ru1SCw5oIOWe6+b7EZ/vCOp+oN/MjaglnFXFNtp8JmuX5RvyoN3cjwRfH49B4kVzd2gdo9zqTFD+itgfRhU9cdDIfbPu6DwGdzGtc1me7mae5kaSRvE+A8AoGyqM9BtXlpmnS3EqwwRtJI5wqqMk/gB4k7DxoMWrT7OOyGW75bi9DQ2/VY+kko/7EPn1I6YyGqddnHZFFactxe8s1wMFU6xxHwx89x847DwG2azO0XtWgsOaC35Z7rccufQjP94R1P1Bv5ldqCSarq1jpFqvPyQRKMRxoPSY9cIvViSck+/JPjXPXaD2lXOpExj9DbZ2iU7tjoZT7RzvjoNupGai+u63PeTNPcyNJIfE9APBVHRVHkKxLW2eR1jjRndjhVQEsT5ADc0HlVg9nfZbcagRNLzQWvzyPSkHlED4fXO3lzYIrb6ZwdZaTGt3rTLJMwzFZLht/OTwb7fQG+7EgVotb7V9RmuEnik+TpGf0cMfqAdMSZ/rDjbcY8gKCzO0izudM08Q6RAIrfBM8sZJmXbBY7Z3A3kySB80AGueK6Z7O+1W3v8Algn5YLrpy+xIf7snofqHfyLb1qe0fsejuOe508LFN1aHYRyH6vhGx/yn3bmgg3Z32sz2XLBdc09sNh4yRjw5CfWUfNPuwRjB6G0TWILuJZ7aRZI26FfD3MOqkeR3rja+s5IZGilRo5EOGVhgg+8VsuFeKLnT5e+tZOUnHMp3RwPB18fHfYjJwRQdjUqEdn/aVa6kAn9TcgbxMfW2yTEfbHu6jfbG5m9ApSlBX3GfZgl3cfLLW4ks7n2njzhtsZ2ZSrY2yDv4jxrUWfYuJJBJqN9cXhHQEkbeRZmdsfDlq2K8Lq8jjGZJEQebsAP30GLomhW1ond20KRL48g3PvY9WPvJJrX6txbFb31rYuknPcglHGOQY5tjvnOw8PaFY9/2jaVEMvewH/dt3n7ow1Vbx/x7ZXV9pc1rI7G2nBclCoKs8ZPrYPsnw8TQX3SlKCtOzixmOq6xdzxPHzSKkRdSvMgZxlcjccqIc9N6n2oaTbzjE8EUo8pEVv8AqBr0v7+KBDJNIkSDq0jBR+01XHEPbZZREpaJJdyb+qCqbddyOY467KR76De6j2V6TNubRUPnEzp+5SF/dW34Q4Wg06FoLbn5GdpDzkE5YAdQBthQKq7T5Nf1uMTLPHZWjk4MZILBWKnHKTIdwQQWUHerc4c0w21rDbl+8MSKhcjHNgdcZOM/E0GxrzubhI0aSRlRFBLMxACgbkknYAedelc09sPaC19M1tbv/RIzjKnaZh7Z81B9Uf4vEYDc9pPbE0vNbaaxSPcNcbh290Xig+t6x8MeNOk0q0ezLsmkvQl1ec0VscFUGzyjwP1EPzupHTGQ1BFOCOB7rU5OWFeWJTiSZvUTxIHzmx7I92cDeujeGuGLHRrZmUqgAzNPKRzN8T4DPRR+8nJ8+J+K7DRrdY8KCFxFbxY5j78eyuerHrv1O1c68a8b3WpSc07csanMcK+onhn6zY9o77nGBtQTbtE7Y5Ljmt9PLRQ7hpukj+HoeMa+/wBY7eruKqSlWd2c9kk15y3F3zQW3ULjEko+qD6in5x3PgN80EQ4P4QutRl7u3T0R68jZEaD6x8/qjc+WxNdJcB9n9rpiZQd5ORh52HpHzCj2Fz4D3ZJxUi0jS4baJYLeNY416Ko/efEk+Z3NZlBHuMeDrXUYu7uE9IZ5JV2dCfmnxHmp2P7DXNPHPA11pknLMOeJjiOZR6LeOD81seyffgkb11vWPqFjHPG0UyLJG4wysMgig4oq2+zvtjkg5bfUC0sOwWbrInh6fjIvv8AWG/rbCvDtJ7IpbTmuLENNb7lo+skQ/5ug8+oHXOC1VXQdXcVcI2Os26yBlLFf0VzFgke4/PXPVT7+h3rnLjLg6602Xu7hPRJ/Ryr6jj3HwPmp3HwwT6cE8b3Wmyc0Dc0bHMkLeo/hn6rY9oeQzkbV0Pw/wAR6frls8RVWyP0tvL66+8Y6jPR16bdDtQcqxyFSGUlWBBBBwQRuCCOhzV0dnfbOV5bfUyWHRbkDceQlA6/rjfzB3NR7tK7KprHmuLbmmtep8Xi/XA9Zfrj7QOprag7chmV1V0YMrAFWU5BB3BBGxBHjX3XP3Ydx8YZF064b9DIcQsT/VuT6n6rHp5MfrHHQNBiatZ99BLDzFO8jdOYdV5lK8w3G4znrVY2nYRZ55p7m5lbqSCq5+OQx/fVs1DX7UtJEjRNdhXUlWBjlABU4IzyY6++g8rDsm0mIg/JQ5HjI7t+4ty/urQds/CtrFpMj29vDCY5InzHGqk5bu9yBk+vUvi7Q9LbpfQfa2P+eK9ZOLdLlXka8snU49FpoiDg5GQT5jNBstC1FZraCbI/SRRvv9dA3+tK9ILuAqpR4ipA5SrLjGNsY2xivygoDi3ha9jv5LnUbW6vrXvHKd1MTyoWJAOAzIoX2fQGw3qY8P8AGGhfI54rRY7R2hkXklUKzegQAZCSHJ97EmrbqPcRcEWF7k3FtGzn/aKOV/8AMuCfgcig0vYef/BbX4zf+tJU7qpJuyu9syX0fUZI/HuZj6JPjkgFT9qfbVjcLvcm1i+WcvyjBEvLy45gxG3Lt0H/AMdKDRdrmtm00u4dDh5AIkOcHMnokg+BCcx+yuUq6H/lHE/zfbjw+Ur/AOlLiueKCz+xHgVL2Vru4Xmt4GAVD0kkxzYbzVQQSPHK9RkVYHaz2nfIM2lpym6KgsxwRCCMjboXI3AOwGCc5xWw7ClUaPBy9S8pb494w/6QK5846kdtRvTJnm+USg59zkAfAAAD3YoNVfXkk0jSyu0kjnLMxySfea+tN0+W4kWGCNpJHOFVRkn8AOuTsKxq3fDnFt5Y83ySVYi/rHuo2Y+7mdS2PdnFBd3Zz2QRWvLcX3LNcDdY+scZ8P8AeMPM7A9M4DVa1cq/nZ1j6YfuYf4KfnZ1j6YfuYf4KDqqlcq/nZ1j6YfuYf4KfnZ1j6YfuYf4KDqqlcq/nZ1j6YfuYf4KfnZ1j6YfuYf4KDqqqo7SeyGO657mwCxXB3aPpHKfHHgjnz6E9cZLVVn52dY+mH7mH+Cn52dY+mH7mH+CgiN/ZSQyNFMjRyIcMrDBB99fun30kEiTQu0ciHKspwQf/jbHjWw4i4our4q13IsrLsG7uNWx5FkUEj3HatPQdIdlXaeNQItLoKt1ynlYbLMAMnA9l8bkdDgkY6Cue23gpLG4Se3XlguM+gB6Mbj1lXyUg5A8PSAwABUU4AmZNTsShIPymEbeTOFYfapIq9f5QMCtpXMeqTxlfieZT+5jQc1g+Irrfs015r3TbeeQ5k5Skh82jJQsfe2Ob7a5Iroj+TlKTp86noty2Ptjj/D99Ba9Ut2M8N2d9bXc9zbxzMbpwrONwOVGwD4btVy3D8qs3kCf2DNVp/J4h5dLY/PuJG/4Y1/7aDQ8a8E2CatpdrHbqkU3eGVVZhzBcEbg5HQ9MV79qXZxptpptxc28BSVO75T3kjAc0qKdmYg+iTW74ngd+JNMIRyiQyEvynlBKz7E9AfRH7RWX27SY0ecfOeIf8AmKf9KDP4K0wHTrI462sB/bEtK33C8PJZ2qfNgiX9kailBoeL+0qw09zDM0jTAA93GhJw24OWwn/FUUHaPq17tpmlsEPqyz55SPME8iA/4mqzpdHt2mFw0MTTABRIyKXAGSACRkdT0rSdoPGsOmW/ePhpXyIYs7ufM+SjIyfgOpFBTfaEdXiWNb7UC08xAjtLXOSCcZcIFGM+iPXLHYeJFvdlfDs1jp0cFwwMmWcqOkfPvyZ9og5JPmTjIGTo+zTg2UyHVtSy95N6SKw/qVIwNvZbl2x7I265qyXkAxkgZOBk9SfAe+gr/t10oz6VIygkwOk2B5DKN+xXJ+yuYq7aurdZEeORQyOpVlPQqwwQfcQcVyRx9wlJpt28DZMZ9KGQ+2nh/iHQjz9xFBZn8nXiRQJtPdsMW72HJ9bYCRR8AobH6x8Ky+2DsvluZWvrFeeRgO+iyAWIAAdM7ZwN12zjIySaoq1uXjdZI2ZHUhlZTggjoQR0NW/wv27SooS+h77G3exEK5/WQ+iT7wVHuoKzbhW/BwbK6B/3En8Nef5NXv0S5+5k/hroK17btLYZYzx+5o8/9JYV7/nm0n+1k+6f8KDnb8mr36Jc/cyfw0/Jq9+iXP3Mn8NdE/nm0n+1k+6f8Kfnm0n+1k+6f8KDnb8mr36Jc/cyfw0/Jq9+iXP3Mn8NdE/nm0n+1k+6f8Kfnm0n+1k+6f8ACg53HDV79EufuZP4a/fyXvvod19xJ/DXQ/55tJ/tZPun/Cn55tJ/tZPun/Cg54/Je++h3X3En8NPyXvvod19xJ/DXQ/55tJ/tZPun/Cn55tJ/tZPun/Cg54/Je++h3X3En8NekHCOoOQq2V0Sf7lx+0kYHxNdB/nm0n+1k+6f8K+ZO2jSQCRJKfcImyf24FBouyfspktZVvb7AlXPdQg55CRjmcjYtgnAGQOuc9NX/KK4lVmh09CCUPey48CVIjU+/lYtjyK14cV9ussimOwh7kH/ay4L/4UGVU+8lvhVQXNw8jtJIzO7ElmYkkk9SSdyaDzrpnsF0wxaUrnIM8skm/ltGPsIjz9tc/8I8OS6hdR2sPVt3bGyIPWc+4fvJA8a6902xSCKOCIYSNFRR5BQAPjsOtB4a/rMFpA9xcOEjUbnqST0VR4k+VQHhvtTa6uIoYNMnEEr8onJwBvuxAXl2AJOHJ2rx7Q4fl2s6dpj57hVa4lHg2OfAP2R8vwkNWRqF5FbQPLIQkUSFjgbBVHQAe7YAe4UGZWLqWmw3Cd3PEkqZB5ZFDDI6HBqlNG0e+4hklvZbmW0tVYrbomfDyGQDjbL+JyBjGBJ+zTVryC+utHvpTO0KCSGY5yU9HYk7nZ1IzkghhkjGAsyNAoCgYAGAB4AdBSvqlBga/qYtraa5KlxFG8hVepCgnx6dOtc26Nxc1xqDX9xay310CO4gTPdxgHY4AZjy52GOpLE53rp6aJXUqwDKwIIPQgjBB92K8rGwihUJDGkSDosahR+wDFBVXe8UX3qrDp8Z8Tjmx7887gj4LWdonZHyzxXV7f3FzNE6uhzgAqQwBLl2IyPDlqz6UCtHxfwtb6jAYLhfejj1kb5yn/AE6Gt5Sg5X4v7Lr+xYkRm4h8JYQTtv66DLJ+8e81B813BWr1LhyzuDzT2sErfOeJGP7SM0HGlK69/IXTPoNr90n4U/IXTPoNr90n4UHIVK69/IXTPoNr90n4U/IXTPoNr90n4UHIVK69/IXTPoNr90n4U/IXTPoNr90n4UHIVK69/IXTPoNr90n4U/IXTPoNr90n4UHIVK69/IXTPoNr90n4U/IXTPoNr90n4UHIVK69/IXTPoNr90n4U/IXTPoNr90n4UHIVS3g7s6vtQKmOMxwnGZpQQmPqeMh+G3mRXS9pwfp8TB47O2Vh0YRJkfA42rd0Ec4I4MttMh7qAEu2DJK3ruR5+SjwUbD3kkmR0pQVl2maJex3ttq+nx99JChjliG5ZPSOQo3fIdhgbg8hAO+IxrGoarr7R2Qs5LK2DBp3cNjY+JZVzjqIx1OCTtkXpSgjcusadpcK27zwwLDGOWNnHPyjOCF9ZySD0BJOah3ZSr31/fa06skcv6GAN4ovLk+WwRBkbZ5x4VK9c7O9Ou7g3NxCZJTy5JkkAPKAB6IbAGB0GPHzqS2tskaLHGqoigBVUAAAdAANgKD1pSlApSlApStBxrxXDpts1xNufVjjHrO3gB5DxJ8B57Ahv6VSWl6PrWtj5TcXTWVq28UcfMOZTjBCgqWU+DuST1AwRWTfcHavpSm60++ku1QZe3lBOVHXCliG2+byt5ZNBclKj/A3FcWpWq3MY5T6skZOSjjqufEbgg+II6HIEgoFKUoFKUoFKUoFKUoFKUoFKUoFKUoIrxvx1BpjW4nSRlmcguqnlQAbsT7RyR6I3xk+ABklndpKiyxMro4BVlOQQehBrG1zR4buF7e4QPG43B8PIg9QR5iqG0Xis6DfzWazG8sVf0gvrRk9cezzqdiAeViPA7AOiKViaVqcVzEk8DrJG4yrL0P+oIOxB3BBBrLoFKUoFKUoFKUoFU3xdZ/zhxLbWc28FvFzlD0bYyHbx5jyKfctXJVXdqej3FvdW+t2SGR4Byzxj2o/S9LbcjlYqTvj0T4E0FoAV+1EtD7SNNuYRL8qiiOPSSZ1R1PiCGIz8RkVDuNu1Lvz8g0cPPcS+h3qA4XOx7vO5OPb2VRvk+AfHY04/nTWVh/qO9JUD1f62ULjHhjOPcBU/seN7GW7lslnUTxty8rbBiBuIz0Yg5BHXIO3jUAmReG9HZQytfXB2I+fjGR5pEp8erHw5tvzhnsbgl05flvOt5KTKZFJ5o+b1UIOzbbkEZyWwehoLipVOpruraGQl+hvrEHAuE3kQZwOYnf7H8SAH2q3LK5EkaSAMA6qwDghgGAIDA7g79D0oPalKUClKUClKUClK/GYDc7UH7XzJIFBZiAAMkk4AA8SfCsfVbh44ZZIo+9dEZljBxzkDIUHBwT06VVP5KarrX6TU5jZ2x3S1jHpHxUyA9CDg+nk7Ecq5oNpxB2qhpfkmkQm9uT7Sg90vhnPtgHG+Qu/rVHNQn1PRLk38vPcWt0Va5Qtzd3IwAK56Ar6qsAFICqQMDGd2H6h8llutHuESO4jcsrAAGQD1gTgFsDDKTuVY+Aq3Lq3SRGjkVXRgVZWGQQdiCD1FBVfFnaG18IrDRSXnuVy8oyO5Q9cn2WA6t7PhliMSnhTs8tLSya0ZFm70D5Q7jeQ/8ANVU+qB069SSa81vh664euTqGnjvrJtpYm3KLn1WO55c+rJ1GwbPtW3wrxLb38C3Fu2VOzKfWRvFXHgR+w9RkUFbaTw1qOjagiWKtc2Fy+GRj/V7bsx9llUev0YDBGcVcNKUClKUClKUClKUClKUER1bsz0q4cySWiByckxs6Z8yQjAEnzxmtrovDtlYI3yeGOBQPTfxIG/pu2WIHXc1ua1nE2jLeWstq7vGsq8paM4bGQcbg7HGCPEEjxoKcsdNPEuo3FxKZEsIFMUXLsSTnlxkY5j/WHY49BTkVtebV9C651HTl8d+9iUftKgf4lwPYzVkcIcOx2FpFaxbhB6TYwXY7s564yfDJwMDwrc0Gs4f1eO9to7mNWEcq5CyLg43BBHT7RkHwJFantP1X5Npd3KCQxjKKR15pCIwR7xzZ+ypOiAAAAADYAdB8KqT+ULds0NnYxAmS4myFB68oCKp+LSDr82glvZJDKulWzTu8jyAyZdix5WYlAC3QcnLt8akOv6otrbTXLjKxRs5GcZ5QSFHvJ2+2qysu0S90+NIb/SJo4okVe8g3QKoCjGxToPn1qe03tSs73TGgtWk72V0DI6FSqg85JIyp3ULgMetBYNv2i2v83x6lKssUMjlACvM2QWX2Sdsqd/dWnk7btKHQzn4R/iRWp7T9H+TcNwQeMPycN+tjDH7WY1YfDcMJtLZ+SMc0ER9VfFFNBDrLtu0+WWOFIrrmkdUUlI8ZYhQT+kzjJ8qsi7nEaPIeiKWPwAz/AKV5pPCCFDR5PQAjNabtFuu60u+fOP6PIoPvdSg/e1BDezvtaN9dm2uIkg7xc25Uk8xGeZWJ2JONiAPVYbkitx20aE91prtEWDwETAKSOYL6wIHXC+kPHKjHWoO/A7y8P2Nzb5F3bK08ZX1mVpGlKjG5YZDL7xgetVkdm3Fy6nZLKcd6voTp5NjqB81huPtHgaD17N+JRqFhDOSDIBySjykTAPw5hhseTCpPVL8GMdI12fTW2trvDwZ6AnJjxv8ArxeZKrV0UFS9tOhSQvBrVptNbsolx4rn0WOOoGSh81byFWLwxrkd7axXUXqyLnHirDZlPvDAivmPVrO7aa0WWKZgmJo1IYcr5UhsbeYI6jbOMior2X8HXWmy3kTOjWbPzQjOXzt6RwMDK4U+ZTYAdQn8kYYFWAIIIIIyCDsQR4io/wALcF2mnvO9shUzsC2TkKB0RB4KCSfPfrgACRUoFKUoFKUoFKUoFKUoFKUoFKUoFKUoFU7qf9N4rhj6x2UYZvLKr3gI9/eSIP8ADVxVjJp8IlMwijEpHKZAo5yCQSC2MkZAOPcKDJqlu0eyjudf02zSNARiSUhQCw5i7KxG5wkR69OarpqDaZwTKmtT6pLJG6PGVjUZ5kOEQZztjkU7g9W6UHj26JnR5z5PEf8AzFH+tR3hPsc06eztriQ3BaWGKRh3igAuisQMLnGSfGpl2s6ZJc6VcQwrzyMYuVcgZxNGTuxA6A+NQvR9W4kgt4beHTrYrFGkYLyKSQihQTicb7UEq0Tso061mjuIkk7yNuZS0hIz8OhrH7drvk0eZc47x4kH+cOf3Ia1i6vxU3/2Nkn+If8Avmtj2t8NXeo2trbwKvN3oklJYBUxGy+eTu56ZoNNonCGuy20MT6jHaQrEiosCZcKFAHMwCHmx5NWiudMk4av4LhZHms7gd3Ozdc5y2QNuYD018Thx5mr4RQAAOgrC1rR4LuIwXMYkjJUlTnqpDA5GCNx/wAx0NBAe2TQGu7SC+s8vPbsskRi9JnRypymPWIPK49wbzrXjhrW9WH/AIjcCytj1gg9Zh4hsE9R4Mxx82rUsLKOGNYokCRoMKqjAA8hWRQRzhLgiy04f0aLDkYaVzzSMNsgt4AkA8qgDI6VI6UoFKUoFKUoFKUoFKUoP//Z"/>
          <p:cNvSpPr>
            <a:spLocks noChangeAspect="1" noChangeArrowheads="1"/>
          </p:cNvSpPr>
          <p:nvPr/>
        </p:nvSpPr>
        <p:spPr bwMode="auto">
          <a:xfrm>
            <a:off x="2783681" y="748905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975"/>
          </a:p>
        </p:txBody>
      </p:sp>
      <p:sp>
        <p:nvSpPr>
          <p:cNvPr id="56324" name="AutoShape 4" descr="data:image/jpeg;base64,/9j/4AAQSkZJRgABAQAAAQABAAD/2wCEAAkGBxMTEhQSEhQVFRUXGBkaGBgWGR0gHBsfGhoaGBwcGSAeIiggGx8mGxogIT0hJyorLi4xHh8zODMsNykuLi0BCgoKBQUFDgUFDisZExkrKysrKysrKysrKysrKysrKysrKysrKysrKysrKysrKysrKysrKysrKysrKysrKysrK//AABEIAN8A4gMBIgACEQEDEQH/xAAcAAEAAgMBAQEAAAAAAAAAAAAABgcEBQgDAgH/xABOEAACAQMCAwQFBwcJBgUFAAABAgMABBEFIQYSMQcTQVEiMkJhcRRSVGKBk9EWFyNykaHSCBUkM1NjgpLBQ3OisbLCJaOz0/E0RMPh8P/EABQBAQAAAAAAAAAAAAAAAAAAAAD/xAAUEQEAAAAAAAAAAAAAAAAAAAAA/9oADAMBAAIRAxEAPwC8aUpQKUpQKUpQKUrwivI2d41dGdMc6hgWXm3HMBuuffQe9YV3q9vFJHDJNGkkhxGjMA7ZOPRXqd6zaqPt+gaL5BqKD0recD45xKufLBiP+agtyledtOrorqcqyhgfMEZH7q9KBVZdjev3NzJqMdzM0phmVV5sbAmUYGP1Ks2qh7GPR1LW0/v/APplnH+tBru3TWrtL63gs5Z42Fu8rCF2XIy7EnlIzhYiatDgTiJb+xhuRjmZcSAeDrs49wzuPcRUDAE/FrAjItrbG/T0ox/7+K8uAmOlazc6S+0Fx+mts9OhIA/wgoSepiHnQSbjzi+e0vtNtYFjYXUvJJzqxIUvEgK4IxgMx3z0FTqql4qbveKdNi6rHCX+BxO//atTbtG1x7LTbm5i/rEUBD5M7rGG+wtn7KDdXOpQxsEkljRj0VnUE/AE5rJBqnuAezCxvLGO7u2kuZrgF2k71vRJJGNjuwxgls75rGu1uOG7mDlnefTJ35GSU5aI7ZIxtnBLeiAGwQQNjQXXShNecEyuqujBlYAqykEEHcEEbEe+g9KUpQKUpQKUpQKUpQKUpQKUpQKUqrr7jW703VWi1IqbK4P9HlRcLGBtv4nqOYEkjZhgbELRrmjhjhu9W4vp9Olb5XZTsrxnrLGWcdTs5zGcqeuxBBAz0qjAgEEEHcEdCPdVMnXodJ4g1F7luSCaFZBhSSz/AKMgADxLd4PLzIoJf2edo0OoDuZB3F4mQ8LbZK9THnc+9Tuu/UDJy+1jS/lGlXaDqqd6vxiIk2+IUj7arHUOHLzXbn+cLW2SwRVzHM7MskzDdHPL47D0wNgfWfAAkvBfaK/enS9ZQw3PqB2ACyZ2AfGwJ8GHot7tshJOx/VPlGk2pPrRqYj7u6JRf+AKftqZ1QvBC63p63NlZWPeL8ociWcFU2/Rll5mQMCEByCftqSnhHX7vPyzU1tkPsWwOQPIleT/AKmoLVqoezEcmvazHn1md/2yk/8AfVtwqQqgnmIABPmcda0+n8K2sN3LfRoRcTArI/MxBBKkjlzyjdB0FBAOzv8ATcQaxcfM/Q/scJ/+Ctj226G720WoW+1xZOJAR15Mgt8eUgN8A3nU507RLeB5ZIYkjeYgyMowXILHLe/LH9tZs8SurIwDKwIYHoQRgg/ZQUt2f6yuo8Qy3ighRZqQD7J5YVZfsdnHvxVi2/EFnqE15ppRnMQKTBl9BgcA8rA+Zx4HIJHTNYXAvZ1Bpks0sMkj94oXEnL6IBzsQBn/APVRLWzNomqz6j3Ty2N3jvSgyY2JByffzZIzgEOR1FBiXei6jw873FiTdaeTzSQud0HiSB0OP9oo8PSXAFTGD+buIrWN2DkROCU5sNG+2VYbqwI8cEEE4wc4zIu03SWiMvyyMKASVbmD7dRyEcxPwBzUO7BrQtLqN7HGYraaXEKYwMB5GwANsKrBdtuo8KC2b+0SaN4pASkilWAJBIYYIyCCNj4VTGrR3fDLLJBMLjT5Hx8nlbDqTljynG2w9ZRjf0l6GrpurlI0aSRgqIpZmOwAAySfcBVKaJbvxFqjXcyn+b7U8saN0c9QpHTLbO3u5V8jQWhwfxja6jH3ls/pD1422dP1h5fWGQfOpBVe8VdmKSzLeafKbG7DZLRj0HyfSLKOhPu2bcEHOamwv4kkjt3lUzMhYKSA7hcBm5R7/IeflQZlKUoFKUoFKUoFKUoFRvjzi+PTLb5RIjSEnlRF25mIJAZsEIMA7ny2BqSVh6vpcVzC9vOgkikGGU/tBHkQdwRuCARQQDRO2zTZsCbvbZtv6xeZc+5kz+0gVJtWtbDWLV4O9injO4aJ1Zo2HRlIzysM+PmQdiRVT/zemjXYstShS60yZiYZZEDNET1IOMqR7SjHzh4gzC/7GtPk5ZrOSa1bGUaGTmXcbMObLdPJh1oNVwRxDPpF0NH1Nswn/wCluD6uCcKpJ9g9PqHY7YI+u062ji13SbiRFdJSIirAFcq+AxB8jMD/AIRWr4t7NtakhEPyqO/iTdO9wJgfHlZ8kZG2O8wfLYGplwbwfNLaWo1hVkltnLQKWyyrgBRKQcORjpkjAXOTQWFWNLp8TSJM0aNKgIRyoLKD1CnqM1k0oFKUoFKUoFKUoFfjKCMHcHqDX7Sgjk/AemO3O1lb83XaMAH4gbGt9bW6RoscaqiKMKqgBQB4ADYCvWlBTnalrkuoXceh2Jzlh8pcdBjDcpPzUHpN5nlXqCDaHDehxWVtFbQjCRrjJ6serM3vJ3r7tdDt455LmOFFmlAWRwMFgCTv4Zydz1OFznAxjcW8SwafbtcznAGyqPWdj0Rfef3DJOwoMLj7jKHTLczSelI2RFEDu7f6KOpbw+JAML7M+D57if8AnrU8tO/pQRnYIPByPDA2VfAb9cYwuB+Gp9Xuv541Mfogf6NAfVIB9E4P+zB3x7ZyTt61z0Ght+L7V7+TTgzC4RAxDKQGyMlUJ9YhSG28DtnBxvqqXt3it4kgvEmEF/Ey9zy+vIoOSCB0C7nmO3VfaqYdnXGUep2olGFmTCzIPZbHUfVbGQfiOoNBKqUpQKUpQK/Ca/ahHbNqbwaTcNGcM/LHnyDsA37VyPtoI5qvaFqF9PJbaFAJEjOHuXA5c9MqWIQDrjOS2NhWFNxBxLp4727gju4Ru5UJkDx/qsFcfOKEVYPZvpEdrptrHGB6USSOR7TyKGZs+O5wPcAPCpNQQbTNY0/iGykhIPQc8bY7yJvZdTuOvRhsehHUVFuB9XutIvF0a+5pIZDi0mUEjc7DG5Ck9R7B+qcjy480kaTqlnqdpiOOaURzxjZTzetgDbDLk46BlBq43hUsrFQWXPKSBkZ2OD4ZFB6UpSgUpSgUpSgUrA1vWYLSJp7mRY418W8T5KOrE+Q3rnjtD7Wbi+5obbmt7bod8SSfrkH0R9Ue/JPgHS1Kovsx7YOXktNSYkbKlyeo8AJvMf3n+bxarzRgQCCCDuCOh+FB+0pSgUpSgVo+KOErS/EQuo+fun5kOcHqOZT5q2ACK3lKD5RAoCqAABgAdAB0AqtuPO1FYH+Racvyq8Y8no+ksZ8tvXcfNGw3ydsGW8b6PPd2ckFtObeVsYcdCPFWIHMAR4rv06jIOBwH2f2umJ+jHeTkYedh6R8wo9hc+A92ScUEX4K7L2Mvy/WHNxdN6XdseZEPUc/gxHQKPQXwztjJ1vhK6tNUi1DS0UrO3JdwkhVIO7Se4HrkbhgDhuYirMqK8VdoVhYZE0waQf7KL0pPgQNl/wARFBKqVB+zzjmbUnmY2bwW4AMMjZIfchgWwAT0OFzjfJ6VOKBSlKBWj424fF/ZT2pPKXX0GPg6kMpPu5gM+7NZ2uSTLbzG2UPOI27pSQAXweXOSBjOOpFVZF2t3lmwj1fT5I98d5ECAf1Qx5H28Q/2UH52Z9oQtQNK1XNvNB+jR5Nl5R6qOei4HR/VZcb+Jt9ZVK8wIK4zkHbHnnyqu7u90LXVVHkjMvROY91Mu2cLzY5xvnHpLWp/MRbglReXIiJyUwu/xPTPv5aDy4o1Eazq1pY2pD21q/fXEq7qSpGQD4jA5AR1LnwXNXFWl4V4WttPi7m1j5QcFmO7uR4u3j8Og3wBW6oFKUoFKV8TSqilnYKqgksxwABuSSdgKD7qEdoHaTbaaCn9dckejCp9XyMh9ge7qdsDG4gvaL2z55rfTDjwa5I/b3IP7Oc+/A6NVJyyFmLMSzMSSSckk7kknqSfGg2/FPFFzqE3fXT8xGeVRsiA+CL4fHqcbk1rbCykmkWKFGkkc4VVGST/AP29bzgvgu61KXkgXEYOJJm9RPHf5zfVG/wG9dJcF8E2mlxHuwC+P0s8mOYjqd+iIMeqPLfJ3oId2cdj0dvy3GoBZZxusXWOM/W8JGH+Ue/Y1KuPO0S10xeVz3s5GVgQ7/FzuI1953PgDg1Be0TtnC81vphDHcNcEbDw/RA+sfrnbyByDVHTzM7M7szsxJZmJJJPUkncn30HXfB/GVrqMfPbv6Q9eNtnT9YeI+sMj31Ia5A4H0u+nuk/m/nEykHvFPKIx5u3QL7jnO4weldGWPHtpFNHp91dxvdhcSSIvLF3nzCckK/uzjO2xIWgmdKUoFKUoFfMjhQWY4ABJJ8ANya+qxNXs++gmhzjvI3TPlzKVz++gp59Z1PiCaSOxkNpYRtytLuGf4kekWI35AQAD6R3GZbwp2R6fZ4d0+Uyj25gCoP1U9UbjO/MR51r+wXUU+RyWLDkuLaWQSIfW3b1vfhsp7uUeYqxNT1KG3QyzypEg6s7BR8N+p91BlAY2FftVPrfbKrv3GlW0l3MejFWC/EKPTYfHl+NTLgB9RNux1QIsxkYqF5chDjCsF2GDnxJxjO+chJqUpQQ/ini2S21DT7KKNH+Ulu85iQVUFfSXHu5zgjfA6VLZoldSrqGU7EMMg/EHrVG8ecSNBxGs6W73PySBVKISMc6sSxIVtgJh4dcb1IrDt109jiWK4hPiSqso/ytzf8ADQbbiDsi0y5yViNu59qA8o/yHKfsArV8M8C6rYXUKxaiZbIN+kR85CgEhVVuYDOwypB3qSad2l6VN6t7Ev8Avcx/+oFqTWd5HKvPE6SKfaRgw/aNqD3pSlApSq57Ru1SCw5oIOWe6+b7EZ/vCOp+oN/MjaglnFXFNtp8JmuX5RvyoN3cjwRfH49B4kVzd2gdo9zqTFD+itgfRhU9cdDIfbPu6DwGdzGtc1me7mae5kaSRvE+A8AoGyqM9BtXlpmnS3EqwwRtJI5wqqMk/gB4k7DxoMWrT7OOyGW75bi9DQ2/VY+kko/7EPn1I6YyGqddnHZFFactxe8s1wMFU6xxHwx89x847DwG2azO0XtWgsOaC35Z7rccufQjP94R1P1Bv5ldqCSarq1jpFqvPyQRKMRxoPSY9cIvViSck+/JPjXPXaD2lXOpExj9DbZ2iU7tjoZT7RzvjoNupGai+u63PeTNPcyNJIfE9APBVHRVHkKxLW2eR1jjRndjhVQEsT5ADc0HlVg9nfZbcagRNLzQWvzyPSkHlED4fXO3lzYIrb6ZwdZaTGt3rTLJMwzFZLht/OTwb7fQG+7EgVotb7V9RmuEnik+TpGf0cMfqAdMSZ/rDjbcY8gKCzO0izudM08Q6RAIrfBM8sZJmXbBY7Z3A3kySB80AGueK6Z7O+1W3v8Algn5YLrpy+xIf7snofqHfyLb1qe0fsejuOe508LFN1aHYRyH6vhGx/yn3bmgg3Z32sz2XLBdc09sNh4yRjw5CfWUfNPuwRjB6G0TWILuJZ7aRZI26FfD3MOqkeR3rja+s5IZGilRo5EOGVhgg+8VsuFeKLnT5e+tZOUnHMp3RwPB18fHfYjJwRQdjUqEdn/aVa6kAn9TcgbxMfW2yTEfbHu6jfbG5m9ApSlBX3GfZgl3cfLLW4ks7n2njzhtsZ2ZSrY2yDv4jxrUWfYuJJBJqN9cXhHQEkbeRZmdsfDlq2K8Lq8jjGZJEQebsAP30GLomhW1ond20KRL48g3PvY9WPvJJrX6txbFb31rYuknPcglHGOQY5tjvnOw8PaFY9/2jaVEMvewH/dt3n7ow1Vbx/x7ZXV9pc1rI7G2nBclCoKs8ZPrYPsnw8TQX3SlKCtOzixmOq6xdzxPHzSKkRdSvMgZxlcjccqIc9N6n2oaTbzjE8EUo8pEVv8AqBr0v7+KBDJNIkSDq0jBR+01XHEPbZZREpaJJdyb+qCqbddyOY467KR76De6j2V6TNubRUPnEzp+5SF/dW34Q4Wg06FoLbn5GdpDzkE5YAdQBthQKq7T5Nf1uMTLPHZWjk4MZILBWKnHKTIdwQQWUHerc4c0w21rDbl+8MSKhcjHNgdcZOM/E0GxrzubhI0aSRlRFBLMxACgbkknYAedelc09sPaC19M1tbv/RIzjKnaZh7Z81B9Uf4vEYDc9pPbE0vNbaaxSPcNcbh290Xig+t6x8MeNOk0q0ezLsmkvQl1ec0VscFUGzyjwP1EPzupHTGQ1BFOCOB7rU5OWFeWJTiSZvUTxIHzmx7I92cDeujeGuGLHRrZmUqgAzNPKRzN8T4DPRR+8nJ8+J+K7DRrdY8KCFxFbxY5j78eyuerHrv1O1c68a8b3WpSc07csanMcK+onhn6zY9o77nGBtQTbtE7Y5Ljmt9PLRQ7hpukj+HoeMa+/wBY7eruKqSlWd2c9kk15y3F3zQW3ULjEko+qD6in5x3PgN80EQ4P4QutRl7u3T0R68jZEaD6x8/qjc+WxNdJcB9n9rpiZQd5ORh52HpHzCj2Fz4D3ZJxUi0jS4baJYLeNY416Ko/efEk+Z3NZlBHuMeDrXUYu7uE9IZ5JV2dCfmnxHmp2P7DXNPHPA11pknLMOeJjiOZR6LeOD81seyffgkb11vWPqFjHPG0UyLJG4wysMgig4oq2+zvtjkg5bfUC0sOwWbrInh6fjIvv8AWG/rbCvDtJ7IpbTmuLENNb7lo+skQ/5ug8+oHXOC1VXQdXcVcI2Os26yBlLFf0VzFgke4/PXPVT7+h3rnLjLg6602Xu7hPRJ/Ryr6jj3HwPmp3HwwT6cE8b3Wmyc0Dc0bHMkLeo/hn6rY9oeQzkbV0Pw/wAR6frls8RVWyP0tvL66+8Y6jPR16bdDtQcqxyFSGUlWBBBBwQRuCCOhzV0dnfbOV5bfUyWHRbkDceQlA6/rjfzB3NR7tK7KprHmuLbmmtep8Xi/XA9Zfrj7QOprag7chmV1V0YMrAFWU5BB3BBGxBHjX3XP3Ydx8YZF064b9DIcQsT/VuT6n6rHp5MfrHHQNBiatZ99BLDzFO8jdOYdV5lK8w3G4znrVY2nYRZ55p7m5lbqSCq5+OQx/fVs1DX7UtJEjRNdhXUlWBjlABU4IzyY6++g8rDsm0mIg/JQ5HjI7t+4ty/urQds/CtrFpMj29vDCY5InzHGqk5bu9yBk+vUvi7Q9LbpfQfa2P+eK9ZOLdLlXka8snU49FpoiDg5GQT5jNBstC1FZraCbI/SRRvv9dA3+tK9ILuAqpR4ipA5SrLjGNsY2xivygoDi3ha9jv5LnUbW6vrXvHKd1MTyoWJAOAzIoX2fQGw3qY8P8AGGhfI54rRY7R2hkXklUKzegQAZCSHJ97EmrbqPcRcEWF7k3FtGzn/aKOV/8AMuCfgcig0vYef/BbX4zf+tJU7qpJuyu9syX0fUZI/HuZj6JPjkgFT9qfbVjcLvcm1i+WcvyjBEvLy45gxG3Lt0H/AMdKDRdrmtm00u4dDh5AIkOcHMnokg+BCcx+yuUq6H/lHE/zfbjw+Ur/AOlLiueKCz+xHgVL2Vru4Xmt4GAVD0kkxzYbzVQQSPHK9RkVYHaz2nfIM2lpym6KgsxwRCCMjboXI3AOwGCc5xWw7ClUaPBy9S8pb494w/6QK5846kdtRvTJnm+USg59zkAfAAAD3YoNVfXkk0jSyu0kjnLMxySfea+tN0+W4kWGCNpJHOFVRkn8AOuTsKxq3fDnFt5Y83ySVYi/rHuo2Y+7mdS2PdnFBd3Zz2QRWvLcX3LNcDdY+scZ8P8AeMPM7A9M4DVa1cq/nZ1j6YfuYf4KfnZ1j6YfuYf4KDqqlcq/nZ1j6YfuYf4KfnZ1j6YfuYf4KDqqlcq/nZ1j6YfuYf4KfnZ1j6YfuYf4KDqqqo7SeyGO657mwCxXB3aPpHKfHHgjnz6E9cZLVVn52dY+mH7mH+Cn52dY+mH7mH+CgiN/ZSQyNFMjRyIcMrDBB99fun30kEiTQu0ciHKspwQf/jbHjWw4i4our4q13IsrLsG7uNWx5FkUEj3HatPQdIdlXaeNQItLoKt1ynlYbLMAMnA9l8bkdDgkY6Cue23gpLG4Se3XlguM+gB6Mbj1lXyUg5A8PSAwABUU4AmZNTsShIPymEbeTOFYfapIq9f5QMCtpXMeqTxlfieZT+5jQc1g+Irrfs015r3TbeeQ5k5Skh82jJQsfe2Ob7a5Iroj+TlKTp86noty2Ptjj/D99Ba9Ut2M8N2d9bXc9zbxzMbpwrONwOVGwD4btVy3D8qs3kCf2DNVp/J4h5dLY/PuJG/4Y1/7aDQ8a8E2CatpdrHbqkU3eGVVZhzBcEbg5HQ9MV79qXZxptpptxc28BSVO75T3kjAc0qKdmYg+iTW74ngd+JNMIRyiQyEvynlBKz7E9AfRH7RWX27SY0ecfOeIf8AmKf9KDP4K0wHTrI462sB/bEtK33C8PJZ2qfNgiX9kailBoeL+0qw09zDM0jTAA93GhJw24OWwn/FUUHaPq17tpmlsEPqyz55SPME8iA/4mqzpdHt2mFw0MTTABRIyKXAGSACRkdT0rSdoPGsOmW/ePhpXyIYs7ufM+SjIyfgOpFBTfaEdXiWNb7UC08xAjtLXOSCcZcIFGM+iPXLHYeJFvdlfDs1jp0cFwwMmWcqOkfPvyZ9og5JPmTjIGTo+zTg2UyHVtSy95N6SKw/qVIwNvZbl2x7I265qyXkAxkgZOBk9SfAe+gr/t10oz6VIygkwOk2B5DKN+xXJ+yuYq7aurdZEeORQyOpVlPQqwwQfcQcVyRx9wlJpt28DZMZ9KGQ+2nh/iHQjz9xFBZn8nXiRQJtPdsMW72HJ9bYCRR8AobH6x8Ky+2DsvluZWvrFeeRgO+iyAWIAAdM7ZwN12zjIySaoq1uXjdZI2ZHUhlZTggjoQR0NW/wv27SooS+h77G3exEK5/WQ+iT7wVHuoKzbhW/BwbK6B/3En8Nef5NXv0S5+5k/hroK17btLYZYzx+5o8/9JYV7/nm0n+1k+6f8KDnb8mr36Jc/cyfw0/Jq9+iXP3Mn8NdE/nm0n+1k+6f8Kfnm0n+1k+6f8KDnb8mr36Jc/cyfw0/Jq9+iXP3Mn8NdE/nm0n+1k+6f8Kfnm0n+1k+6f8ACg53HDV79EufuZP4a/fyXvvod19xJ/DXQ/55tJ/tZPun/Cn55tJ/tZPun/Cg54/Je++h3X3En8NPyXvvod19xJ/DXQ/55tJ/tZPun/Cn55tJ/tZPun/Cg54/Je++h3X3En8NekHCOoOQq2V0Sf7lx+0kYHxNdB/nm0n+1k+6f8K+ZO2jSQCRJKfcImyf24FBouyfspktZVvb7AlXPdQg55CRjmcjYtgnAGQOuc9NX/KK4lVmh09CCUPey48CVIjU+/lYtjyK14cV9ussimOwh7kH/ay4L/4UGVU+8lvhVQXNw8jtJIzO7ElmYkkk9SSdyaDzrpnsF0wxaUrnIM8skm/ltGPsIjz9tc/8I8OS6hdR2sPVt3bGyIPWc+4fvJA8a6902xSCKOCIYSNFRR5BQAPjsOtB4a/rMFpA9xcOEjUbnqST0VR4k+VQHhvtTa6uIoYNMnEEr8onJwBvuxAXl2AJOHJ2rx7Q4fl2s6dpj57hVa4lHg2OfAP2R8vwkNWRqF5FbQPLIQkUSFjgbBVHQAe7YAe4UGZWLqWmw3Cd3PEkqZB5ZFDDI6HBqlNG0e+4hklvZbmW0tVYrbomfDyGQDjbL+JyBjGBJ+zTVryC+utHvpTO0KCSGY5yU9HYk7nZ1IzkghhkjGAsyNAoCgYAGAB4AdBSvqlBga/qYtraa5KlxFG8hVepCgnx6dOtc26Nxc1xqDX9xay310CO4gTPdxgHY4AZjy52GOpLE53rp6aJXUqwDKwIIPQgjBB92K8rGwihUJDGkSDosahR+wDFBVXe8UX3qrDp8Z8Tjmx7887gj4LWdonZHyzxXV7f3FzNE6uhzgAqQwBLl2IyPDlqz6UCtHxfwtb6jAYLhfejj1kb5yn/AE6Gt5Sg5X4v7Lr+xYkRm4h8JYQTtv66DLJ+8e81B813BWr1LhyzuDzT2sErfOeJGP7SM0HGlK69/IXTPoNr90n4U/IXTPoNr90n4UHIVK69/IXTPoNr90n4U/IXTPoNr90n4UHIVK69/IXTPoNr90n4U/IXTPoNr90n4UHIVK69/IXTPoNr90n4U/IXTPoNr90n4UHIVK69/IXTPoNr90n4U/IXTPoNr90n4UHIVK69/IXTPoNr90n4U/IXTPoNr90n4UHIVS3g7s6vtQKmOMxwnGZpQQmPqeMh+G3mRXS9pwfp8TB47O2Vh0YRJkfA42rd0Ec4I4MttMh7qAEu2DJK3ruR5+SjwUbD3kkmR0pQVl2maJex3ttq+nx99JChjliG5ZPSOQo3fIdhgbg8hAO+IxrGoarr7R2Qs5LK2DBp3cNjY+JZVzjqIx1OCTtkXpSgjcusadpcK27zwwLDGOWNnHPyjOCF9ZySD0BJOah3ZSr31/fa06skcv6GAN4ovLk+WwRBkbZ5x4VK9c7O9Ou7g3NxCZJTy5JkkAPKAB6IbAGB0GPHzqS2tskaLHGqoigBVUAAAdAANgKD1pSlApSlApStBxrxXDpts1xNufVjjHrO3gB5DxJ8B57Ahv6VSWl6PrWtj5TcXTWVq28UcfMOZTjBCgqWU+DuST1AwRWTfcHavpSm60++ku1QZe3lBOVHXCliG2+byt5ZNBclKj/A3FcWpWq3MY5T6skZOSjjqufEbgg+II6HIEgoFKUoFKUoFKUoFKUoFKUoFKUoFKUoIrxvx1BpjW4nSRlmcguqnlQAbsT7RyR6I3xk+ABklndpKiyxMro4BVlOQQehBrG1zR4buF7e4QPG43B8PIg9QR5iqG0Xis6DfzWazG8sVf0gvrRk9cezzqdiAeViPA7AOiKViaVqcVzEk8DrJG4yrL0P+oIOxB3BBBrLoFKUoFKUoFKUoFU3xdZ/zhxLbWc28FvFzlD0bYyHbx5jyKfctXJVXdqej3FvdW+t2SGR4Byzxj2o/S9LbcjlYqTvj0T4E0FoAV+1EtD7SNNuYRL8qiiOPSSZ1R1PiCGIz8RkVDuNu1Lvz8g0cPPcS+h3qA4XOx7vO5OPb2VRvk+AfHY04/nTWVh/qO9JUD1f62ULjHhjOPcBU/seN7GW7lslnUTxty8rbBiBuIz0Yg5BHXIO3jUAmReG9HZQytfXB2I+fjGR5pEp8erHw5tvzhnsbgl05flvOt5KTKZFJ5o+b1UIOzbbkEZyWwehoLipVOpruraGQl+hvrEHAuE3kQZwOYnf7H8SAH2q3LK5EkaSAMA6qwDghgGAIDA7g79D0oPalKUClKUClKUClK/GYDc7UH7XzJIFBZiAAMkk4AA8SfCsfVbh44ZZIo+9dEZljBxzkDIUHBwT06VVP5KarrX6TU5jZ2x3S1jHpHxUyA9CDg+nk7Ecq5oNpxB2qhpfkmkQm9uT7Sg90vhnPtgHG+Qu/rVHNQn1PRLk38vPcWt0Va5Qtzd3IwAK56Ar6qsAFICqQMDGd2H6h8llutHuESO4jcsrAAGQD1gTgFsDDKTuVY+Aq3Lq3SRGjkVXRgVZWGQQdiCD1FBVfFnaG18IrDRSXnuVy8oyO5Q9cn2WA6t7PhliMSnhTs8tLSya0ZFm70D5Q7jeQ/8ANVU+qB069SSa81vh664euTqGnjvrJtpYm3KLn1WO55c+rJ1GwbPtW3wrxLb38C3Fu2VOzKfWRvFXHgR+w9RkUFbaTw1qOjagiWKtc2Fy+GRj/V7bsx9llUev0YDBGcVcNKUClKUClKUClKUClKUER1bsz0q4cySWiByckxs6Z8yQjAEnzxmtrovDtlYI3yeGOBQPTfxIG/pu2WIHXc1ua1nE2jLeWstq7vGsq8paM4bGQcbg7HGCPEEjxoKcsdNPEuo3FxKZEsIFMUXLsSTnlxkY5j/WHY49BTkVtebV9C651HTl8d+9iUftKgf4lwPYzVkcIcOx2FpFaxbhB6TYwXY7s564yfDJwMDwrc0Gs4f1eO9to7mNWEcq5CyLg43BBHT7RkHwJFantP1X5Npd3KCQxjKKR15pCIwR7xzZ+ypOiAAAAADYAdB8KqT+ULds0NnYxAmS4myFB68oCKp+LSDr82glvZJDKulWzTu8jyAyZdix5WYlAC3QcnLt8akOv6otrbTXLjKxRs5GcZ5QSFHvJ2+2qysu0S90+NIb/SJo4okVe8g3QKoCjGxToPn1qe03tSs73TGgtWk72V0DI6FSqg85JIyp3ULgMetBYNv2i2v83x6lKssUMjlACvM2QWX2Sdsqd/dWnk7btKHQzn4R/iRWp7T9H+TcNwQeMPycN+tjDH7WY1YfDcMJtLZ+SMc0ER9VfFFNBDrLtu0+WWOFIrrmkdUUlI8ZYhQT+kzjJ8qsi7nEaPIeiKWPwAz/AKV5pPCCFDR5PQAjNabtFuu60u+fOP6PIoPvdSg/e1BDezvtaN9dm2uIkg7xc25Uk8xGeZWJ2JONiAPVYbkitx20aE91prtEWDwETAKSOYL6wIHXC+kPHKjHWoO/A7y8P2Nzb5F3bK08ZX1mVpGlKjG5YZDL7xgetVkdm3Fy6nZLKcd6voTp5NjqB81huPtHgaD17N+JRqFhDOSDIBySjykTAPw5hhseTCpPVL8GMdI12fTW2trvDwZ6AnJjxv8ArxeZKrV0UFS9tOhSQvBrVptNbsolx4rn0WOOoGSh81byFWLwxrkd7axXUXqyLnHirDZlPvDAivmPVrO7aa0WWKZgmJo1IYcr5UhsbeYI6jbOMior2X8HXWmy3kTOjWbPzQjOXzt6RwMDK4U+ZTYAdQn8kYYFWAIIIIIyCDsQR4io/wALcF2mnvO9shUzsC2TkKB0RB4KCSfPfrgACRUoFKUoFKUoFKUoFKUoFKUoFKUoFKUoFU7qf9N4rhj6x2UYZvLKr3gI9/eSIP8ADVxVjJp8IlMwijEpHKZAo5yCQSC2MkZAOPcKDJqlu0eyjudf02zSNARiSUhQCw5i7KxG5wkR69OarpqDaZwTKmtT6pLJG6PGVjUZ5kOEQZztjkU7g9W6UHj26JnR5z5PEf8AzFH+tR3hPsc06eztriQ3BaWGKRh3igAuisQMLnGSfGpl2s6ZJc6VcQwrzyMYuVcgZxNGTuxA6A+NQvR9W4kgt4beHTrYrFGkYLyKSQihQTicb7UEq0Tso061mjuIkk7yNuZS0hIz8OhrH7drvk0eZc47x4kH+cOf3Ia1i6vxU3/2Nkn+If8Avmtj2t8NXeo2trbwKvN3oklJYBUxGy+eTu56ZoNNonCGuy20MT6jHaQrEiosCZcKFAHMwCHmx5NWiudMk4av4LhZHms7gd3Ozdc5y2QNuYD018Thx5mr4RQAAOgrC1rR4LuIwXMYkjJUlTnqpDA5GCNx/wAx0NBAe2TQGu7SC+s8vPbsskRi9JnRypymPWIPK49wbzrXjhrW9WH/AIjcCytj1gg9Zh4hsE9R4Mxx82rUsLKOGNYokCRoMKqjAA8hWRQRzhLgiy04f0aLDkYaVzzSMNsgt4AkA8qgDI6VI6UoFKUoFKUoFKUoFKUoP//Z"/>
          <p:cNvSpPr>
            <a:spLocks noChangeAspect="1" noChangeArrowheads="1"/>
          </p:cNvSpPr>
          <p:nvPr/>
        </p:nvSpPr>
        <p:spPr bwMode="auto">
          <a:xfrm>
            <a:off x="2783681" y="748905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975"/>
          </a:p>
        </p:txBody>
      </p:sp>
      <p:sp>
        <p:nvSpPr>
          <p:cNvPr id="56326" name="AutoShape 6" descr="data:image/jpeg;base64,/9j/4AAQSkZJRgABAQAAAQABAAD/2wCEAAkGBxMTEhQSEhQVFRUXGBkaGBgWGR0gHBsfGhoaGBwcGSAeIiggGx8mGxogIT0hJyorLi4xHh8zODMsNykuLi0BCgoKBQUFDgUFDisZExkrKysrKysrKysrKysrKysrKysrKysrKysrKysrKysrKysrKysrKysrKysrKysrKysrK//AABEIAN8A4gMBIgACEQEDEQH/xAAcAAEAAgMBAQEAAAAAAAAAAAAABgcEBQgDAgH/xABOEAACAQMCAwQFBwcJBgUFAAABAgMABBEFIQYSMQcTQVEiMkJhcRRSVGKBk9EWFyNykaHSCBUkM1NjgpLBQ3OisbLCJaOz0/E0RMPh8P/EABQBAQAAAAAAAAAAAAAAAAAAAAD/xAAUEQEAAAAAAAAAAAAAAAAAAAAA/9oADAMBAAIRAxEAPwC8aUpQKUpQKUpQKUrwivI2d41dGdMc6hgWXm3HMBuuffQe9YV3q9vFJHDJNGkkhxGjMA7ZOPRXqd6zaqPt+gaL5BqKD0recD45xKufLBiP+agtyledtOrorqcqyhgfMEZH7q9KBVZdjev3NzJqMdzM0phmVV5sbAmUYGP1Ks2qh7GPR1LW0/v/APplnH+tBru3TWrtL63gs5Z42Fu8rCF2XIy7EnlIzhYiatDgTiJb+xhuRjmZcSAeDrs49wzuPcRUDAE/FrAjItrbG/T0ox/7+K8uAmOlazc6S+0Fx+mts9OhIA/wgoSepiHnQSbjzi+e0vtNtYFjYXUvJJzqxIUvEgK4IxgMx3z0FTqql4qbveKdNi6rHCX+BxO//atTbtG1x7LTbm5i/rEUBD5M7rGG+wtn7KDdXOpQxsEkljRj0VnUE/AE5rJBqnuAezCxvLGO7u2kuZrgF2k71vRJJGNjuwxgls75rGu1uOG7mDlnefTJ35GSU5aI7ZIxtnBLeiAGwQQNjQXXShNecEyuqujBlYAqykEEHcEEbEe+g9KUpQKUpQKUpQKUpQKUpQKUpQKUqrr7jW703VWi1IqbK4P9HlRcLGBtv4nqOYEkjZhgbELRrmjhjhu9W4vp9Olb5XZTsrxnrLGWcdTs5zGcqeuxBBAz0qjAgEEEHcEdCPdVMnXodJ4g1F7luSCaFZBhSSz/AKMgADxLd4PLzIoJf2edo0OoDuZB3F4mQ8LbZK9THnc+9Tuu/UDJy+1jS/lGlXaDqqd6vxiIk2+IUj7arHUOHLzXbn+cLW2SwRVzHM7MskzDdHPL47D0wNgfWfAAkvBfaK/enS9ZQw3PqB2ACyZ2AfGwJ8GHot7tshJOx/VPlGk2pPrRqYj7u6JRf+AKftqZ1QvBC63p63NlZWPeL8ociWcFU2/Rll5mQMCEByCftqSnhHX7vPyzU1tkPsWwOQPIleT/AKmoLVqoezEcmvazHn1md/2yk/8AfVtwqQqgnmIABPmcda0+n8K2sN3LfRoRcTArI/MxBBKkjlzyjdB0FBAOzv8ATcQaxcfM/Q/scJ/+Ctj226G720WoW+1xZOJAR15Mgt8eUgN8A3nU507RLeB5ZIYkjeYgyMowXILHLe/LH9tZs8SurIwDKwIYHoQRgg/ZQUt2f6yuo8Qy3ighRZqQD7J5YVZfsdnHvxVi2/EFnqE15ppRnMQKTBl9BgcA8rA+Zx4HIJHTNYXAvZ1Bpks0sMkj94oXEnL6IBzsQBn/APVRLWzNomqz6j3Ty2N3jvSgyY2JByffzZIzgEOR1FBiXei6jw873FiTdaeTzSQud0HiSB0OP9oo8PSXAFTGD+buIrWN2DkROCU5sNG+2VYbqwI8cEEE4wc4zIu03SWiMvyyMKASVbmD7dRyEcxPwBzUO7BrQtLqN7HGYraaXEKYwMB5GwANsKrBdtuo8KC2b+0SaN4pASkilWAJBIYYIyCCNj4VTGrR3fDLLJBMLjT5Hx8nlbDqTljynG2w9ZRjf0l6GrpurlI0aSRgqIpZmOwAAySfcBVKaJbvxFqjXcyn+b7U8saN0c9QpHTLbO3u5V8jQWhwfxja6jH3ls/pD1422dP1h5fWGQfOpBVe8VdmKSzLeafKbG7DZLRj0HyfSLKOhPu2bcEHOamwv4kkjt3lUzMhYKSA7hcBm5R7/IeflQZlKUoFKUoFKUoFKUoFRvjzi+PTLb5RIjSEnlRF25mIJAZsEIMA7ny2BqSVh6vpcVzC9vOgkikGGU/tBHkQdwRuCARQQDRO2zTZsCbvbZtv6xeZc+5kz+0gVJtWtbDWLV4O9injO4aJ1Zo2HRlIzysM+PmQdiRVT/zemjXYstShS60yZiYZZEDNET1IOMqR7SjHzh4gzC/7GtPk5ZrOSa1bGUaGTmXcbMObLdPJh1oNVwRxDPpF0NH1Nswn/wCluD6uCcKpJ9g9PqHY7YI+u062ji13SbiRFdJSIirAFcq+AxB8jMD/AIRWr4t7NtakhEPyqO/iTdO9wJgfHlZ8kZG2O8wfLYGplwbwfNLaWo1hVkltnLQKWyyrgBRKQcORjpkjAXOTQWFWNLp8TSJM0aNKgIRyoLKD1CnqM1k0oFKUoFKUoFKUoFfjKCMHcHqDX7Sgjk/AemO3O1lb83XaMAH4gbGt9bW6RoscaqiKMKqgBQB4ADYCvWlBTnalrkuoXceh2Jzlh8pcdBjDcpPzUHpN5nlXqCDaHDehxWVtFbQjCRrjJ6serM3vJ3r7tdDt455LmOFFmlAWRwMFgCTv4Zydz1OFznAxjcW8SwafbtcznAGyqPWdj0Rfef3DJOwoMLj7jKHTLczSelI2RFEDu7f6KOpbw+JAML7M+D57if8AnrU8tO/pQRnYIPByPDA2VfAb9cYwuB+Gp9Xuv541Mfogf6NAfVIB9E4P+zB3x7ZyTt61z0Ght+L7V7+TTgzC4RAxDKQGyMlUJ9YhSG28DtnBxvqqXt3it4kgvEmEF/Ey9zy+vIoOSCB0C7nmO3VfaqYdnXGUep2olGFmTCzIPZbHUfVbGQfiOoNBKqUpQKUpQK/Ca/ahHbNqbwaTcNGcM/LHnyDsA37VyPtoI5qvaFqF9PJbaFAJEjOHuXA5c9MqWIQDrjOS2NhWFNxBxLp4727gju4Ru5UJkDx/qsFcfOKEVYPZvpEdrptrHGB6USSOR7TyKGZs+O5wPcAPCpNQQbTNY0/iGykhIPQc8bY7yJvZdTuOvRhsehHUVFuB9XutIvF0a+5pIZDi0mUEjc7DG5Ck9R7B+qcjy480kaTqlnqdpiOOaURzxjZTzetgDbDLk46BlBq43hUsrFQWXPKSBkZ2OD4ZFB6UpSgUpSgUpSgUrA1vWYLSJp7mRY418W8T5KOrE+Q3rnjtD7Wbi+5obbmt7bod8SSfrkH0R9Ue/JPgHS1Kovsx7YOXktNSYkbKlyeo8AJvMf3n+bxarzRgQCCCDuCOh+FB+0pSgUpSgVo+KOErS/EQuo+fun5kOcHqOZT5q2ACK3lKD5RAoCqAABgAdAB0AqtuPO1FYH+Racvyq8Y8no+ksZ8tvXcfNGw3ydsGW8b6PPd2ckFtObeVsYcdCPFWIHMAR4rv06jIOBwH2f2umJ+jHeTkYedh6R8wo9hc+A92ScUEX4K7L2Mvy/WHNxdN6XdseZEPUc/gxHQKPQXwztjJ1vhK6tNUi1DS0UrO3JdwkhVIO7Se4HrkbhgDhuYirMqK8VdoVhYZE0waQf7KL0pPgQNl/wARFBKqVB+zzjmbUnmY2bwW4AMMjZIfchgWwAT0OFzjfJ6VOKBSlKBWj424fF/ZT2pPKXX0GPg6kMpPu5gM+7NZ2uSTLbzG2UPOI27pSQAXweXOSBjOOpFVZF2t3lmwj1fT5I98d5ECAf1Qx5H28Q/2UH52Z9oQtQNK1XNvNB+jR5Nl5R6qOei4HR/VZcb+Jt9ZVK8wIK4zkHbHnnyqu7u90LXVVHkjMvROY91Mu2cLzY5xvnHpLWp/MRbglReXIiJyUwu/xPTPv5aDy4o1Eazq1pY2pD21q/fXEq7qSpGQD4jA5AR1LnwXNXFWl4V4WttPi7m1j5QcFmO7uR4u3j8Og3wBW6oFKUoFKV8TSqilnYKqgksxwABuSSdgKD7qEdoHaTbaaCn9dckejCp9XyMh9ge7qdsDG4gvaL2z55rfTDjwa5I/b3IP7Oc+/A6NVJyyFmLMSzMSSSckk7kknqSfGg2/FPFFzqE3fXT8xGeVRsiA+CL4fHqcbk1rbCykmkWKFGkkc4VVGST/AP29bzgvgu61KXkgXEYOJJm9RPHf5zfVG/wG9dJcF8E2mlxHuwC+P0s8mOYjqd+iIMeqPLfJ3oId2cdj0dvy3GoBZZxusXWOM/W8JGH+Ue/Y1KuPO0S10xeVz3s5GVgQ7/FzuI1953PgDg1Be0TtnC81vphDHcNcEbDw/RA+sfrnbyByDVHTzM7M7szsxJZmJJJPUkncn30HXfB/GVrqMfPbv6Q9eNtnT9YeI+sMj31Ia5A4H0u+nuk/m/nEykHvFPKIx5u3QL7jnO4weldGWPHtpFNHp91dxvdhcSSIvLF3nzCckK/uzjO2xIWgmdKUoFKUoFfMjhQWY4ABJJ8ANya+qxNXs++gmhzjvI3TPlzKVz++gp59Z1PiCaSOxkNpYRtytLuGf4kekWI35AQAD6R3GZbwp2R6fZ4d0+Uyj25gCoP1U9UbjO/MR51r+wXUU+RyWLDkuLaWQSIfW3b1vfhsp7uUeYqxNT1KG3QyzypEg6s7BR8N+p91BlAY2FftVPrfbKrv3GlW0l3MejFWC/EKPTYfHl+NTLgB9RNux1QIsxkYqF5chDjCsF2GDnxJxjO+chJqUpQQ/ini2S21DT7KKNH+Ulu85iQVUFfSXHu5zgjfA6VLZoldSrqGU7EMMg/EHrVG8ecSNBxGs6W73PySBVKISMc6sSxIVtgJh4dcb1IrDt109jiWK4hPiSqso/ytzf8ADQbbiDsi0y5yViNu59qA8o/yHKfsArV8M8C6rYXUKxaiZbIN+kR85CgEhVVuYDOwypB3qSad2l6VN6t7Ev8Avcx/+oFqTWd5HKvPE6SKfaRgw/aNqD3pSlApSq57Ru1SCw5oIOWe6+b7EZ/vCOp+oN/MjaglnFXFNtp8JmuX5RvyoN3cjwRfH49B4kVzd2gdo9zqTFD+itgfRhU9cdDIfbPu6DwGdzGtc1me7mae5kaSRvE+A8AoGyqM9BtXlpmnS3EqwwRtJI5wqqMk/gB4k7DxoMWrT7OOyGW75bi9DQ2/VY+kko/7EPn1I6YyGqddnHZFFactxe8s1wMFU6xxHwx89x847DwG2azO0XtWgsOaC35Z7rccufQjP94R1P1Bv5ldqCSarq1jpFqvPyQRKMRxoPSY9cIvViSck+/JPjXPXaD2lXOpExj9DbZ2iU7tjoZT7RzvjoNupGai+u63PeTNPcyNJIfE9APBVHRVHkKxLW2eR1jjRndjhVQEsT5ADc0HlVg9nfZbcagRNLzQWvzyPSkHlED4fXO3lzYIrb6ZwdZaTGt3rTLJMwzFZLht/OTwb7fQG+7EgVotb7V9RmuEnik+TpGf0cMfqAdMSZ/rDjbcY8gKCzO0izudM08Q6RAIrfBM8sZJmXbBY7Z3A3kySB80AGueK6Z7O+1W3v8Algn5YLrpy+xIf7snofqHfyLb1qe0fsejuOe508LFN1aHYRyH6vhGx/yn3bmgg3Z32sz2XLBdc09sNh4yRjw5CfWUfNPuwRjB6G0TWILuJZ7aRZI26FfD3MOqkeR3rja+s5IZGilRo5EOGVhgg+8VsuFeKLnT5e+tZOUnHMp3RwPB18fHfYjJwRQdjUqEdn/aVa6kAn9TcgbxMfW2yTEfbHu6jfbG5m9ApSlBX3GfZgl3cfLLW4ks7n2njzhtsZ2ZSrY2yDv4jxrUWfYuJJBJqN9cXhHQEkbeRZmdsfDlq2K8Lq8jjGZJEQebsAP30GLomhW1ond20KRL48g3PvY9WPvJJrX6txbFb31rYuknPcglHGOQY5tjvnOw8PaFY9/2jaVEMvewH/dt3n7ow1Vbx/x7ZXV9pc1rI7G2nBclCoKs8ZPrYPsnw8TQX3SlKCtOzixmOq6xdzxPHzSKkRdSvMgZxlcjccqIc9N6n2oaTbzjE8EUo8pEVv8AqBr0v7+KBDJNIkSDq0jBR+01XHEPbZZREpaJJdyb+qCqbddyOY467KR76De6j2V6TNubRUPnEzp+5SF/dW34Q4Wg06FoLbn5GdpDzkE5YAdQBthQKq7T5Nf1uMTLPHZWjk4MZILBWKnHKTIdwQQWUHerc4c0w21rDbl+8MSKhcjHNgdcZOM/E0GxrzubhI0aSRlRFBLMxACgbkknYAedelc09sPaC19M1tbv/RIzjKnaZh7Z81B9Uf4vEYDc9pPbE0vNbaaxSPcNcbh290Xig+t6x8MeNOk0q0ezLsmkvQl1ec0VscFUGzyjwP1EPzupHTGQ1BFOCOB7rU5OWFeWJTiSZvUTxIHzmx7I92cDeujeGuGLHRrZmUqgAzNPKRzN8T4DPRR+8nJ8+J+K7DRrdY8KCFxFbxY5j78eyuerHrv1O1c68a8b3WpSc07csanMcK+onhn6zY9o77nGBtQTbtE7Y5Ljmt9PLRQ7hpukj+HoeMa+/wBY7eruKqSlWd2c9kk15y3F3zQW3ULjEko+qD6in5x3PgN80EQ4P4QutRl7u3T0R68jZEaD6x8/qjc+WxNdJcB9n9rpiZQd5ORh52HpHzCj2Fz4D3ZJxUi0jS4baJYLeNY416Ko/efEk+Z3NZlBHuMeDrXUYu7uE9IZ5JV2dCfmnxHmp2P7DXNPHPA11pknLMOeJjiOZR6LeOD81seyffgkb11vWPqFjHPG0UyLJG4wysMgig4oq2+zvtjkg5bfUC0sOwWbrInh6fjIvv8AWG/rbCvDtJ7IpbTmuLENNb7lo+skQ/5ug8+oHXOC1VXQdXcVcI2Os26yBlLFf0VzFgke4/PXPVT7+h3rnLjLg6602Xu7hPRJ/Ryr6jj3HwPmp3HwwT6cE8b3Wmyc0Dc0bHMkLeo/hn6rY9oeQzkbV0Pw/wAR6frls8RVWyP0tvL66+8Y6jPR16bdDtQcqxyFSGUlWBBBBwQRuCCOhzV0dnfbOV5bfUyWHRbkDceQlA6/rjfzB3NR7tK7KprHmuLbmmtep8Xi/XA9Zfrj7QOprag7chmV1V0YMrAFWU5BB3BBGxBHjX3XP3Ydx8YZF064b9DIcQsT/VuT6n6rHp5MfrHHQNBiatZ99BLDzFO8jdOYdV5lK8w3G4znrVY2nYRZ55p7m5lbqSCq5+OQx/fVs1DX7UtJEjRNdhXUlWBjlABU4IzyY6++g8rDsm0mIg/JQ5HjI7t+4ty/urQds/CtrFpMj29vDCY5InzHGqk5bu9yBk+vUvi7Q9LbpfQfa2P+eK9ZOLdLlXka8snU49FpoiDg5GQT5jNBstC1FZraCbI/SRRvv9dA3+tK9ILuAqpR4ipA5SrLjGNsY2xivygoDi3ha9jv5LnUbW6vrXvHKd1MTyoWJAOAzIoX2fQGw3qY8P8AGGhfI54rRY7R2hkXklUKzegQAZCSHJ97EmrbqPcRcEWF7k3FtGzn/aKOV/8AMuCfgcig0vYef/BbX4zf+tJU7qpJuyu9syX0fUZI/HuZj6JPjkgFT9qfbVjcLvcm1i+WcvyjBEvLy45gxG3Lt0H/AMdKDRdrmtm00u4dDh5AIkOcHMnokg+BCcx+yuUq6H/lHE/zfbjw+Ur/AOlLiueKCz+xHgVL2Vru4Xmt4GAVD0kkxzYbzVQQSPHK9RkVYHaz2nfIM2lpym6KgsxwRCCMjboXI3AOwGCc5xWw7ClUaPBy9S8pb494w/6QK5846kdtRvTJnm+USg59zkAfAAAD3YoNVfXkk0jSyu0kjnLMxySfea+tN0+W4kWGCNpJHOFVRkn8AOuTsKxq3fDnFt5Y83ySVYi/rHuo2Y+7mdS2PdnFBd3Zz2QRWvLcX3LNcDdY+scZ8P8AeMPM7A9M4DVa1cq/nZ1j6YfuYf4KfnZ1j6YfuYf4KDqqlcq/nZ1j6YfuYf4KfnZ1j6YfuYf4KDqqlcq/nZ1j6YfuYf4KfnZ1j6YfuYf4KDqqqo7SeyGO657mwCxXB3aPpHKfHHgjnz6E9cZLVVn52dY+mH7mH+Cn52dY+mH7mH+CgiN/ZSQyNFMjRyIcMrDBB99fun30kEiTQu0ciHKspwQf/jbHjWw4i4our4q13IsrLsG7uNWx5FkUEj3HatPQdIdlXaeNQItLoKt1ynlYbLMAMnA9l8bkdDgkY6Cue23gpLG4Se3XlguM+gB6Mbj1lXyUg5A8PSAwABUU4AmZNTsShIPymEbeTOFYfapIq9f5QMCtpXMeqTxlfieZT+5jQc1g+Irrfs015r3TbeeQ5k5Skh82jJQsfe2Ob7a5Iroj+TlKTp86noty2Ptjj/D99Ba9Ut2M8N2d9bXc9zbxzMbpwrONwOVGwD4btVy3D8qs3kCf2DNVp/J4h5dLY/PuJG/4Y1/7aDQ8a8E2CatpdrHbqkU3eGVVZhzBcEbg5HQ9MV79qXZxptpptxc28BSVO75T3kjAc0qKdmYg+iTW74ngd+JNMIRyiQyEvynlBKz7E9AfRH7RWX27SY0ecfOeIf8AmKf9KDP4K0wHTrI462sB/bEtK33C8PJZ2qfNgiX9kailBoeL+0qw09zDM0jTAA93GhJw24OWwn/FUUHaPq17tpmlsEPqyz55SPME8iA/4mqzpdHt2mFw0MTTABRIyKXAGSACRkdT0rSdoPGsOmW/ePhpXyIYs7ufM+SjIyfgOpFBTfaEdXiWNb7UC08xAjtLXOSCcZcIFGM+iPXLHYeJFvdlfDs1jp0cFwwMmWcqOkfPvyZ9og5JPmTjIGTo+zTg2UyHVtSy95N6SKw/qVIwNvZbl2x7I265qyXkAxkgZOBk9SfAe+gr/t10oz6VIygkwOk2B5DKN+xXJ+yuYq7aurdZEeORQyOpVlPQqwwQfcQcVyRx9wlJpt28DZMZ9KGQ+2nh/iHQjz9xFBZn8nXiRQJtPdsMW72HJ9bYCRR8AobH6x8Ky+2DsvluZWvrFeeRgO+iyAWIAAdM7ZwN12zjIySaoq1uXjdZI2ZHUhlZTggjoQR0NW/wv27SooS+h77G3exEK5/WQ+iT7wVHuoKzbhW/BwbK6B/3En8Nef5NXv0S5+5k/hroK17btLYZYzx+5o8/9JYV7/nm0n+1k+6f8KDnb8mr36Jc/cyfw0/Jq9+iXP3Mn8NdE/nm0n+1k+6f8Kfnm0n+1k+6f8KDnb8mr36Jc/cyfw0/Jq9+iXP3Mn8NdE/nm0n+1k+6f8Kfnm0n+1k+6f8ACg53HDV79EufuZP4a/fyXvvod19xJ/DXQ/55tJ/tZPun/Cn55tJ/tZPun/Cg54/Je++h3X3En8NPyXvvod19xJ/DXQ/55tJ/tZPun/Cn55tJ/tZPun/Cg54/Je++h3X3En8NekHCOoOQq2V0Sf7lx+0kYHxNdB/nm0n+1k+6f8K+ZO2jSQCRJKfcImyf24FBouyfspktZVvb7AlXPdQg55CRjmcjYtgnAGQOuc9NX/KK4lVmh09CCUPey48CVIjU+/lYtjyK14cV9ussimOwh7kH/ay4L/4UGVU+8lvhVQXNw8jtJIzO7ElmYkkk9SSdyaDzrpnsF0wxaUrnIM8skm/ltGPsIjz9tc/8I8OS6hdR2sPVt3bGyIPWc+4fvJA8a6902xSCKOCIYSNFRR5BQAPjsOtB4a/rMFpA9xcOEjUbnqST0VR4k+VQHhvtTa6uIoYNMnEEr8onJwBvuxAXl2AJOHJ2rx7Q4fl2s6dpj57hVa4lHg2OfAP2R8vwkNWRqF5FbQPLIQkUSFjgbBVHQAe7YAe4UGZWLqWmw3Cd3PEkqZB5ZFDDI6HBqlNG0e+4hklvZbmW0tVYrbomfDyGQDjbL+JyBjGBJ+zTVryC+utHvpTO0KCSGY5yU9HYk7nZ1IzkghhkjGAsyNAoCgYAGAB4AdBSvqlBga/qYtraa5KlxFG8hVepCgnx6dOtc26Nxc1xqDX9xay310CO4gTPdxgHY4AZjy52GOpLE53rp6aJXUqwDKwIIPQgjBB92K8rGwihUJDGkSDosahR+wDFBVXe8UX3qrDp8Z8Tjmx7887gj4LWdonZHyzxXV7f3FzNE6uhzgAqQwBLl2IyPDlqz6UCtHxfwtb6jAYLhfejj1kb5yn/AE6Gt5Sg5X4v7Lr+xYkRm4h8JYQTtv66DLJ+8e81B813BWr1LhyzuDzT2sErfOeJGP7SM0HGlK69/IXTPoNr90n4U/IXTPoNr90n4UHIVK69/IXTPoNr90n4U/IXTPoNr90n4UHIVK69/IXTPoNr90n4U/IXTPoNr90n4UHIVK69/IXTPoNr90n4U/IXTPoNr90n4UHIVK69/IXTPoNr90n4U/IXTPoNr90n4UHIVK69/IXTPoNr90n4U/IXTPoNr90n4UHIVS3g7s6vtQKmOMxwnGZpQQmPqeMh+G3mRXS9pwfp8TB47O2Vh0YRJkfA42rd0Ec4I4MttMh7qAEu2DJK3ruR5+SjwUbD3kkmR0pQVl2maJex3ttq+nx99JChjliG5ZPSOQo3fIdhgbg8hAO+IxrGoarr7R2Qs5LK2DBp3cNjY+JZVzjqIx1OCTtkXpSgjcusadpcK27zwwLDGOWNnHPyjOCF9ZySD0BJOah3ZSr31/fa06skcv6GAN4ovLk+WwRBkbZ5x4VK9c7O9Ou7g3NxCZJTy5JkkAPKAB6IbAGB0GPHzqS2tskaLHGqoigBVUAAAdAANgKD1pSlApSlApStBxrxXDpts1xNufVjjHrO3gB5DxJ8B57Ahv6VSWl6PrWtj5TcXTWVq28UcfMOZTjBCgqWU+DuST1AwRWTfcHavpSm60++ku1QZe3lBOVHXCliG2+byt5ZNBclKj/A3FcWpWq3MY5T6skZOSjjqufEbgg+II6HIEgoFKUoFKUoFKUoFKUoFKUoFKUoFKUoIrxvx1BpjW4nSRlmcguqnlQAbsT7RyR6I3xk+ABklndpKiyxMro4BVlOQQehBrG1zR4buF7e4QPG43B8PIg9QR5iqG0Xis6DfzWazG8sVf0gvrRk9cezzqdiAeViPA7AOiKViaVqcVzEk8DrJG4yrL0P+oIOxB3BBBrLoFKUoFKUoFKUoFU3xdZ/zhxLbWc28FvFzlD0bYyHbx5jyKfctXJVXdqej3FvdW+t2SGR4Byzxj2o/S9LbcjlYqTvj0T4E0FoAV+1EtD7SNNuYRL8qiiOPSSZ1R1PiCGIz8RkVDuNu1Lvz8g0cPPcS+h3qA4XOx7vO5OPb2VRvk+AfHY04/nTWVh/qO9JUD1f62ULjHhjOPcBU/seN7GW7lslnUTxty8rbBiBuIz0Yg5BHXIO3jUAmReG9HZQytfXB2I+fjGR5pEp8erHw5tvzhnsbgl05flvOt5KTKZFJ5o+b1UIOzbbkEZyWwehoLipVOpruraGQl+hvrEHAuE3kQZwOYnf7H8SAH2q3LK5EkaSAMA6qwDghgGAIDA7g79D0oPalKUClKUClKUClK/GYDc7UH7XzJIFBZiAAMkk4AA8SfCsfVbh44ZZIo+9dEZljBxzkDIUHBwT06VVP5KarrX6TU5jZ2x3S1jHpHxUyA9CDg+nk7Ecq5oNpxB2qhpfkmkQm9uT7Sg90vhnPtgHG+Qu/rVHNQn1PRLk38vPcWt0Va5Qtzd3IwAK56Ar6qsAFICqQMDGd2H6h8llutHuESO4jcsrAAGQD1gTgFsDDKTuVY+Aq3Lq3SRGjkVXRgVZWGQQdiCD1FBVfFnaG18IrDRSXnuVy8oyO5Q9cn2WA6t7PhliMSnhTs8tLSya0ZFm70D5Q7jeQ/8ANVU+qB069SSa81vh664euTqGnjvrJtpYm3KLn1WO55c+rJ1GwbPtW3wrxLb38C3Fu2VOzKfWRvFXHgR+w9RkUFbaTw1qOjagiWKtc2Fy+GRj/V7bsx9llUev0YDBGcVcNKUClKUClKUClKUClKUER1bsz0q4cySWiByckxs6Z8yQjAEnzxmtrovDtlYI3yeGOBQPTfxIG/pu2WIHXc1ua1nE2jLeWstq7vGsq8paM4bGQcbg7HGCPEEjxoKcsdNPEuo3FxKZEsIFMUXLsSTnlxkY5j/WHY49BTkVtebV9C651HTl8d+9iUftKgf4lwPYzVkcIcOx2FpFaxbhB6TYwXY7s564yfDJwMDwrc0Gs4f1eO9to7mNWEcq5CyLg43BBHT7RkHwJFantP1X5Npd3KCQxjKKR15pCIwR7xzZ+ypOiAAAAADYAdB8KqT+ULds0NnYxAmS4myFB68oCKp+LSDr82glvZJDKulWzTu8jyAyZdix5WYlAC3QcnLt8akOv6otrbTXLjKxRs5GcZ5QSFHvJ2+2qysu0S90+NIb/SJo4okVe8g3QKoCjGxToPn1qe03tSs73TGgtWk72V0DI6FSqg85JIyp3ULgMetBYNv2i2v83x6lKssUMjlACvM2QWX2Sdsqd/dWnk7btKHQzn4R/iRWp7T9H+TcNwQeMPycN+tjDH7WY1YfDcMJtLZ+SMc0ER9VfFFNBDrLtu0+WWOFIrrmkdUUlI8ZYhQT+kzjJ8qsi7nEaPIeiKWPwAz/AKV5pPCCFDR5PQAjNabtFuu60u+fOP6PIoPvdSg/e1BDezvtaN9dm2uIkg7xc25Uk8xGeZWJ2JONiAPVYbkitx20aE91prtEWDwETAKSOYL6wIHXC+kPHKjHWoO/A7y8P2Nzb5F3bK08ZX1mVpGlKjG5YZDL7xgetVkdm3Fy6nZLKcd6voTp5NjqB81huPtHgaD17N+JRqFhDOSDIBySjykTAPw5hhseTCpPVL8GMdI12fTW2trvDwZ6AnJjxv8ArxeZKrV0UFS9tOhSQvBrVptNbsolx4rn0WOOoGSh81byFWLwxrkd7axXUXqyLnHirDZlPvDAivmPVrO7aa0WWKZgmJo1IYcr5UhsbeYI6jbOMior2X8HXWmy3kTOjWbPzQjOXzt6RwMDK4U+ZTYAdQn8kYYFWAIIIIIyCDsQR4io/wALcF2mnvO9shUzsC2TkKB0RB4KCSfPfrgACRUoFKUoFKUoFKUoFKUoFKUoFKUoFKUoFU7qf9N4rhj6x2UYZvLKr3gI9/eSIP8ADVxVjJp8IlMwijEpHKZAo5yCQSC2MkZAOPcKDJqlu0eyjudf02zSNARiSUhQCw5i7KxG5wkR69OarpqDaZwTKmtT6pLJG6PGVjUZ5kOEQZztjkU7g9W6UHj26JnR5z5PEf8AzFH+tR3hPsc06eztriQ3BaWGKRh3igAuisQMLnGSfGpl2s6ZJc6VcQwrzyMYuVcgZxNGTuxA6A+NQvR9W4kgt4beHTrYrFGkYLyKSQihQTicb7UEq0Tso061mjuIkk7yNuZS0hIz8OhrH7drvk0eZc47x4kH+cOf3Ia1i6vxU3/2Nkn+If8Avmtj2t8NXeo2trbwKvN3oklJYBUxGy+eTu56ZoNNonCGuy20MT6jHaQrEiosCZcKFAHMwCHmx5NWiudMk4av4LhZHms7gd3Ozdc5y2QNuYD018Thx5mr4RQAAOgrC1rR4LuIwXMYkjJUlTnqpDA5GCNx/wAx0NBAe2TQGu7SC+s8vPbsskRi9JnRypymPWIPK49wbzrXjhrW9WH/AIjcCytj1gg9Zh4hsE9R4Mxx82rUsLKOGNYokCRoMKqjAA8hWRQRzhLgiy04f0aLDkYaVzzSMNsgt4AkA8qgDI6VI6UoFKUoFKUoFKUoFKUoP//Z"/>
          <p:cNvSpPr>
            <a:spLocks noChangeAspect="1" noChangeArrowheads="1"/>
          </p:cNvSpPr>
          <p:nvPr/>
        </p:nvSpPr>
        <p:spPr bwMode="auto">
          <a:xfrm>
            <a:off x="2783681" y="748905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975"/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6252" y="4686303"/>
            <a:ext cx="1053529" cy="99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38900" y="4457700"/>
            <a:ext cx="1543050" cy="110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8" descr="Raad Gharaibeh, Ph.D.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9751" y="3371850"/>
            <a:ext cx="914400" cy="1092708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2667001" y="3074560"/>
            <a:ext cx="1176925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Raad</a:t>
            </a:r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Gharaibeh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1304" y="3000809"/>
            <a:ext cx="1071571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Jon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McCafferty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85622" y="3456211"/>
            <a:ext cx="638106" cy="84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 descr="Janelle C. Arthur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28772" y="3341912"/>
            <a:ext cx="971550" cy="971549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 flipH="1">
            <a:off x="6371625" y="3081601"/>
            <a:ext cx="1759163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Janelle Arthur</a:t>
            </a:r>
          </a:p>
        </p:txBody>
      </p:sp>
      <p:pic>
        <p:nvPicPr>
          <p:cNvPr id="24" name="Picture 2" descr="Marcus Muehlbauer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71475" y="3341909"/>
            <a:ext cx="892397" cy="1028700"/>
          </a:xfrm>
          <a:prstGeom prst="rect">
            <a:avLst/>
          </a:prstGeom>
          <a:noFill/>
        </p:spPr>
      </p:pic>
      <p:sp>
        <p:nvSpPr>
          <p:cNvPr id="25" name="Rectangle 24"/>
          <p:cNvSpPr/>
          <p:nvPr/>
        </p:nvSpPr>
        <p:spPr>
          <a:xfrm>
            <a:off x="5000023" y="3099537"/>
            <a:ext cx="1303562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Marcus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Muhlbauer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6" name="Picture 4" descr="http://endeavors.unc.edu/sites/default/files/imagecache/display/photos/christian_jobin_donn_young_web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71772" y="3341909"/>
            <a:ext cx="1377108" cy="914400"/>
          </a:xfrm>
          <a:prstGeom prst="rect">
            <a:avLst/>
          </a:prstGeom>
          <a:noFill/>
        </p:spPr>
      </p:pic>
      <p:sp>
        <p:nvSpPr>
          <p:cNvPr id="27" name="Rectangle 26"/>
          <p:cNvSpPr/>
          <p:nvPr/>
        </p:nvSpPr>
        <p:spPr>
          <a:xfrm>
            <a:off x="7743222" y="3099537"/>
            <a:ext cx="1079142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Christian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Jobin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 descr="gordon-larsen_penny_20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24801" y="2228850"/>
            <a:ext cx="678656" cy="821532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7524751" y="1943101"/>
            <a:ext cx="15135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Penny Gordon-Larsen</a:t>
            </a:r>
          </a:p>
        </p:txBody>
      </p:sp>
      <p:pic>
        <p:nvPicPr>
          <p:cNvPr id="15364" name="Picture 4" descr="howard_annie_green_200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96051" y="2171700"/>
            <a:ext cx="678656" cy="821532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6075151" y="1940868"/>
            <a:ext cx="14462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Annie Green Howard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30092" y="2213284"/>
            <a:ext cx="935831" cy="78169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844478" y="1955885"/>
            <a:ext cx="117532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Kathryn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Winglee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6934202" y="982495"/>
            <a:ext cx="3270447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u="sng" dirty="0">
                <a:latin typeface="Arial"/>
                <a:cs typeface="Arial"/>
              </a:rPr>
              <a:t>USC</a:t>
            </a:r>
            <a:r>
              <a:rPr lang="en-US" sz="1050" dirty="0">
                <a:latin typeface="Arial"/>
                <a:cs typeface="Arial"/>
              </a:rPr>
              <a:t>		</a:t>
            </a:r>
            <a:r>
              <a:rPr lang="en-US" sz="1050" u="sng" dirty="0">
                <a:latin typeface="Arial"/>
                <a:cs typeface="Arial"/>
              </a:rPr>
              <a:t>Vanderbilt University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Tanya L </a:t>
            </a:r>
            <a:r>
              <a:rPr lang="en-US" sz="1050" dirty="0" err="1">
                <a:latin typeface="Arial"/>
                <a:cs typeface="Arial"/>
              </a:rPr>
              <a:t>Alderete</a:t>
            </a:r>
            <a:r>
              <a:rPr lang="en-US" sz="1050" dirty="0">
                <a:latin typeface="Arial"/>
                <a:cs typeface="Arial"/>
              </a:rPr>
              <a:t>	Martha J. </a:t>
            </a:r>
            <a:r>
              <a:rPr lang="en-US" sz="1050" dirty="0" err="1">
                <a:latin typeface="Arial"/>
                <a:cs typeface="Arial"/>
              </a:rPr>
              <a:t>Shrubsole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Michael Goran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Emily Noble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Scott </a:t>
            </a:r>
            <a:r>
              <a:rPr lang="en-US" sz="1050" dirty="0" err="1">
                <a:latin typeface="Arial"/>
                <a:cs typeface="Arial"/>
              </a:rPr>
              <a:t>Kanoski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050" dirty="0">
              <a:latin typeface="Arial"/>
              <a:cs typeface="Arial"/>
            </a:endParaRPr>
          </a:p>
        </p:txBody>
      </p:sp>
      <p:pic>
        <p:nvPicPr>
          <p:cNvPr id="5122" name="Picture 2" descr="Arthritis Foundation Logo">
            <a:extLst>
              <a:ext uri="{FF2B5EF4-FFF2-40B4-BE49-F238E27FC236}">
                <a16:creationId xmlns:a16="http://schemas.microsoft.com/office/drawing/2014/main" id="{3572E2FF-D503-472E-A79A-BA21E97AD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326" y="5679283"/>
            <a:ext cx="2095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E1F0FD-69CA-940D-4707-4CD6667902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8126" y="4643744"/>
            <a:ext cx="1427230" cy="141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58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CC9752-6EA9-428C-00D7-6B5C7229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153557"/>
            <a:ext cx="10651094" cy="2766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C7421B-E250-1A9D-B5BC-1278A5556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90" y="3288760"/>
            <a:ext cx="4864998" cy="341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6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2645A7-2A00-53BD-DE39-6F0E1222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46" y="1651034"/>
            <a:ext cx="8221222" cy="2772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1A918-C545-439B-3122-18303F2F1139}"/>
              </a:ext>
            </a:extLst>
          </p:cNvPr>
          <p:cNvSpPr txBox="1"/>
          <p:nvPr/>
        </p:nvSpPr>
        <p:spPr>
          <a:xfrm>
            <a:off x="87085" y="555171"/>
            <a:ext cx="12162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important resources, attempts to create standards that everyone should study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B70B1-FAB5-4A45-FBA9-20DF4794C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77" y="4522217"/>
            <a:ext cx="10183646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9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0333-E9F8-8775-67AF-37EF924E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7FF0-7B1C-25D1-F41B-5228D1E0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25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4861665-0115-B3D2-7BE6-52175C367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3232150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8801" imgH="390628" progId="Excel.Sheet.12">
                  <p:embed/>
                </p:oleObj>
              </mc:Choice>
              <mc:Fallback>
                <p:oleObj name="Worksheet" r:id="rId2" imgW="1228801" imgH="390628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4861665-0115-B3D2-7BE6-52175C367D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32150"/>
                        <a:ext cx="12287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14D5EA6-C89F-4EE9-6B2C-7468EC7CD712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006070" cy="832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977">
                  <a:extLst>
                    <a:ext uri="{9D8B030D-6E8A-4147-A177-3AD203B41FA5}">
                      <a16:colId xmlns:a16="http://schemas.microsoft.com/office/drawing/2014/main" val="1589369888"/>
                    </a:ext>
                  </a:extLst>
                </a:gridCol>
                <a:gridCol w="2325356">
                  <a:extLst>
                    <a:ext uri="{9D8B030D-6E8A-4147-A177-3AD203B41FA5}">
                      <a16:colId xmlns:a16="http://schemas.microsoft.com/office/drawing/2014/main" val="39509251"/>
                    </a:ext>
                  </a:extLst>
                </a:gridCol>
                <a:gridCol w="2136421">
                  <a:extLst>
                    <a:ext uri="{9D8B030D-6E8A-4147-A177-3AD203B41FA5}">
                      <a16:colId xmlns:a16="http://schemas.microsoft.com/office/drawing/2014/main" val="331144070"/>
                    </a:ext>
                  </a:extLst>
                </a:gridCol>
                <a:gridCol w="1483995">
                  <a:extLst>
                    <a:ext uri="{9D8B030D-6E8A-4147-A177-3AD203B41FA5}">
                      <a16:colId xmlns:a16="http://schemas.microsoft.com/office/drawing/2014/main" val="3262943075"/>
                    </a:ext>
                  </a:extLst>
                </a:gridCol>
                <a:gridCol w="2173693">
                  <a:extLst>
                    <a:ext uri="{9D8B030D-6E8A-4147-A177-3AD203B41FA5}">
                      <a16:colId xmlns:a16="http://schemas.microsoft.com/office/drawing/2014/main" val="1694463460"/>
                    </a:ext>
                  </a:extLst>
                </a:gridCol>
                <a:gridCol w="2295628">
                  <a:extLst>
                    <a:ext uri="{9D8B030D-6E8A-4147-A177-3AD203B41FA5}">
                      <a16:colId xmlns:a16="http://schemas.microsoft.com/office/drawing/2014/main" val="971495393"/>
                    </a:ext>
                  </a:extLst>
                </a:gridCol>
              </a:tblGrid>
              <a:tr h="1130833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clearly contaminant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addressed with database searches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solved with long-read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be addressed algorithmically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Implications for 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58221"/>
                  </a:ext>
                </a:extLst>
              </a:tr>
              <a:tr h="1652756">
                <a:tc>
                  <a:txBody>
                    <a:bodyPr/>
                    <a:lstStyle/>
                    <a:p>
                      <a:r>
                        <a:rPr lang="en-US" dirty="0"/>
                        <a:t>Non-biological contaminant (e.g. kit contaminant)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Yes.  Using a different kit will produce different results.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Probably (especially if a kit has been used in many previous experiments)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Possibly (contaminants should be about equally present in all samples irrespective of metadata)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comparing samples of similar biomass,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spurious results are unlikely to be produced.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99478"/>
                  </a:ext>
                </a:extLst>
              </a:tr>
              <a:tr h="2696602">
                <a:tc>
                  <a:txBody>
                    <a:bodyPr/>
                    <a:lstStyle/>
                    <a:p>
                      <a:r>
                        <a:rPr lang="en-US" dirty="0"/>
                        <a:t>Biological contaminant (e.g. skin contaminant)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Unclear.  If you send a researcher into the built environment, the environment changes. But is that contaminant?  Like electrons, measuring the built environment will change the built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Possibly (but each person has a distinct skin microbiome!)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Possibly (contaminants should be equally present in all samples, but depends on when in the process samples were exposed to human microbiome)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 comparing samples of similar biomass,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spurious results are unlikely to be produced.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65933"/>
                  </a:ext>
                </a:extLst>
              </a:tr>
              <a:tr h="1213253">
                <a:tc>
                  <a:txBody>
                    <a:bodyPr/>
                    <a:lstStyle/>
                    <a:p>
                      <a:r>
                        <a:rPr lang="en-US" dirty="0"/>
                        <a:t>Cross-samples</a:t>
                      </a:r>
                    </a:p>
                    <a:p>
                      <a:r>
                        <a:rPr lang="en-US" dirty="0"/>
                        <a:t>contaminant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(since each experiment is likely to have unique taxa)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Possibly but only if all batch information (including well location) is recorded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Minimal if all blocks (including well) are randomized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2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762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EB49FA-5862-DE87-8912-11BA744DEC74}"/>
              </a:ext>
            </a:extLst>
          </p:cNvPr>
          <p:cNvSpPr txBox="1"/>
          <p:nvPr/>
        </p:nvSpPr>
        <p:spPr>
          <a:xfrm>
            <a:off x="640935" y="-51278"/>
            <a:ext cx="1020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Subtraction of shuffled sequences from observed sequences yields biologically plausible inference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92D89-9292-24B9-10B7-9A80AC14B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121" y="3967258"/>
            <a:ext cx="1098486" cy="16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9EBFB585-EB20-470D-C263-AE1EA141681E}"/>
              </a:ext>
            </a:extLst>
          </p:cNvPr>
          <p:cNvSpPr txBox="1"/>
          <p:nvPr/>
        </p:nvSpPr>
        <p:spPr>
          <a:xfrm>
            <a:off x="10533524" y="56149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Shan Sun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540D09-F560-BCD8-42EF-5C141ABA68B3}"/>
              </a:ext>
            </a:extLst>
          </p:cNvPr>
          <p:cNvSpPr/>
          <p:nvPr/>
        </p:nvSpPr>
        <p:spPr>
          <a:xfrm>
            <a:off x="1781175" y="1152525"/>
            <a:ext cx="1628775" cy="205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F5C12-CEC0-A9CF-1B8B-847145EDD6DE}"/>
              </a:ext>
            </a:extLst>
          </p:cNvPr>
          <p:cNvSpPr/>
          <p:nvPr/>
        </p:nvSpPr>
        <p:spPr>
          <a:xfrm>
            <a:off x="5905500" y="1085850"/>
            <a:ext cx="1628775" cy="205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B1F81B-7921-47D5-D274-605D34141E41}"/>
              </a:ext>
            </a:extLst>
          </p:cNvPr>
          <p:cNvSpPr/>
          <p:nvPr/>
        </p:nvSpPr>
        <p:spPr>
          <a:xfrm>
            <a:off x="1747837" y="2428875"/>
            <a:ext cx="131763" cy="186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989B61-D4EC-FBBF-8FA3-0592ACF0F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197" y="262093"/>
            <a:ext cx="6401304" cy="631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3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D166EF-0B63-BF97-5309-047F5B8A895A}"/>
              </a:ext>
            </a:extLst>
          </p:cNvPr>
          <p:cNvSpPr txBox="1"/>
          <p:nvPr/>
        </p:nvSpPr>
        <p:spPr>
          <a:xfrm>
            <a:off x="533401" y="1861460"/>
            <a:ext cx="1076769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control strategy should be tied to the purpose of your study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 to avoid the possibility of cross-contamination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“magic” algorithm that will make the contamination problem go away.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Negative controls are an experimental category in your study and should be powered as such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Reproducibility across studies can build confidence in the rigor of your results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Contamination is not your only problem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01EB7D-A49C-5CBC-4A47-4D9996D82521}"/>
              </a:ext>
            </a:extLst>
          </p:cNvPr>
          <p:cNvCxnSpPr/>
          <p:nvPr/>
        </p:nvCxnSpPr>
        <p:spPr>
          <a:xfrm flipH="1">
            <a:off x="7903028" y="2057400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0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1DBD6C-16E1-5F83-51A2-B4CA37657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66" y="0"/>
            <a:ext cx="6849299" cy="6424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612AA-CF7E-2244-2333-3DE932C639C1}"/>
              </a:ext>
            </a:extLst>
          </p:cNvPr>
          <p:cNvSpPr txBox="1"/>
          <p:nvPr/>
        </p:nvSpPr>
        <p:spPr>
          <a:xfrm>
            <a:off x="7452765" y="3714244"/>
            <a:ext cx="45922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Not all controls are created equal.</a:t>
            </a:r>
          </a:p>
          <a:p>
            <a:r>
              <a:rPr lang="en-US" dirty="0"/>
              <a:t>Controls at the beginning of an experiment</a:t>
            </a:r>
          </a:p>
          <a:p>
            <a:r>
              <a:rPr lang="en-US" dirty="0"/>
              <a:t>have more power for contaminant detection.</a:t>
            </a:r>
          </a:p>
          <a:p>
            <a:endParaRPr lang="en-US" dirty="0"/>
          </a:p>
          <a:p>
            <a:r>
              <a:rPr lang="en-US" dirty="0"/>
              <a:t>Controls at each step have more power in</a:t>
            </a:r>
          </a:p>
          <a:p>
            <a:r>
              <a:rPr lang="en-US" dirty="0"/>
              <a:t>resolving the source of a contaminant.</a:t>
            </a:r>
          </a:p>
          <a:p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D62C3-3C5A-F1CC-9101-1A76409BE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449" y="933868"/>
            <a:ext cx="4681006" cy="15018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158146-6EFC-FDBD-F81C-118E4E3F22FC}"/>
              </a:ext>
            </a:extLst>
          </p:cNvPr>
          <p:cNvCxnSpPr/>
          <p:nvPr/>
        </p:nvCxnSpPr>
        <p:spPr>
          <a:xfrm>
            <a:off x="145657" y="2435703"/>
            <a:ext cx="56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7FE918-7738-3CDE-90ED-7C8B7916B7EE}"/>
              </a:ext>
            </a:extLst>
          </p:cNvPr>
          <p:cNvCxnSpPr/>
          <p:nvPr/>
        </p:nvCxnSpPr>
        <p:spPr>
          <a:xfrm>
            <a:off x="137565" y="4353507"/>
            <a:ext cx="56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86F4E9-6CE0-A0C6-B79A-44EDB72E6F7E}"/>
              </a:ext>
            </a:extLst>
          </p:cNvPr>
          <p:cNvCxnSpPr/>
          <p:nvPr/>
        </p:nvCxnSpPr>
        <p:spPr>
          <a:xfrm>
            <a:off x="129473" y="5211259"/>
            <a:ext cx="56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96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C4C888-D72E-3CD6-374F-09FC521C2ED2}"/>
              </a:ext>
            </a:extLst>
          </p:cNvPr>
          <p:cNvSpPr txBox="1"/>
          <p:nvPr/>
        </p:nvSpPr>
        <p:spPr>
          <a:xfrm>
            <a:off x="533401" y="1861460"/>
            <a:ext cx="1076769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control strategy should be tied to the purpose of your study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 to avoid the possibility of cross-contamination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“magic” algorithm that will make the contamination problem go away.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Negative controls are an experimental category in your study and should be powered as such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Reproducibility across studies can build confidence in the rigor of your results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Contamination is not your only problem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9EACD2-9CCB-FB0E-C0EC-215305CB1754}"/>
              </a:ext>
            </a:extLst>
          </p:cNvPr>
          <p:cNvCxnSpPr/>
          <p:nvPr/>
        </p:nvCxnSpPr>
        <p:spPr>
          <a:xfrm flipH="1">
            <a:off x="6716484" y="2667001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56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356C5E-6D21-AC73-B5BC-84EE7AE7FF06}"/>
              </a:ext>
            </a:extLst>
          </p:cNvPr>
          <p:cNvSpPr txBox="1"/>
          <p:nvPr/>
        </p:nvSpPr>
        <p:spPr>
          <a:xfrm>
            <a:off x="889462" y="-440"/>
            <a:ext cx="977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request: Cross well contamination is a sometimes under-appreciated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of artifact in low biomass samples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24555-FAB3-DC77-F575-33EDB3EA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98" y="764574"/>
            <a:ext cx="5348566" cy="58430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327ED6-D64A-035E-87DA-D5DD02D5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717" y="937781"/>
            <a:ext cx="5081993" cy="11332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917E91-F42F-9384-8196-296546A6F8C7}"/>
              </a:ext>
            </a:extLst>
          </p:cNvPr>
          <p:cNvSpPr txBox="1"/>
          <p:nvPr/>
        </p:nvSpPr>
        <p:spPr>
          <a:xfrm>
            <a:off x="7064347" y="2597543"/>
            <a:ext cx="4343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Cross-contamination is widespread,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especially if 96 well plate automation is used.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B300B-B0C4-BF9E-680F-989BA047DDEF}"/>
              </a:ext>
            </a:extLst>
          </p:cNvPr>
          <p:cNvSpPr txBox="1"/>
          <p:nvPr/>
        </p:nvSpPr>
        <p:spPr>
          <a:xfrm>
            <a:off x="6966857" y="3995057"/>
            <a:ext cx="46474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Mixing high-abundance and low-abundance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samples on the same plate is a recipe for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 disaster…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case and control samples are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run on separate plates as plate effects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be mistaken for true category effects</a:t>
            </a:r>
          </a:p>
        </p:txBody>
      </p:sp>
    </p:spTree>
    <p:extLst>
      <p:ext uri="{BB962C8B-B14F-4D97-AF65-F5344CB8AC3E}">
        <p14:creationId xmlns:p14="http://schemas.microsoft.com/office/powerpoint/2010/main" val="113689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836D8-D8F9-F14E-61D6-C0B4A074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C35445-CDC3-FA44-C37C-F086858FC969}"/>
              </a:ext>
            </a:extLst>
          </p:cNvPr>
          <p:cNvSpPr txBox="1"/>
          <p:nvPr/>
        </p:nvSpPr>
        <p:spPr>
          <a:xfrm>
            <a:off x="533401" y="1861460"/>
            <a:ext cx="1076769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control strategy should be tied to the purpose of your study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 to avoid the possibility of cross-contamination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“magic” algorithm that will make the contamination problem go away.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Negative controls are an experimental category in your study and should be powered as such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Reproducibility across studies can build confidence in the rigor of your results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Contamination is not your only problem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16A77B-EB67-FCD9-7933-F89B81320A53}"/>
              </a:ext>
            </a:extLst>
          </p:cNvPr>
          <p:cNvCxnSpPr/>
          <p:nvPr/>
        </p:nvCxnSpPr>
        <p:spPr>
          <a:xfrm flipH="1">
            <a:off x="9688284" y="3287487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60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4759BC-05A9-BACB-1B7A-3282B255D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88" y="3908597"/>
            <a:ext cx="8263033" cy="1225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5E3295-79E6-E725-111C-B209C3DC3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32" y="246776"/>
            <a:ext cx="8221222" cy="27721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0235D4-47BF-98D7-BA8C-F4870AE41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763" y="3071751"/>
            <a:ext cx="8116859" cy="99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9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1401</Words>
  <Application>Microsoft Office PowerPoint</Application>
  <PresentationFormat>Widescreen</PresentationFormat>
  <Paragraphs>224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Times New Roman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Fodor</dc:creator>
  <cp:lastModifiedBy>Anthony Fodor</cp:lastModifiedBy>
  <cp:revision>82</cp:revision>
  <dcterms:created xsi:type="dcterms:W3CDTF">2025-06-20T20:36:25Z</dcterms:created>
  <dcterms:modified xsi:type="dcterms:W3CDTF">2025-06-25T13:55:27Z</dcterms:modified>
</cp:coreProperties>
</file>