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6" r:id="rId2"/>
    <p:sldId id="280" r:id="rId3"/>
    <p:sldId id="281" r:id="rId4"/>
    <p:sldId id="282" r:id="rId5"/>
    <p:sldId id="283" r:id="rId6"/>
    <p:sldId id="284" r:id="rId7"/>
    <p:sldId id="285" r:id="rId8"/>
    <p:sldId id="288" r:id="rId9"/>
    <p:sldId id="256" r:id="rId10"/>
    <p:sldId id="257" r:id="rId11"/>
    <p:sldId id="258" r:id="rId12"/>
    <p:sldId id="259" r:id="rId13"/>
    <p:sldId id="260" r:id="rId14"/>
    <p:sldId id="267" r:id="rId15"/>
    <p:sldId id="261" r:id="rId16"/>
    <p:sldId id="268" r:id="rId17"/>
    <p:sldId id="269" r:id="rId18"/>
    <p:sldId id="270" r:id="rId19"/>
    <p:sldId id="262" r:id="rId20"/>
    <p:sldId id="279" r:id="rId21"/>
    <p:sldId id="263" r:id="rId22"/>
    <p:sldId id="264" r:id="rId23"/>
    <p:sldId id="265" r:id="rId24"/>
    <p:sldId id="271" r:id="rId25"/>
    <p:sldId id="272" r:id="rId26"/>
    <p:sldId id="273" r:id="rId27"/>
    <p:sldId id="274" r:id="rId28"/>
    <p:sldId id="275" r:id="rId29"/>
    <p:sldId id="277" r:id="rId30"/>
    <p:sldId id="276" r:id="rId31"/>
    <p:sldId id="289" r:id="rId32"/>
    <p:sldId id="291" r:id="rId33"/>
    <p:sldId id="292" r:id="rId34"/>
    <p:sldId id="293" r:id="rId35"/>
    <p:sldId id="290" r:id="rId36"/>
    <p:sldId id="294" r:id="rId37"/>
    <p:sldId id="295" r:id="rId38"/>
    <p:sldId id="296" r:id="rId39"/>
    <p:sldId id="297" r:id="rId40"/>
    <p:sldId id="298" r:id="rId41"/>
    <p:sldId id="27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84" autoAdjust="0"/>
  </p:normalViewPr>
  <p:slideViewPr>
    <p:cSldViewPr>
      <p:cViewPr varScale="1">
        <p:scale>
          <a:sx n="73" d="100"/>
          <a:sy n="73" d="100"/>
        </p:scale>
        <p:origin x="1082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69B60-3AE0-4892-BDF6-E4160B08E8B2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B8169-4E81-47E3-AD36-7DB28CAB46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93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29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81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6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85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67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30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33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55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16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60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2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438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Calculating the likelihood of models</a:t>
            </a:r>
          </a:p>
          <a:p>
            <a:r>
              <a:rPr lang="en-US" dirty="0"/>
              <a:t>Linear models with higher exponential terms</a:t>
            </a:r>
          </a:p>
          <a:p>
            <a:r>
              <a:rPr lang="en-US" dirty="0"/>
              <a:t>AIC criteria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886200" y="609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0300" y="657225"/>
            <a:ext cx="38481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914400"/>
            <a:ext cx="4267200" cy="4206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914400"/>
            <a:ext cx="4038600" cy="400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5105400"/>
            <a:ext cx="51625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0" y="5486400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Although we could justify </a:t>
            </a:r>
          </a:p>
          <a:p>
            <a:r>
              <a:rPr lang="en-US" dirty="0"/>
              <a:t>Pushing ahead with our linear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52400"/>
            <a:ext cx="601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systematic deviation from the assumption of linearity…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587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alternative is just to accept the deviation from linearity..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60293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6096000" y="2514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24600" y="2477869"/>
            <a:ext cx="2556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before we can remove</a:t>
            </a:r>
          </a:p>
          <a:p>
            <a:r>
              <a:rPr lang="en-US" dirty="0"/>
              <a:t>the interaction terms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81000"/>
            <a:ext cx="5419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609601"/>
            <a:ext cx="4623846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685800"/>
            <a:ext cx="426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5029200"/>
            <a:ext cx="61531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0"/>
            <a:ext cx="8334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5 parameter model does not appear to deviate substantially from its assumptions…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042988"/>
            <a:ext cx="63341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with antibiotic appears to be significantly associated with decreased amounts of</a:t>
            </a:r>
          </a:p>
          <a:p>
            <a:r>
              <a:rPr lang="en-US" dirty="0"/>
              <a:t>this bug….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66389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2999" y="1371600"/>
            <a:ext cx="396139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95400" y="76200"/>
            <a:ext cx="501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is in the ballpark (but is not really linear)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26716" y="0"/>
            <a:ext cx="757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alternative..  Add additional parameters to the model…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371600"/>
            <a:ext cx="498033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04800"/>
            <a:ext cx="6477000" cy="102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248400" y="1371600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Here is a 12 parameter</a:t>
            </a:r>
          </a:p>
          <a:p>
            <a:r>
              <a:rPr lang="en-US" sz="1400" dirty="0"/>
              <a:t>model…</a:t>
            </a:r>
          </a:p>
          <a:p>
            <a:endParaRPr lang="en-US" sz="1400" dirty="0"/>
          </a:p>
          <a:p>
            <a:r>
              <a:rPr lang="en-US" sz="1400" dirty="0"/>
              <a:t>B0 + </a:t>
            </a:r>
          </a:p>
          <a:p>
            <a:r>
              <a:rPr lang="en-US" sz="1400" dirty="0"/>
              <a:t>B1 * time + </a:t>
            </a:r>
          </a:p>
          <a:p>
            <a:r>
              <a:rPr lang="en-US" sz="1400" dirty="0"/>
              <a:t>B2 * time^2 + </a:t>
            </a:r>
          </a:p>
          <a:p>
            <a:r>
              <a:rPr lang="en-US" sz="1400" dirty="0"/>
              <a:t>3 dummy parameters for intercept + </a:t>
            </a:r>
          </a:p>
          <a:p>
            <a:r>
              <a:rPr lang="en-US" sz="1400" dirty="0"/>
              <a:t>3 dummy parameters *time + </a:t>
            </a:r>
          </a:p>
          <a:p>
            <a:r>
              <a:rPr lang="en-US" sz="1400" dirty="0"/>
              <a:t>3 dummy parameters * Time ^2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3352800"/>
            <a:ext cx="3505200" cy="344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6019800"/>
            <a:ext cx="45434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4419600" y="9144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6046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problem, days and days^2 are highly correlated.</a:t>
            </a:r>
          </a:p>
          <a:p>
            <a:r>
              <a:rPr lang="en-US" dirty="0"/>
              <a:t>Correlated inputs will cause numerical instability in the model!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143000"/>
            <a:ext cx="5353050" cy="50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95400"/>
            <a:ext cx="2724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2438400"/>
            <a:ext cx="30875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double one </a:t>
            </a:r>
          </a:p>
          <a:p>
            <a:r>
              <a:rPr lang="en-US" dirty="0"/>
              <a:t>parameter and compensate</a:t>
            </a:r>
          </a:p>
          <a:p>
            <a:r>
              <a:rPr lang="en-US" dirty="0"/>
              <a:t>by halving another…</a:t>
            </a:r>
          </a:p>
          <a:p>
            <a:endParaRPr lang="en-US" dirty="0"/>
          </a:p>
          <a:p>
            <a:r>
              <a:rPr lang="en-US" dirty="0"/>
              <a:t>With correlated input data,</a:t>
            </a:r>
          </a:p>
          <a:p>
            <a:r>
              <a:rPr lang="en-US" dirty="0"/>
              <a:t>there are an infinite number</a:t>
            </a:r>
          </a:p>
          <a:p>
            <a:r>
              <a:rPr lang="en-US" dirty="0"/>
              <a:t>of ways to achieve the minimal</a:t>
            </a:r>
          </a:p>
          <a:p>
            <a:r>
              <a:rPr lang="en-US" dirty="0"/>
              <a:t>sum of squares.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8746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will fix this by default… (We drop “raw=true” from our poly call)</a:t>
            </a:r>
          </a:p>
          <a:p>
            <a:r>
              <a:rPr lang="en-US" dirty="0"/>
              <a:t>R will rotate the data to an orthogonal basis where the X and X^2 terms are not correlated..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762000"/>
            <a:ext cx="66103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8458200" cy="309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4102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Much more on orthogonal bases later (the PCA lecture)</a:t>
            </a:r>
          </a:p>
          <a:p>
            <a:r>
              <a:rPr lang="en-US" dirty="0"/>
              <a:t>Note that B1 and B2 are no longer  simply days and days^2</a:t>
            </a:r>
          </a:p>
          <a:p>
            <a:r>
              <a:rPr lang="en-US" dirty="0"/>
              <a:t>This will make interpreting the results of the model with respect to our original data more difficult..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38200"/>
            <a:ext cx="66865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304800" y="762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 our x and x^2 are no longer linearly correlated, so numerical stability is reintroduced into our model…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364120"/>
            <a:ext cx="4595812" cy="441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33400"/>
            <a:ext cx="6400800" cy="3397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240268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proceed to look for the simplest model; we start by dropping six interaction terms!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648200"/>
            <a:ext cx="15906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513822" y="3886200"/>
            <a:ext cx="16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Reduced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39624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model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4314825"/>
            <a:ext cx="2362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10800000">
            <a:off x="5638800" y="3276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76200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Consider our two parameter model for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LogBurk</a:t>
            </a:r>
            <a:r>
              <a:rPr lang="en-US" dirty="0">
                <a:latin typeface="Arial" pitchFamily="34" charset="0"/>
                <a:cs typeface="Arial" pitchFamily="34" charset="0"/>
              </a:rPr>
              <a:t> vs. time from our last lab… 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30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&lt;-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read.table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("qPCRWithSampleDays.txt", </a:t>
            </a:r>
            <a:r>
              <a:rPr lang="en-US" sz="1600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sep="\t", header=TRUE)</a:t>
            </a:r>
          </a:p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myLm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&lt;- </a:t>
            </a:r>
            <a:r>
              <a:rPr lang="en-US" sz="1600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lm( </a:t>
            </a:r>
            <a:r>
              <a:rPr lang="en-US" sz="1600" u="sng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600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~ </a:t>
            </a:r>
            <a:r>
              <a:rPr lang="en-US" sz="1600" u="sng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600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plot(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600" u="sng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abline</a:t>
            </a:r>
            <a:r>
              <a:rPr lang="en-US" sz="1600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 </a:t>
            </a:r>
            <a:r>
              <a:rPr lang="en-US" sz="1600" u="sng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myLm</a:t>
            </a:r>
            <a:r>
              <a:rPr lang="en-US" sz="1600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057400"/>
            <a:ext cx="5581650" cy="557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0"/>
            <a:ext cx="68199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" y="240268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(Or with more typing…)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648200"/>
            <a:ext cx="15906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513822" y="3886200"/>
            <a:ext cx="16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Reduced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0" y="39624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model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314825"/>
            <a:ext cx="2362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10800000">
            <a:off x="1676400" y="25908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65341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0"/>
            <a:ext cx="96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drop the interaction terms and end up with a much more manageable six parameter model…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914400"/>
            <a:ext cx="289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B0 + </a:t>
            </a:r>
          </a:p>
          <a:p>
            <a:r>
              <a:rPr lang="en-US" sz="1400" dirty="0"/>
              <a:t>B1 * time + </a:t>
            </a:r>
          </a:p>
          <a:p>
            <a:r>
              <a:rPr lang="en-US" sz="1400" dirty="0"/>
              <a:t>B2 * time^2 + </a:t>
            </a:r>
          </a:p>
          <a:p>
            <a:r>
              <a:rPr lang="en-US" sz="1400" dirty="0"/>
              <a:t>3 dummy parameters for intercept</a:t>
            </a:r>
          </a:p>
          <a:p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514600"/>
            <a:ext cx="8839200" cy="318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52400"/>
            <a:ext cx="490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is still significantly different for all cases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5791200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429000"/>
            <a:ext cx="4495800" cy="43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4018469"/>
            <a:ext cx="2952750" cy="2839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47244"/>
            <a:ext cx="6400800" cy="633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" y="76200"/>
            <a:ext cx="798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p-value tells us whether each additional parameter of higher order is significant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724400" y="53324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0" y="5029200"/>
            <a:ext cx="3259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6 parameter model captures</a:t>
            </a:r>
          </a:p>
          <a:p>
            <a:r>
              <a:rPr lang="en-US" dirty="0"/>
              <a:t>significantly more variability that</a:t>
            </a:r>
          </a:p>
          <a:p>
            <a:r>
              <a:rPr lang="en-US" dirty="0"/>
              <a:t>the 5 parameter model..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0" y="685800"/>
            <a:ext cx="365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Full:  B0+ B1 *days + B2 * days^2</a:t>
            </a:r>
          </a:p>
          <a:p>
            <a:r>
              <a:rPr lang="en-US" dirty="0"/>
              <a:t>	+ 3 dummy intercept terms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7200" y="1611868"/>
            <a:ext cx="512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Reduced: B0+ B1 *days + 3 dummy intercept terms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581025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905000"/>
            <a:ext cx="333092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228600"/>
            <a:ext cx="889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a term for X^3 ( 7 parameter model) ; we still explain significantly more variance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410200" y="495141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38150"/>
            <a:ext cx="5581650" cy="62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868" y="2667000"/>
            <a:ext cx="393513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87868"/>
            <a:ext cx="889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a term for X^4 ( 8 parameter model) ; we still explain significantly more variance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5029200" y="48768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5943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2360" y="2209800"/>
            <a:ext cx="3821640" cy="36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87868"/>
            <a:ext cx="889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a term for X^5 ( 9 parameter model) ; we still explain significantly more variance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257801" y="4267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52450"/>
            <a:ext cx="566737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752600"/>
            <a:ext cx="346741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87868"/>
            <a:ext cx="884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a term for X^6 ( 10 parameter model); the additional parameter doesn’t matter!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953000" y="5105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3100388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66800" y="3048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609600"/>
            <a:ext cx="2971800" cy="292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267200" y="3048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X^2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685800"/>
            <a:ext cx="2895600" cy="2782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311273" y="3048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X^3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3962400"/>
            <a:ext cx="305173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524000" y="35814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X^4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3886200"/>
            <a:ext cx="2940108" cy="279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572000" y="35814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X^5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63673" y="35814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X^6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3886200"/>
            <a:ext cx="274167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762000" y="-64532"/>
            <a:ext cx="726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visually see the improvement to the fit with increasing parameters…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066800"/>
            <a:ext cx="61531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457200"/>
            <a:ext cx="670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that the interaction terms are still irrelevant to our x^5 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6667500" y="25527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600" y="3581400"/>
            <a:ext cx="76029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still don’t help.  (Which is good because there are 15 interaction terms!)</a:t>
            </a:r>
          </a:p>
          <a:p>
            <a:r>
              <a:rPr lang="en-US" dirty="0"/>
              <a:t>(5 exponent terms * 3 dummy variables)</a:t>
            </a:r>
          </a:p>
          <a:p>
            <a:endParaRPr lang="en-US" dirty="0"/>
          </a:p>
          <a:p>
            <a:r>
              <a:rPr lang="en-US" dirty="0"/>
              <a:t>{ x, x^2, x^3, x^4, x^5 } * { 3 dummy variables} </a:t>
            </a:r>
          </a:p>
          <a:p>
            <a:endParaRPr lang="en-US" dirty="0"/>
          </a:p>
          <a:p>
            <a:r>
              <a:rPr lang="en-US" dirty="0"/>
              <a:t>So we end up with a 9 parameter model instead of a 24 parameter model</a:t>
            </a:r>
          </a:p>
          <a:p>
            <a:endParaRPr lang="en-US" dirty="0"/>
          </a:p>
          <a:p>
            <a:r>
              <a:rPr lang="en-US" dirty="0"/>
              <a:t>B0 + B1*X + B2*X^2 + B3*X^3 + B4*X^4 + B5*X^5 + 3 dummy intercept </a:t>
            </a:r>
            <a:r>
              <a:rPr lang="en-US" dirty="0" err="1"/>
              <a:t>params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residuals is the distance between the model (y-hat) and the </a:t>
            </a:r>
            <a:r>
              <a:rPr lang="en-US" dirty="0" err="1"/>
              <a:t>datapoints</a:t>
            </a:r>
            <a:r>
              <a:rPr lang="en-US" dirty="0"/>
              <a:t> (Y</a:t>
            </a:r>
            <a:r>
              <a:rPr lang="en-US" baseline="-25000" dirty="0"/>
              <a:t>i</a:t>
            </a:r>
            <a:r>
              <a:rPr lang="en-US" dirty="0"/>
              <a:t>)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85800"/>
            <a:ext cx="2204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hist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(residuals(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myLm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066800"/>
            <a:ext cx="5105400" cy="509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 flipH="1">
            <a:off x="228600" y="4495800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define the likelihood as the product of the probabilities of all the residues relative to this</a:t>
            </a:r>
          </a:p>
          <a:p>
            <a:r>
              <a:rPr lang="en-US" dirty="0"/>
              <a:t>distribution… 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53340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sum(log( </a:t>
            </a:r>
            <a:r>
              <a:rPr lang="en-US" u="sng" dirty="0" err="1">
                <a:solidFill>
                  <a:schemeClr val="bg1">
                    <a:lumMod val="50000"/>
                  </a:schemeClr>
                </a:solidFill>
              </a:rPr>
              <a:t>dnorm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( res, mean=mean(res), </a:t>
            </a:r>
            <a:r>
              <a:rPr lang="en-US" u="sng" dirty="0" err="1">
                <a:solidFill>
                  <a:schemeClr val="bg1">
                    <a:lumMod val="50000"/>
                  </a:schemeClr>
                </a:solidFill>
              </a:rPr>
              <a:t>sd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u="sng" dirty="0" err="1">
                <a:solidFill>
                  <a:schemeClr val="bg1">
                    <a:lumMod val="50000"/>
                  </a:schemeClr>
                </a:solidFill>
              </a:rPr>
              <a:t>sd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(res))))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8600"/>
            <a:ext cx="62388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70897"/>
            <a:ext cx="4022835" cy="3763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723298"/>
            <a:ext cx="3657600" cy="356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5025" y="5400675"/>
            <a:ext cx="49339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confirm that the assumption of normality is not blatantly violated by our 9 parameter model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438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Calculating the likelihood of models</a:t>
            </a:r>
          </a:p>
          <a:p>
            <a:r>
              <a:rPr lang="en-US" dirty="0"/>
              <a:t>Linear models with higher exponential terms</a:t>
            </a:r>
          </a:p>
          <a:p>
            <a:r>
              <a:rPr lang="en-US" dirty="0"/>
              <a:t>AIC criteria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524000" y="1219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683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which of these models is the “best” –</a:t>
            </a:r>
          </a:p>
          <a:p>
            <a:r>
              <a:rPr lang="en-US" dirty="0"/>
              <a:t>	As you increase the # of parameters, the error will go to zero.</a:t>
            </a:r>
          </a:p>
          <a:p>
            <a:r>
              <a:rPr lang="en-US" dirty="0"/>
              <a:t>	But that is just over-fitting the data!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626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question of when a model is over-fit is not </a:t>
            </a:r>
            <a:r>
              <a:rPr lang="en-US"/>
              <a:t>merely academic!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" y="766763"/>
            <a:ext cx="820102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621166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http://www.wsj.com/articles/how-computers-trawl-a-sea-of-data-for-stock-picks-1427941801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0"/>
            <a:ext cx="59531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86200" y="17526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362200"/>
            <a:ext cx="61055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choose between different models?</a:t>
            </a:r>
          </a:p>
          <a:p>
            <a:endParaRPr lang="en-US" dirty="0"/>
          </a:p>
          <a:p>
            <a:r>
              <a:rPr lang="en-US" dirty="0"/>
              <a:t>No perfect answer (of course) but a popular method is the AIC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2081213"/>
            <a:ext cx="84582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1200" y="51816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http://en.wikipedia.org/wiki/Akaike_information_criterion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657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AIC has a very simple way of balancing model complexity and fit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950" y="2362200"/>
            <a:ext cx="74041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1200" y="51816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http://en.wikipedia.org/wiki/Akaike_information_criterion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1571625"/>
            <a:ext cx="9105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533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Easy to calculate…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638800"/>
            <a:ext cx="607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parameters: slope, intercept and mean of the residuals…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6286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0"/>
            <a:ext cx="815654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76200"/>
            <a:ext cx="528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AIC criteria seems to like the </a:t>
            </a:r>
            <a:r>
              <a:rPr lang="en-US"/>
              <a:t>5 parameter model…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 closely related alternative to this is the Bayesian information criterion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219200"/>
            <a:ext cx="44481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2152650"/>
            <a:ext cx="84963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6019800" y="2057400"/>
            <a:ext cx="9144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86600" y="2209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term for</a:t>
            </a:r>
          </a:p>
          <a:p>
            <a:r>
              <a:rPr lang="en-US" dirty="0"/>
              <a:t>the sample size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157" y="1447800"/>
            <a:ext cx="755684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200" y="457200"/>
            <a:ext cx="776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Some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datapoints</a:t>
            </a:r>
            <a:r>
              <a:rPr lang="en-US" dirty="0">
                <a:latin typeface="Arial" pitchFamily="34" charset="0"/>
                <a:cs typeface="Arial" pitchFamily="34" charset="0"/>
              </a:rPr>
              <a:t> are right on the model line and others are further away…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150" y="2044700"/>
            <a:ext cx="8775700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685800"/>
            <a:ext cx="4490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practice AIC and BIC tend to pretty similar…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500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won’t be covering this literature </a:t>
            </a:r>
            <a:r>
              <a:rPr lang="en-US"/>
              <a:t>this semester…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00" y="5802868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http://en.wikipedia.org/wiki/Akaike_information_criterion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85800"/>
            <a:ext cx="5770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time:</a:t>
            </a:r>
          </a:p>
          <a:p>
            <a:r>
              <a:rPr lang="en-US" dirty="0"/>
              <a:t>	Linear models with multiple continuous variables.</a:t>
            </a:r>
          </a:p>
          <a:p>
            <a:r>
              <a:rPr lang="en-US" dirty="0"/>
              <a:t>	Ordination and PCA variables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362200"/>
            <a:ext cx="48958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546318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myT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read.table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("qPCRWithSampleDays.txt", 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sep="\t", header=TRUE)</a:t>
            </a:r>
          </a:p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lm(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  ~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plot(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points(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[1],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[1],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col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="red",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pch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=15,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cex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=3)</a:t>
            </a:r>
          </a:p>
          <a:p>
            <a:r>
              <a:rPr lang="en-US" sz="1400" u="sng" dirty="0" err="1">
                <a:latin typeface="Arial" pitchFamily="34" charset="0"/>
                <a:cs typeface="Arial" pitchFamily="34" charset="0"/>
              </a:rPr>
              <a:t>abline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(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4350" y="2286000"/>
            <a:ext cx="48958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4191000" y="0"/>
            <a:ext cx="0" cy="670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00" y="38100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res = 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residuals(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u="sng" dirty="0" err="1">
                <a:latin typeface="Arial" pitchFamily="34" charset="0"/>
                <a:cs typeface="Arial" pitchFamily="34" charset="0"/>
              </a:rPr>
              <a:t>seqs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 &lt;- seq(min(res), max(res), (max(res)-min(res))/1000)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plot(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seqs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dnorm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seqs,mean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=mean(res),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sd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sd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(res)))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points( res[1],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dnorm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( res[1], mean=mean(res),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sd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sd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(res)),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col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red",pch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=15,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cex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=3)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50984" y="6019800"/>
            <a:ext cx="535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(to simplify, we only show one of the four model lines!)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76475"/>
            <a:ext cx="48958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76475"/>
            <a:ext cx="48958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31771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myT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read.table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("qPCRWithSampleDays.txt", 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sep="\t", header=TRUE)</a:t>
            </a:r>
          </a:p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lm(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  ~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plot(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points(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[17],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[17],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col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="red",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pch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=15,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cex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=3)</a:t>
            </a:r>
          </a:p>
          <a:p>
            <a:r>
              <a:rPr lang="en-US" sz="1400" u="sng" dirty="0" err="1">
                <a:latin typeface="Arial" pitchFamily="34" charset="0"/>
                <a:cs typeface="Arial" pitchFamily="34" charset="0"/>
              </a:rPr>
              <a:t>abline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(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95800" y="0"/>
            <a:ext cx="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648200" y="31771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myT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read.table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("qPCRWithSampleDays.txt", 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sep="\t", header=TRUE)</a:t>
            </a:r>
          </a:p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lm(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  ~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plot(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points(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[17],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[17],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col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="red",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pch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=15,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cex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=3)</a:t>
            </a:r>
          </a:p>
          <a:p>
            <a:r>
              <a:rPr lang="en-US" sz="1400" u="sng" dirty="0" err="1">
                <a:latin typeface="Arial" pitchFamily="34" charset="0"/>
                <a:cs typeface="Arial" pitchFamily="34" charset="0"/>
              </a:rPr>
              <a:t>abline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(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5715000"/>
            <a:ext cx="668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fit models by finding parameters that maximize the likelihood</a:t>
            </a:r>
          </a:p>
          <a:p>
            <a:r>
              <a:rPr lang="en-US" dirty="0"/>
              <a:t>(more on that later…)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19200"/>
            <a:ext cx="65024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304800"/>
            <a:ext cx="592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has a built in function that will make this calculation for us…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438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Calculating the likelihood of models</a:t>
            </a:r>
          </a:p>
          <a:p>
            <a:r>
              <a:rPr lang="en-US" dirty="0"/>
              <a:t>Linear models with higher exponential terms</a:t>
            </a:r>
          </a:p>
          <a:p>
            <a:r>
              <a:rPr lang="en-US" dirty="0"/>
              <a:t>AIC criteria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7244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76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</a:t>
            </a:r>
            <a:r>
              <a:rPr lang="en-US" dirty="0" err="1"/>
              <a:t>taxa</a:t>
            </a:r>
            <a:r>
              <a:rPr lang="en-US" dirty="0"/>
              <a:t> (Pseudomonas) clearly does not meet the assumption of linearity….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57200"/>
            <a:ext cx="59531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6259" y="1600200"/>
            <a:ext cx="448534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644492"/>
            <a:ext cx="4495800" cy="429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1376</Words>
  <Application>Microsoft Office PowerPoint</Application>
  <PresentationFormat>On-screen Show (4:3)</PresentationFormat>
  <Paragraphs>160</Paragraphs>
  <Slides>41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98</cp:revision>
  <dcterms:created xsi:type="dcterms:W3CDTF">2006-08-16T00:00:00Z</dcterms:created>
  <dcterms:modified xsi:type="dcterms:W3CDTF">2017-03-17T12:56:51Z</dcterms:modified>
</cp:coreProperties>
</file>