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3" r:id="rId11"/>
    <p:sldId id="268" r:id="rId12"/>
    <p:sldId id="267" r:id="rId13"/>
    <p:sldId id="284" r:id="rId14"/>
    <p:sldId id="269" r:id="rId15"/>
    <p:sldId id="270" r:id="rId16"/>
    <p:sldId id="271" r:id="rId17"/>
    <p:sldId id="272" r:id="rId18"/>
    <p:sldId id="273" r:id="rId19"/>
    <p:sldId id="282" r:id="rId20"/>
    <p:sldId id="274" r:id="rId21"/>
    <p:sldId id="279" r:id="rId22"/>
    <p:sldId id="280" r:id="rId23"/>
    <p:sldId id="283" r:id="rId24"/>
    <p:sldId id="285" r:id="rId25"/>
    <p:sldId id="286" r:id="rId26"/>
    <p:sldId id="287" r:id="rId27"/>
    <p:sldId id="288" r:id="rId28"/>
    <p:sldId id="289" r:id="rId29"/>
    <p:sldId id="291" r:id="rId30"/>
    <p:sldId id="290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4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6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0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2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4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0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8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0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2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9526C-FCA9-4192-994E-C57D3FD5424C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8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afodor/WekaExamples/blob/master/src/examples/RunOneROCCurve.java" TargetMode="Externa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762" y="249384"/>
            <a:ext cx="52075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ROC curves in WEKA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Visually estimating variance via null permutations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Comparing classifiers 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826327" y="403761"/>
            <a:ext cx="961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16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297" y="6324048"/>
            <a:ext cx="11673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http://stackoverflow.com/questions/21147240/is-happens-before-relation-given-in-case-of-invokelater-or-invokeandwait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452" y="1345376"/>
            <a:ext cx="8203958" cy="46160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9397" y="332509"/>
            <a:ext cx="8092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I need to manually force the visibility?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Probably not, but the documentation is a bit unclear, so better safe than sorry.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(It is a very small performance hit to grab the lock twice….)</a:t>
            </a:r>
          </a:p>
        </p:txBody>
      </p:sp>
    </p:spTree>
    <p:extLst>
      <p:ext uri="{BB962C8B-B14F-4D97-AF65-F5344CB8AC3E}">
        <p14:creationId xmlns:p14="http://schemas.microsoft.com/office/powerpoint/2010/main" val="169390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9" y="934162"/>
            <a:ext cx="6008913" cy="31013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5019" y="178131"/>
            <a:ext cx="9452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easily write out the ROC data to a file if we want to use an alternative visualization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analysis platform….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692" y="3772085"/>
            <a:ext cx="6934200" cy="28289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3939290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405" y="1483550"/>
            <a:ext cx="4876800" cy="3867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328" y="1264475"/>
            <a:ext cx="3314700" cy="4086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82535" y="320635"/>
            <a:ext cx="10200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“distribution” variable shows how much confidence the predictor has in each prediction and is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to order the ROC curve</a:t>
            </a:r>
          </a:p>
        </p:txBody>
      </p:sp>
    </p:spTree>
    <p:extLst>
      <p:ext uri="{BB962C8B-B14F-4D97-AF65-F5344CB8AC3E}">
        <p14:creationId xmlns:p14="http://schemas.microsoft.com/office/powerpoint/2010/main" val="1024406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762" y="249384"/>
            <a:ext cx="52075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ROC curves in WEKA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Visually estimating variance via null permutations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Comparing classifiers 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545775" y="760021"/>
            <a:ext cx="961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554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22" y="697118"/>
            <a:ext cx="8934450" cy="225742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5106390" y="2766951"/>
            <a:ext cx="510639" cy="700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510150" y="3360718"/>
            <a:ext cx="5647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compare our “true” classification to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classification with the case/control labels scrambled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846" y="3683883"/>
            <a:ext cx="3286125" cy="22574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01191" y="648990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https://github.com/afodor/WekaExamples/blob/master/src/examples/RunOneROCCurve.java</a:t>
            </a:r>
          </a:p>
        </p:txBody>
      </p:sp>
    </p:spTree>
    <p:extLst>
      <p:ext uri="{BB962C8B-B14F-4D97-AF65-F5344CB8AC3E}">
        <p14:creationId xmlns:p14="http://schemas.microsoft.com/office/powerpoint/2010/main" val="3309747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8" y="797687"/>
            <a:ext cx="6915150" cy="528637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3657599" y="3087582"/>
            <a:ext cx="1104405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5225141" y="5189515"/>
            <a:ext cx="795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58245" y="2755072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data gets scrambled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61410" y="4952007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color turns red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770" y="998361"/>
            <a:ext cx="3286125" cy="22574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3685542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001" y="1677760"/>
            <a:ext cx="7609128" cy="29654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8171" y="237506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Scrambling the columns is trivial…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3001491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75" y="467033"/>
            <a:ext cx="7480620" cy="581501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4096987" y="1983179"/>
            <a:ext cx="1140031" cy="2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79524" y="1793174"/>
            <a:ext cx="514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easily do this for multiple permutations…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4046732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548" y="3796520"/>
            <a:ext cx="3276600" cy="2305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948" y="6259723"/>
            <a:ext cx="2209800" cy="276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54" y="615416"/>
            <a:ext cx="8820150" cy="30956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01191" y="644551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5"/>
              </a:rPr>
              <a:t>https://github.com/afodor/WekaExamples/blob/master/src/examples/RunOneROCCurve.java</a:t>
            </a:r>
            <a:endParaRPr lang="en-US" sz="1200" dirty="0"/>
          </a:p>
          <a:p>
            <a:r>
              <a:rPr lang="en-US" sz="1200" dirty="0"/>
              <a:t>Commit comment: Do 20 </a:t>
            </a:r>
            <a:r>
              <a:rPr lang="en-US" sz="1200" dirty="0" err="1"/>
              <a:t>permuations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130629"/>
            <a:ext cx="884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a very compelling and informative visualization (here for 20 permutations)</a:t>
            </a:r>
          </a:p>
        </p:txBody>
      </p:sp>
    </p:spTree>
    <p:extLst>
      <p:ext uri="{BB962C8B-B14F-4D97-AF65-F5344CB8AC3E}">
        <p14:creationId xmlns:p14="http://schemas.microsoft.com/office/powerpoint/2010/main" val="2532425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83" y="142857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phylum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234" y="307288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464" y="518242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59662" y="129987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family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0431" y="334035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84421" y="51417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87516" y="49011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2015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81" y="891532"/>
            <a:ext cx="2442410" cy="17082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424" y="907574"/>
            <a:ext cx="2418598" cy="16952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891" y="2666953"/>
            <a:ext cx="2223266" cy="15376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010" y="2570701"/>
            <a:ext cx="2618107" cy="18179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7180" y="4637735"/>
            <a:ext cx="2233145" cy="15511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823" y="4557525"/>
            <a:ext cx="2557336" cy="17477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057" y="786293"/>
            <a:ext cx="2512846" cy="173453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69597" y="2854562"/>
            <a:ext cx="2653417" cy="18159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31840" y="738167"/>
            <a:ext cx="2783708" cy="18806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78458" y="2854562"/>
            <a:ext cx="2526156" cy="172408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852610" y="49011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555705" y="46605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3771" y="-11876"/>
            <a:ext cx="880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Comparison of two 16S microbiome datasets for colorectal adenomas from my lab…</a:t>
            </a:r>
          </a:p>
        </p:txBody>
      </p:sp>
    </p:spTree>
    <p:extLst>
      <p:ext uri="{BB962C8B-B14F-4D97-AF65-F5344CB8AC3E}">
        <p14:creationId xmlns:p14="http://schemas.microsoft.com/office/powerpoint/2010/main" val="410208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1002268"/>
            <a:ext cx="490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“big data” approach to classification problems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7429" y="1600202"/>
            <a:ext cx="3412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 a voter </a:t>
            </a:r>
            <a:r>
              <a:rPr lang="en-US" sz="1400" dirty="0">
                <a:solidFill>
                  <a:srgbClr val="FF0000"/>
                </a:solidFill>
              </a:rPr>
              <a:t>democratic</a:t>
            </a:r>
            <a:r>
              <a:rPr lang="en-US" sz="1400" dirty="0"/>
              <a:t> or </a:t>
            </a:r>
            <a:r>
              <a:rPr lang="en-US" sz="1400" dirty="0">
                <a:solidFill>
                  <a:srgbClr val="FF0000"/>
                </a:solidFill>
              </a:rPr>
              <a:t>republican</a:t>
            </a:r>
            <a:r>
              <a:rPr lang="en-US" sz="1400" dirty="0"/>
              <a:t>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181600" y="1371600"/>
            <a:ext cx="0" cy="4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607027" y="2362200"/>
            <a:ext cx="304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39660" y="1978225"/>
            <a:ext cx="2286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Voters with known affiliation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8827" y="2286002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 set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97627" y="2362200"/>
            <a:ext cx="3048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26227" y="2362202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Test 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21229" y="2819402"/>
            <a:ext cx="1839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Find features</a:t>
            </a:r>
          </a:p>
          <a:p>
            <a:r>
              <a:rPr lang="en-US" sz="1200" dirty="0"/>
              <a:t>(</a:t>
            </a:r>
            <a:r>
              <a:rPr lang="en-US" sz="1200" dirty="0">
                <a:solidFill>
                  <a:srgbClr val="FF0000"/>
                </a:solidFill>
              </a:rPr>
              <a:t>income, zip code, gender</a:t>
            </a:r>
            <a:r>
              <a:rPr lang="en-US" sz="1200" dirty="0"/>
              <a:t>)</a:t>
            </a:r>
          </a:p>
          <a:p>
            <a:r>
              <a:rPr lang="en-US" sz="1200" dirty="0"/>
              <a:t>that predict affiliation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607027" y="34290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0200" y="3807025"/>
            <a:ext cx="178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Build statistical model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02427" y="2819400"/>
            <a:ext cx="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660686" y="4147810"/>
            <a:ext cx="174943" cy="42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54627" y="4572000"/>
            <a:ext cx="284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predictions on test set</a:t>
            </a:r>
          </a:p>
        </p:txBody>
      </p:sp>
      <p:pic>
        <p:nvPicPr>
          <p:cNvPr id="2052" name="Picture 4" descr="Image result for roc curv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375" y="1456688"/>
            <a:ext cx="4191001" cy="389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5987081" y="5715002"/>
            <a:ext cx="36102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Image: http://www.sprawls.org/ppmi2/IMGCHAR/1IMCHAR12.gif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6957" y="106876"/>
            <a:ext cx="811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ROC curve is a efficient visualization to observe classification performance</a:t>
            </a:r>
          </a:p>
        </p:txBody>
      </p:sp>
    </p:spTree>
    <p:extLst>
      <p:ext uri="{BB962C8B-B14F-4D97-AF65-F5344CB8AC3E}">
        <p14:creationId xmlns:p14="http://schemas.microsoft.com/office/powerpoint/2010/main" val="2252819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6894" y="213756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Multi-threaded application seems straight-forward…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540" y="398422"/>
            <a:ext cx="3181350" cy="2219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252" y="2703048"/>
            <a:ext cx="2447925" cy="323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39" y="3112199"/>
            <a:ext cx="9134475" cy="3562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6904" y="819397"/>
            <a:ext cx="64327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very robust 7.87 fold speedup on an 8 core box!</a:t>
            </a:r>
          </a:p>
          <a:p>
            <a:endParaRPr lang="en-US" dirty="0"/>
          </a:p>
          <a:p>
            <a:r>
              <a:rPr lang="en-US" dirty="0"/>
              <a:t>(but more on that later; we will return to how we did the speed up</a:t>
            </a:r>
          </a:p>
          <a:p>
            <a:r>
              <a:rPr lang="en-US" dirty="0"/>
              <a:t>after we review multi-threading)</a:t>
            </a:r>
          </a:p>
        </p:txBody>
      </p:sp>
    </p:spTree>
    <p:extLst>
      <p:ext uri="{BB962C8B-B14F-4D97-AF65-F5344CB8AC3E}">
        <p14:creationId xmlns:p14="http://schemas.microsoft.com/office/powerpoint/2010/main" val="1309905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755" y="-11876"/>
            <a:ext cx="9734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ask, does scrambled do worse than not scrambled to a statistically significant degree?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751" y="649680"/>
            <a:ext cx="3219450" cy="2209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7" y="821791"/>
            <a:ext cx="8066775" cy="4379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1401" y="2994541"/>
            <a:ext cx="2209800" cy="3143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2351314" y="2410691"/>
            <a:ext cx="522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90703" y="2244436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Increase our permutations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0099" y="3686092"/>
            <a:ext cx="3224894" cy="247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67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9392" y="95003"/>
            <a:ext cx="604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switch to R for the visualization and the statistical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6843" y="4678878"/>
            <a:ext cx="53164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the hand, our predictor has modest power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(mean AUC = 0.63)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the other hand, clearly better than shuffling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labels!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43" y="464335"/>
            <a:ext cx="5676900" cy="3962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827" y="464335"/>
            <a:ext cx="6056611" cy="569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64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3762" y="249384"/>
            <a:ext cx="52075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ROC curves in WEKA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Visually estimating variance via null permutations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Comparing classifiers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731324" y="997528"/>
            <a:ext cx="961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514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30629"/>
            <a:ext cx="9409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We’d like to be able to pass in a Classifier to our Worker, but we don’t want our workers to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share a Classifier object (as that would violate thread safety on mutable objects)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31062"/>
            <a:ext cx="8105775" cy="46196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427024" y="5462650"/>
            <a:ext cx="1318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1278" y="6341423"/>
            <a:ext cx="10474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solve this problem by using Java’s ability to dynamically control which class is instantiated… </a:t>
            </a:r>
          </a:p>
        </p:txBody>
      </p:sp>
    </p:spTree>
    <p:extLst>
      <p:ext uri="{BB962C8B-B14F-4D97-AF65-F5344CB8AC3E}">
        <p14:creationId xmlns:p14="http://schemas.microsoft.com/office/powerpoint/2010/main" val="1283374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55" y="725591"/>
            <a:ext cx="8671822" cy="58503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4395" y="0"/>
            <a:ext cx="10520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tell the Worker at run time which classifier to instantiate…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(This will, of course, throw a runtime Exception if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classifierName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does not name a valid Classifier with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default constructor…)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346369" y="2185059"/>
            <a:ext cx="724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750130" y="4132612"/>
            <a:ext cx="985652" cy="2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8716488" y="5712031"/>
            <a:ext cx="700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870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47" y="396339"/>
            <a:ext cx="10365149" cy="615884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5070764" y="4120737"/>
            <a:ext cx="890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949539" y="3954484"/>
            <a:ext cx="492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get the classifier name from the class itself</a:t>
            </a:r>
          </a:p>
        </p:txBody>
      </p:sp>
    </p:spTree>
    <p:extLst>
      <p:ext uri="{BB962C8B-B14F-4D97-AF65-F5344CB8AC3E}">
        <p14:creationId xmlns:p14="http://schemas.microsoft.com/office/powerpoint/2010/main" val="3390716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25" y="1367518"/>
            <a:ext cx="11830050" cy="3600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1262" y="451262"/>
            <a:ext cx="7695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allows us to use all of the classifiers that are implemented in Weka…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392384" y="6240921"/>
            <a:ext cx="8007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http://weka.sourceforge.net/doc.dev/weka/classifiers/Classifier.html</a:t>
            </a:r>
          </a:p>
        </p:txBody>
      </p:sp>
    </p:spTree>
    <p:extLst>
      <p:ext uri="{BB962C8B-B14F-4D97-AF65-F5344CB8AC3E}">
        <p14:creationId xmlns:p14="http://schemas.microsoft.com/office/powerpoint/2010/main" val="106850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628" y="23751"/>
            <a:ext cx="11106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now directly compare classifiers (we modify the worker to pass in the color as well as the classifier)</a:t>
            </a:r>
          </a:p>
        </p:txBody>
      </p:sp>
      <p:sp>
        <p:nvSpPr>
          <p:cNvPr id="5" name="Rectangle 4"/>
          <p:cNvSpPr/>
          <p:nvPr/>
        </p:nvSpPr>
        <p:spPr>
          <a:xfrm>
            <a:off x="130628" y="6442798"/>
            <a:ext cx="10485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https://github.com/afodor/WekaExamples/blob/master/src/examples/CompareClassifiers.java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97" y="393083"/>
            <a:ext cx="8982323" cy="594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8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144" y="1008475"/>
            <a:ext cx="6338950" cy="51692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06286" y="178130"/>
            <a:ext cx="604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look at the ROC curves for a visual comparison…</a:t>
            </a:r>
          </a:p>
        </p:txBody>
      </p:sp>
    </p:spTree>
    <p:extLst>
      <p:ext uri="{BB962C8B-B14F-4D97-AF65-F5344CB8AC3E}">
        <p14:creationId xmlns:p14="http://schemas.microsoft.com/office/powerpoint/2010/main" val="110038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1002268"/>
            <a:ext cx="490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“big data” approach to classification problems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2" y="1371600"/>
            <a:ext cx="3412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Is a sample </a:t>
            </a:r>
            <a:r>
              <a:rPr lang="en-US" sz="1600" dirty="0">
                <a:solidFill>
                  <a:srgbClr val="FF0000"/>
                </a:solidFill>
              </a:rPr>
              <a:t>case </a:t>
            </a:r>
            <a:r>
              <a:rPr lang="en-US" sz="1600" dirty="0"/>
              <a:t>or </a:t>
            </a:r>
            <a:r>
              <a:rPr lang="en-US" sz="1600" dirty="0">
                <a:solidFill>
                  <a:srgbClr val="FF0000"/>
                </a:solidFill>
              </a:rPr>
              <a:t>control</a:t>
            </a:r>
            <a:r>
              <a:rPr lang="en-US" sz="1600" dirty="0"/>
              <a:t>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181600" y="1371600"/>
            <a:ext cx="0" cy="4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2607027" y="2362200"/>
            <a:ext cx="304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01407" y="1749623"/>
            <a:ext cx="3197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Whole-genome metagenome sequencing</a:t>
            </a:r>
          </a:p>
          <a:p>
            <a:r>
              <a:rPr lang="en-US" sz="1400" dirty="0"/>
              <a:t>on samples with known disease status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8827" y="2286002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 set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97627" y="2362200"/>
            <a:ext cx="3048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26227" y="2362202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Test set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1227" y="2819402"/>
            <a:ext cx="132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Find features</a:t>
            </a:r>
          </a:p>
          <a:p>
            <a:r>
              <a:rPr lang="en-US" sz="1200" dirty="0"/>
              <a:t>(</a:t>
            </a:r>
            <a:r>
              <a:rPr lang="en-US" sz="1200" dirty="0">
                <a:solidFill>
                  <a:srgbClr val="FF0000"/>
                </a:solidFill>
              </a:rPr>
              <a:t>taxa, genes</a:t>
            </a:r>
            <a:r>
              <a:rPr lang="en-US" sz="1200" dirty="0"/>
              <a:t>)</a:t>
            </a:r>
          </a:p>
          <a:p>
            <a:r>
              <a:rPr lang="en-US" sz="1200" dirty="0"/>
              <a:t>that predict status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07027" y="34290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0200" y="3807025"/>
            <a:ext cx="178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Build statistical model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902427" y="2819400"/>
            <a:ext cx="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60686" y="4147810"/>
            <a:ext cx="174943" cy="42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54627" y="4572000"/>
            <a:ext cx="284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predictions on test set</a:t>
            </a:r>
          </a:p>
        </p:txBody>
      </p:sp>
      <p:pic>
        <p:nvPicPr>
          <p:cNvPr id="16" name="Picture 4" descr="Image result for roc curv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375" y="1456688"/>
            <a:ext cx="4191001" cy="389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987081" y="5715002"/>
            <a:ext cx="36102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Image: http://www.sprawls.org/ppmi2/IMGCHAR/1IMCHAR12.gif</a:t>
            </a:r>
          </a:p>
        </p:txBody>
      </p:sp>
    </p:spTree>
    <p:extLst>
      <p:ext uri="{BB962C8B-B14F-4D97-AF65-F5344CB8AC3E}">
        <p14:creationId xmlns:p14="http://schemas.microsoft.com/office/powerpoint/2010/main" val="1100707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766" y="261257"/>
            <a:ext cx="9108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has been noted many times in the literature, </a:t>
            </a:r>
            <a:r>
              <a:rPr lang="en-US" dirty="0" err="1"/>
              <a:t>RandomForest</a:t>
            </a:r>
            <a:r>
              <a:rPr lang="en-US" dirty="0"/>
              <a:t> works best for microbiome data…</a:t>
            </a:r>
          </a:p>
          <a:p>
            <a:r>
              <a:rPr lang="en-US" dirty="0"/>
              <a:t>Here the “</a:t>
            </a:r>
            <a:r>
              <a:rPr lang="en-US" dirty="0" err="1"/>
              <a:t>OneR</a:t>
            </a:r>
            <a:r>
              <a:rPr lang="en-US" dirty="0"/>
              <a:t>” algorithm does well…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703" y="1111421"/>
            <a:ext cx="5654858" cy="53851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80" y="1111422"/>
            <a:ext cx="6061323" cy="106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20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42" y="660876"/>
            <a:ext cx="5686180" cy="58598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1886" y="106878"/>
            <a:ext cx="11145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easily expand our classifier pool (commented out classifiers don’t work on binary data or don’t have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Default constructors/parameter sets or otherwise threw an Exception…)</a:t>
            </a:r>
          </a:p>
        </p:txBody>
      </p:sp>
      <p:sp>
        <p:nvSpPr>
          <p:cNvPr id="4" name="Rectangle 3"/>
          <p:cNvSpPr/>
          <p:nvPr/>
        </p:nvSpPr>
        <p:spPr>
          <a:xfrm>
            <a:off x="4389910" y="6452167"/>
            <a:ext cx="112855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https://github.com/afodor/WekaExamples/blob/master/src/metaMergers/RunAllClassifiersVsAllDataLocal.java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18858" y="5723906"/>
            <a:ext cx="192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 got as far as L….)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0FC174-8E91-4595-B317-71ABF23210D3}"/>
              </a:ext>
            </a:extLst>
          </p:cNvPr>
          <p:cNvCxnSpPr/>
          <p:nvPr/>
        </p:nvCxnSpPr>
        <p:spPr>
          <a:xfrm flipH="1" flipV="1">
            <a:off x="4644428" y="1267485"/>
            <a:ext cx="679010" cy="36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B7568B3-A2BF-442B-BE5B-787FFF124F6C}"/>
              </a:ext>
            </a:extLst>
          </p:cNvPr>
          <p:cNvSpPr txBox="1"/>
          <p:nvPr/>
        </p:nvSpPr>
        <p:spPr>
          <a:xfrm>
            <a:off x="5558828" y="1593410"/>
            <a:ext cx="6055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 use of OO abstraction </a:t>
            </a:r>
          </a:p>
          <a:p>
            <a:r>
              <a:rPr lang="en-US" dirty="0"/>
              <a:t>Each classifier classifies in its own way, but our</a:t>
            </a:r>
          </a:p>
          <a:p>
            <a:r>
              <a:rPr lang="en-US" dirty="0"/>
              <a:t>code works at an abstract level to interact with many different </a:t>
            </a:r>
          </a:p>
          <a:p>
            <a:r>
              <a:rPr lang="en-US" dirty="0"/>
              <a:t>Classifiers.</a:t>
            </a:r>
          </a:p>
        </p:txBody>
      </p:sp>
    </p:spTree>
    <p:extLst>
      <p:ext uri="{BB962C8B-B14F-4D97-AF65-F5344CB8AC3E}">
        <p14:creationId xmlns:p14="http://schemas.microsoft.com/office/powerpoint/2010/main" val="2470193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140" y="178131"/>
            <a:ext cx="671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our adenomas dataset at the genus level,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OneR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does well…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3356758" y="6488668"/>
            <a:ext cx="9516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https://github.com/afodor/WekaExamples/blob/master/src/metaMergers/plotAllVsAll.txt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952" y="547463"/>
            <a:ext cx="7937170" cy="584844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7422078" y="878774"/>
            <a:ext cx="308758" cy="33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448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019" y="59377"/>
            <a:ext cx="621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RandomForest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more reliable across other datasets…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442912"/>
            <a:ext cx="8854478" cy="606749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8372104" y="1330036"/>
            <a:ext cx="368135" cy="439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954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37" y="319087"/>
            <a:ext cx="9629775" cy="621982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8455231" y="522514"/>
            <a:ext cx="534390" cy="676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288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270" y="804369"/>
            <a:ext cx="7668245" cy="58865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625" y="11876"/>
            <a:ext cx="12362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Models that have the words “boosting” or “Bagging” take a weighted average across many classifiers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(Random Forest does this as well).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often a good strategy for genomic (and metagenomics data)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051470" y="1484416"/>
            <a:ext cx="427512" cy="676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7231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47EE01-E31B-8A6D-EA41-FC1AF2CB5376}"/>
              </a:ext>
            </a:extLst>
          </p:cNvPr>
          <p:cNvSpPr txBox="1"/>
          <p:nvPr/>
        </p:nvSpPr>
        <p:spPr>
          <a:xfrm>
            <a:off x="688063" y="271604"/>
            <a:ext cx="551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ROC curves are at the heart of the retracted paper…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A21A24-E310-F0A7-0833-394A85C34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885825"/>
            <a:ext cx="9996677" cy="1259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5ABB3D-D434-0B8C-800F-6FD15A5C3066}"/>
              </a:ext>
            </a:extLst>
          </p:cNvPr>
          <p:cNvSpPr txBox="1"/>
          <p:nvPr/>
        </p:nvSpPr>
        <p:spPr>
          <a:xfrm>
            <a:off x="4624058" y="214485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https://www.nature.com/articles/s41586-020-2095-1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20B3F7-9BBE-13E8-93D8-04E90B4DF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12" y="2389741"/>
            <a:ext cx="4825497" cy="3215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FA3D23-B945-4AAF-326C-547811E37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732" y="5724006"/>
            <a:ext cx="8410575" cy="73342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D94AFC-A94E-7709-C3DD-1EE3E10A3975}"/>
              </a:ext>
            </a:extLst>
          </p:cNvPr>
          <p:cNvCxnSpPr/>
          <p:nvPr/>
        </p:nvCxnSpPr>
        <p:spPr>
          <a:xfrm flipH="1">
            <a:off x="5993394" y="5078994"/>
            <a:ext cx="407406" cy="893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D557F9-C490-D7AC-FFC3-683EE80DF9A5}"/>
              </a:ext>
            </a:extLst>
          </p:cNvPr>
          <p:cNvSpPr txBox="1"/>
          <p:nvPr/>
        </p:nvSpPr>
        <p:spPr>
          <a:xfrm>
            <a:off x="6618085" y="4689698"/>
            <a:ext cx="4238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paper claims close to perfect ability to </a:t>
            </a:r>
          </a:p>
          <a:p>
            <a:r>
              <a:rPr lang="en-US" dirty="0"/>
              <a:t>discriminate different kinds of cancers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61AC4C7-231E-4C6F-85D0-9EEFF0EF0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2581" y="6455168"/>
            <a:ext cx="82867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925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815BC4-5168-A735-D9C4-63B1A965A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68" y="1706410"/>
            <a:ext cx="8033534" cy="5207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0A9C57-B263-B03D-1874-10C221EC2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71" y="502882"/>
            <a:ext cx="7298798" cy="12125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EA0861-A1C9-492C-C13A-1944E58B060B}"/>
              </a:ext>
            </a:extLst>
          </p:cNvPr>
          <p:cNvSpPr txBox="1"/>
          <p:nvPr/>
        </p:nvSpPr>
        <p:spPr>
          <a:xfrm>
            <a:off x="9032033" y="895739"/>
            <a:ext cx="29610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paper argued for a major</a:t>
            </a:r>
          </a:p>
          <a:p>
            <a:r>
              <a:rPr lang="en-US" dirty="0"/>
              <a:t>flaw in the normalization </a:t>
            </a:r>
          </a:p>
          <a:p>
            <a:r>
              <a:rPr lang="en-US" dirty="0"/>
              <a:t>scheme…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EDBAD2-68AB-A93C-BE7C-4212DF58F7F5}"/>
              </a:ext>
            </a:extLst>
          </p:cNvPr>
          <p:cNvSpPr txBox="1"/>
          <p:nvPr/>
        </p:nvSpPr>
        <p:spPr>
          <a:xfrm>
            <a:off x="3159968" y="1346080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https://journals.asm.org/doi/10.1128/mbio.01607-23</a:t>
            </a:r>
          </a:p>
        </p:txBody>
      </p:sp>
    </p:spTree>
    <p:extLst>
      <p:ext uri="{BB962C8B-B14F-4D97-AF65-F5344CB8AC3E}">
        <p14:creationId xmlns:p14="http://schemas.microsoft.com/office/powerpoint/2010/main" val="23700923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1C619C-D32B-11B3-0D96-AA76CA640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1" y="634827"/>
            <a:ext cx="9806473" cy="27941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304B74-2561-2750-37BF-5B59E7F1232E}"/>
              </a:ext>
            </a:extLst>
          </p:cNvPr>
          <p:cNvSpPr txBox="1"/>
          <p:nvPr/>
        </p:nvSpPr>
        <p:spPr>
          <a:xfrm>
            <a:off x="706170" y="3938258"/>
            <a:ext cx="10438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paper responded that the original analysis was, despite flaws, correct.</a:t>
            </a:r>
          </a:p>
          <a:p>
            <a:endParaRPr lang="en-US" dirty="0"/>
          </a:p>
          <a:p>
            <a:r>
              <a:rPr lang="en-US" dirty="0"/>
              <a:t>You can access the data in the supplementary materials.</a:t>
            </a:r>
          </a:p>
          <a:p>
            <a:r>
              <a:rPr lang="en-US" dirty="0"/>
              <a:t>Can you design an analysis to determine who is right?  Possible independent project idea.</a:t>
            </a:r>
          </a:p>
          <a:p>
            <a:endParaRPr lang="en-US" dirty="0"/>
          </a:p>
          <a:p>
            <a:r>
              <a:rPr lang="en-US" dirty="0"/>
              <a:t>(You can use ChatGPT to generate Java or R code to run machine learning algorithms and produce ROC curves</a:t>
            </a:r>
          </a:p>
          <a:p>
            <a:r>
              <a:rPr lang="en-US" dirty="0"/>
              <a:t>if you don’t want to use WEKA!)s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B76CE9-7B5B-D7B3-9405-71F265F6718F}"/>
              </a:ext>
            </a:extLst>
          </p:cNvPr>
          <p:cNvSpPr txBox="1"/>
          <p:nvPr/>
        </p:nvSpPr>
        <p:spPr>
          <a:xfrm>
            <a:off x="3591962" y="3314297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https://www.nature.com/articles/s41388-024-02974-w</a:t>
            </a:r>
          </a:p>
        </p:txBody>
      </p:sp>
    </p:spTree>
    <p:extLst>
      <p:ext uri="{BB962C8B-B14F-4D97-AF65-F5344CB8AC3E}">
        <p14:creationId xmlns:p14="http://schemas.microsoft.com/office/powerpoint/2010/main" val="422895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228601"/>
            <a:ext cx="80538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data file contains data from 71 patients…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https://github.com/afodor/afodor.github.io/blob/master/classes/prog2016/pivoted_genusLogNormalWithMetadata.arff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1"/>
            <a:ext cx="7162800" cy="519138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3810000" y="3962400"/>
            <a:ext cx="13716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81601" y="3733800"/>
            <a:ext cx="288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 from PCR experiment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62400" y="48006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53000" y="4800600"/>
            <a:ext cx="4677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 did or did not have colorectal adenomas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602117-65FC-4CA2-91D1-BEDCD8BA2730}"/>
              </a:ext>
            </a:extLst>
          </p:cNvPr>
          <p:cNvSpPr txBox="1"/>
          <p:nvPr/>
        </p:nvSpPr>
        <p:spPr>
          <a:xfrm>
            <a:off x="5757958" y="1215562"/>
            <a:ext cx="3233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are described in this paper: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35F069-5B20-4520-8A7C-FEEF41C94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125" y="1541917"/>
            <a:ext cx="3977182" cy="17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8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76201"/>
            <a:ext cx="7924800" cy="36046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33600" y="-76200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code performs 10-fold cross validation…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2245152" y="3429000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F1ED76-B046-47B4-AAF1-20A03FC074C2}"/>
              </a:ext>
            </a:extLst>
          </p:cNvPr>
          <p:cNvCxnSpPr/>
          <p:nvPr/>
        </p:nvCxnSpPr>
        <p:spPr>
          <a:xfrm flipV="1">
            <a:off x="1752600" y="1890944"/>
            <a:ext cx="635493" cy="36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15DE37C-6F56-4815-A884-B954ADE0D84D}"/>
              </a:ext>
            </a:extLst>
          </p:cNvPr>
          <p:cNvSpPr txBox="1"/>
          <p:nvPr/>
        </p:nvSpPr>
        <p:spPr>
          <a:xfrm>
            <a:off x="390616" y="2148394"/>
            <a:ext cx="1594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great </a:t>
            </a:r>
          </a:p>
          <a:p>
            <a:r>
              <a:rPr lang="en-US" dirty="0"/>
              <a:t>Example of </a:t>
            </a:r>
          </a:p>
          <a:p>
            <a:r>
              <a:rPr lang="en-US" dirty="0"/>
              <a:t>OO abstraction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CFC097-C07A-4699-A40B-50D51B314E06}"/>
              </a:ext>
            </a:extLst>
          </p:cNvPr>
          <p:cNvCxnSpPr/>
          <p:nvPr/>
        </p:nvCxnSpPr>
        <p:spPr>
          <a:xfrm flipH="1">
            <a:off x="6436311" y="1890944"/>
            <a:ext cx="825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A7107E-9272-424E-A81C-CE12FF4968CA}"/>
              </a:ext>
            </a:extLst>
          </p:cNvPr>
          <p:cNvSpPr txBox="1"/>
          <p:nvPr/>
        </p:nvSpPr>
        <p:spPr>
          <a:xfrm>
            <a:off x="7288567" y="1677878"/>
            <a:ext cx="3978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 is one of many classifiers</a:t>
            </a:r>
          </a:p>
        </p:txBody>
      </p:sp>
    </p:spTree>
    <p:extLst>
      <p:ext uri="{BB962C8B-B14F-4D97-AF65-F5344CB8AC3E}">
        <p14:creationId xmlns:p14="http://schemas.microsoft.com/office/powerpoint/2010/main" val="342480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130" y="11876"/>
            <a:ext cx="8644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easily visualize the ROC code associated with this ten-fold cross validation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22" y="511566"/>
            <a:ext cx="9086850" cy="2047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056" y="2274432"/>
            <a:ext cx="4895850" cy="4457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1056" y="255917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https://github.com/afodor/WekaExamples/blob/master/src/examples/RunOneROCCurve.java</a:t>
            </a:r>
          </a:p>
        </p:txBody>
      </p:sp>
    </p:spTree>
    <p:extLst>
      <p:ext uri="{BB962C8B-B14F-4D97-AF65-F5344CB8AC3E}">
        <p14:creationId xmlns:p14="http://schemas.microsoft.com/office/powerpoint/2010/main" val="428398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9403" y="163906"/>
            <a:ext cx="788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initial method just creates a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ThresholdVisualizePanel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 and returns it…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(this won’t make a lot of sense till we get to GUIs later..)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03" y="968208"/>
            <a:ext cx="8526374" cy="46131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477" y="846981"/>
            <a:ext cx="60769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26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80" y="533731"/>
            <a:ext cx="7519419" cy="57483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70660" y="83127"/>
            <a:ext cx="980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method proceeds as before, building a classifier and testing it via ten-fold cross-validation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887688" y="5284519"/>
            <a:ext cx="712519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71462" y="5142015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we add a line for visualization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1286533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44" y="144325"/>
            <a:ext cx="5772521" cy="667393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4120737" y="795647"/>
            <a:ext cx="1543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778825" y="2719449"/>
            <a:ext cx="1864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92603" y="1006205"/>
            <a:ext cx="54168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code does the calculations of true positive and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true negative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of the helper classes are stack confined,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do not make visibility guarantees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(this is thread stuff we will talk about later)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36866" y="5262280"/>
            <a:ext cx="866899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81995" y="5070764"/>
            <a:ext cx="524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Actually write the plot; should happen on AWT thread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778829" y="3503221"/>
            <a:ext cx="641267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03223" y="3360718"/>
            <a:ext cx="521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Force visibility to any other thread that grabs this lock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501241" y="4665025"/>
            <a:ext cx="641267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01885" y="4522522"/>
            <a:ext cx="387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sure AWT thread has full visibility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571D44-ED5C-4E83-93AA-740951F9037C}"/>
              </a:ext>
            </a:extLst>
          </p:cNvPr>
          <p:cNvSpPr txBox="1"/>
          <p:nvPr/>
        </p:nvSpPr>
        <p:spPr>
          <a:xfrm>
            <a:off x="2869949" y="6255946"/>
            <a:ext cx="786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won’t make sense to we talk about GUIs and multi-threaded code later</a:t>
            </a:r>
          </a:p>
        </p:txBody>
      </p:sp>
    </p:spTree>
    <p:extLst>
      <p:ext uri="{BB962C8B-B14F-4D97-AF65-F5344CB8AC3E}">
        <p14:creationId xmlns:p14="http://schemas.microsoft.com/office/powerpoint/2010/main" val="372164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1445</Words>
  <Application>Microsoft Office PowerPoint</Application>
  <PresentationFormat>Widescreen</PresentationFormat>
  <Paragraphs>154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Fodor</dc:creator>
  <cp:lastModifiedBy>Anthony Fodor</cp:lastModifiedBy>
  <cp:revision>114</cp:revision>
  <dcterms:created xsi:type="dcterms:W3CDTF">2016-11-23T14:12:39Z</dcterms:created>
  <dcterms:modified xsi:type="dcterms:W3CDTF">2024-10-02T03:07:58Z</dcterms:modified>
</cp:coreProperties>
</file>