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3" r:id="rId2"/>
    <p:sldId id="285" r:id="rId3"/>
    <p:sldId id="284" r:id="rId4"/>
    <p:sldId id="260" r:id="rId5"/>
    <p:sldId id="261" r:id="rId6"/>
    <p:sldId id="262" r:id="rId7"/>
    <p:sldId id="264" r:id="rId8"/>
    <p:sldId id="270" r:id="rId9"/>
    <p:sldId id="271" r:id="rId10"/>
    <p:sldId id="272" r:id="rId11"/>
    <p:sldId id="273" r:id="rId12"/>
    <p:sldId id="279" r:id="rId13"/>
    <p:sldId id="280" r:id="rId14"/>
    <p:sldId id="281" r:id="rId15"/>
    <p:sldId id="282" r:id="rId16"/>
    <p:sldId id="268" r:id="rId17"/>
    <p:sldId id="274" r:id="rId18"/>
    <p:sldId id="265" r:id="rId19"/>
    <p:sldId id="266" r:id="rId20"/>
    <p:sldId id="267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276D0-7933-4D90-ADFD-A25AB307371A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C0C90-E336-4F34-92CB-BE4D3A49E57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6C0C90-E336-4F34-92CB-BE4D3A49E573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0"/>
            <a:ext cx="342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Deadlock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04800"/>
            <a:ext cx="9144000" cy="601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609600"/>
            <a:ext cx="7467600" cy="608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76200"/>
            <a:ext cx="481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get a lot of great stuff with a </a:t>
            </a:r>
            <a:r>
              <a:rPr lang="en-US" dirty="0" err="1"/>
              <a:t>ReentrantLock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4060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lock() works the </a:t>
            </a:r>
            <a:r>
              <a:rPr lang="en-US"/>
              <a:t>way synchronized does…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849966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0"/>
            <a:ext cx="6459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a thread is waiting for a lock, there is no way to interrupt it…</a:t>
            </a:r>
          </a:p>
          <a:p>
            <a:r>
              <a:rPr lang="en-US" dirty="0" err="1"/>
              <a:t>ReentrantLock</a:t>
            </a:r>
            <a:r>
              <a:rPr lang="en-US" dirty="0"/>
              <a:t>  offers an interruptible lock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685800"/>
            <a:ext cx="7653337" cy="5806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70023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synchronized is all or nothing.  Either you acquire the lock or block..</a:t>
            </a:r>
          </a:p>
          <a:p>
            <a:endParaRPr lang="en-US" dirty="0"/>
          </a:p>
          <a:p>
            <a:r>
              <a:rPr lang="en-US" dirty="0" err="1"/>
              <a:t>tryLock</a:t>
            </a:r>
            <a:r>
              <a:rPr lang="en-US" dirty="0"/>
              <a:t>() tries for the lock but doesn’t block if the lock can’t be obtained.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878822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038" y="542925"/>
            <a:ext cx="8543925" cy="623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62000" y="76200"/>
            <a:ext cx="359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you can try and wait for a while…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14325"/>
            <a:ext cx="5000625" cy="646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81000" y="76200"/>
            <a:ext cx="4722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This leads to another way to prevent deadlock…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3657600" y="44196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10800000">
            <a:off x="3200400" y="50292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038600" y="4191000"/>
            <a:ext cx="39976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be careful here; </a:t>
            </a:r>
          </a:p>
          <a:p>
            <a:r>
              <a:rPr lang="en-US" dirty="0"/>
              <a:t>These must be called if you got the lock</a:t>
            </a:r>
          </a:p>
          <a:p>
            <a:r>
              <a:rPr lang="en-US" dirty="0"/>
              <a:t>but will throw if you don’t have the lock!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15000" y="762000"/>
            <a:ext cx="31948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get both locks,</a:t>
            </a:r>
          </a:p>
          <a:p>
            <a:r>
              <a:rPr lang="en-US" dirty="0"/>
              <a:t>release the locks and try again…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0" y="5257800"/>
            <a:ext cx="3436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stopTime</a:t>
            </a:r>
            <a:r>
              <a:rPr lang="en-US" dirty="0"/>
              <a:t> guards against “</a:t>
            </a:r>
            <a:r>
              <a:rPr lang="en-US" dirty="0" err="1"/>
              <a:t>livelock</a:t>
            </a:r>
            <a:r>
              <a:rPr lang="en-US" dirty="0"/>
              <a:t>”.</a:t>
            </a:r>
          </a:p>
          <a:p>
            <a:r>
              <a:rPr lang="en-US" dirty="0"/>
              <a:t>Give up after awhile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3352801" y="5484811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228600"/>
            <a:ext cx="6179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might think </a:t>
            </a:r>
            <a:r>
              <a:rPr lang="en-US" dirty="0" err="1"/>
              <a:t>ReentrantLock</a:t>
            </a:r>
            <a:r>
              <a:rPr lang="en-US" dirty="0"/>
              <a:t> is slower than synchronized but…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762000"/>
            <a:ext cx="4648200" cy="3611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4800600"/>
            <a:ext cx="7678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book argues to favor synchronized over </a:t>
            </a:r>
            <a:r>
              <a:rPr lang="en-US" dirty="0" err="1"/>
              <a:t>ReentrantLock</a:t>
            </a:r>
            <a:r>
              <a:rPr lang="en-US" dirty="0"/>
              <a:t> because it is simpler </a:t>
            </a:r>
          </a:p>
          <a:p>
            <a:r>
              <a:rPr lang="en-US" dirty="0"/>
              <a:t>(you don’t have to manage the unlock in a finally block)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1323975"/>
            <a:ext cx="302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need to avoid “open calls”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1781175"/>
            <a:ext cx="4714875" cy="103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71600" y="457200"/>
            <a:ext cx="347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Returning to Deadlock (chapter 10)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0"/>
            <a:ext cx="4714465" cy="684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4038600" y="1905000"/>
            <a:ext cx="14570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setLocation</a:t>
            </a:r>
            <a:r>
              <a:rPr lang="en-US" dirty="0"/>
              <a:t>()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410200" y="2057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668917" y="1905000"/>
            <a:ext cx="1496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Locks this Taxi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086600" y="20574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934200" y="2297668"/>
            <a:ext cx="2118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Locks the Dispatcher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43400" y="5181600"/>
            <a:ext cx="119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getImage</a:t>
            </a:r>
            <a:r>
              <a:rPr lang="en-US" dirty="0"/>
              <a:t>()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562600" y="53340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735089" y="5181600"/>
            <a:ext cx="214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Locks this Dispatcher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867400" y="5637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315200" y="1916668"/>
            <a:ext cx="172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notifyAvailable</a:t>
            </a:r>
            <a:r>
              <a:rPr lang="en-US" dirty="0"/>
              <a:t>()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10750" y="5486400"/>
            <a:ext cx="142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getLocation</a:t>
            </a:r>
            <a:r>
              <a:rPr lang="en-US" dirty="0"/>
              <a:t>()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19800" y="5802868"/>
            <a:ext cx="144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Locks the taxi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04800" y="6400800"/>
            <a:ext cx="6244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 after the book pointed it out, this took me awhile to see :-\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76200"/>
            <a:ext cx="769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to be confused with </a:t>
            </a:r>
            <a:r>
              <a:rPr lang="en-US" dirty="0" err="1"/>
              <a:t>Deathlok</a:t>
            </a:r>
            <a:r>
              <a:rPr lang="en-US" dirty="0"/>
              <a:t> 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6488668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http://marvel.com/universe/Deathlok_(Michael_Collins)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966" y="533401"/>
            <a:ext cx="5050834" cy="5003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1" y="1"/>
            <a:ext cx="3048000" cy="462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http://x.annihil.us/u/prod/marvel/i/mg/4/40/5328c9975ed43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86600" y="4876800"/>
            <a:ext cx="1219200" cy="183095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0"/>
            <a:ext cx="5019675" cy="681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410200" y="572869"/>
            <a:ext cx="389952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Fortunately, it is easy to avoid </a:t>
            </a:r>
          </a:p>
          <a:p>
            <a:r>
              <a:rPr lang="en-US" dirty="0"/>
              <a:t>these problems with open calls.</a:t>
            </a:r>
          </a:p>
          <a:p>
            <a:endParaRPr lang="en-US" dirty="0"/>
          </a:p>
          <a:p>
            <a:r>
              <a:rPr lang="en-US" dirty="0"/>
              <a:t>No need to hold the lock on taxi</a:t>
            </a:r>
          </a:p>
          <a:p>
            <a:r>
              <a:rPr lang="en-US" dirty="0"/>
              <a:t>once the destination has been checked.</a:t>
            </a:r>
          </a:p>
          <a:p>
            <a:endParaRPr lang="en-US" dirty="0"/>
          </a:p>
          <a:p>
            <a:r>
              <a:rPr lang="en-US" dirty="0"/>
              <a:t>We lose a little atomicity here..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0200" y="2838271"/>
            <a:ext cx="36626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(Or better yet, use thread safe</a:t>
            </a:r>
          </a:p>
          <a:p>
            <a:r>
              <a:rPr lang="en-US" dirty="0"/>
              <a:t>collections or immutable data rather </a:t>
            </a:r>
          </a:p>
          <a:p>
            <a:r>
              <a:rPr lang="en-US" dirty="0"/>
              <a:t>than synchronized locks to </a:t>
            </a:r>
          </a:p>
          <a:p>
            <a:r>
              <a:rPr lang="en-US" dirty="0"/>
              <a:t>manage your data!)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066800"/>
            <a:ext cx="8229369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easiest way to avoid deadlock.   </a:t>
            </a:r>
          </a:p>
          <a:p>
            <a:endParaRPr lang="en-US" dirty="0"/>
          </a:p>
          <a:p>
            <a:r>
              <a:rPr lang="en-US" dirty="0"/>
              <a:t>	Don’t hold more than one lock at a time.</a:t>
            </a:r>
          </a:p>
          <a:p>
            <a:r>
              <a:rPr lang="en-US" dirty="0"/>
              <a:t>	Immutable objects don’t need to be locked!</a:t>
            </a:r>
          </a:p>
          <a:p>
            <a:endParaRPr lang="en-US" dirty="0"/>
          </a:p>
          <a:p>
            <a:r>
              <a:rPr lang="en-US" dirty="0"/>
              <a:t>	Avoid open calls; try not to call new functions with the lock held.</a:t>
            </a:r>
          </a:p>
          <a:p>
            <a:r>
              <a:rPr lang="en-US" dirty="0"/>
              <a:t>	If that function tries to grab another lock, the potential is there for deadlock</a:t>
            </a:r>
          </a:p>
          <a:p>
            <a:endParaRPr lang="en-US" dirty="0"/>
          </a:p>
          <a:p>
            <a:r>
              <a:rPr lang="en-US" dirty="0"/>
              <a:t>	Methods like:</a:t>
            </a:r>
          </a:p>
          <a:p>
            <a:endParaRPr lang="en-US" dirty="0"/>
          </a:p>
          <a:p>
            <a:r>
              <a:rPr lang="en-US" dirty="0"/>
              <a:t>	public synchronized void </a:t>
            </a:r>
            <a:r>
              <a:rPr lang="en-US" dirty="0" err="1"/>
              <a:t>setVal</a:t>
            </a:r>
            <a:r>
              <a:rPr lang="en-US" dirty="0"/>
              <a:t>(double </a:t>
            </a:r>
            <a:r>
              <a:rPr lang="en-US" dirty="0" err="1"/>
              <a:t>newVal</a:t>
            </a:r>
            <a:r>
              <a:rPr lang="en-US" dirty="0"/>
              <a:t>)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	this.val = </a:t>
            </a:r>
            <a:r>
              <a:rPr lang="en-US" dirty="0" err="1"/>
              <a:t>newVal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don’t make an open call and doesn’t hold a second lock</a:t>
            </a:r>
          </a:p>
          <a:p>
            <a:endParaRPr lang="en-US" dirty="0"/>
          </a:p>
          <a:p>
            <a:r>
              <a:rPr lang="en-US" dirty="0"/>
              <a:t>	If you have to hold multiple locks, consider a </a:t>
            </a:r>
            <a:r>
              <a:rPr lang="en-US" dirty="0" err="1"/>
              <a:t>ReentrantLock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14600"/>
            <a:ext cx="870585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5791200"/>
            <a:ext cx="7543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http://www.tutorialspoint.com/java/java_thread_deadlock.htm</a:t>
            </a:r>
          </a:p>
        </p:txBody>
      </p:sp>
      <p:sp>
        <p:nvSpPr>
          <p:cNvPr id="6" name="Rectangle 5"/>
          <p:cNvSpPr/>
          <p:nvPr/>
        </p:nvSpPr>
        <p:spPr>
          <a:xfrm>
            <a:off x="2819400" y="4267200"/>
            <a:ext cx="2514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6200"/>
            <a:ext cx="3010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Deadlock is a vicious problem.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81000"/>
            <a:ext cx="487680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028700"/>
            <a:ext cx="5476875" cy="544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066800"/>
            <a:ext cx="51149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66800" y="457200"/>
            <a:ext cx="4391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the </a:t>
            </a:r>
            <a:r>
              <a:rPr lang="en-US" dirty="0" err="1"/>
              <a:t>frowny</a:t>
            </a:r>
            <a:r>
              <a:rPr lang="en-US" dirty="0"/>
              <a:t> face?  (This is a tough one…)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066800"/>
            <a:ext cx="4981575" cy="436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90600" y="381000"/>
            <a:ext cx="315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ordering is not guaranteed!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76200"/>
            <a:ext cx="5391150" cy="670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0" y="228600"/>
            <a:ext cx="36473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avoid deadlock, force any two </a:t>
            </a:r>
          </a:p>
          <a:p>
            <a:r>
              <a:rPr lang="en-US" dirty="0"/>
              <a:t>Objects to always acquire the lock in </a:t>
            </a:r>
          </a:p>
          <a:p>
            <a:r>
              <a:rPr lang="en-US" dirty="0"/>
              <a:t>the same order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3124200" y="5105400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114800" y="4876800"/>
            <a:ext cx="46669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will degrade to single-thread performance,</a:t>
            </a:r>
          </a:p>
          <a:p>
            <a:r>
              <a:rPr lang="en-US" dirty="0"/>
              <a:t>but hash collisions are rare so there is not much</a:t>
            </a:r>
          </a:p>
          <a:p>
            <a:r>
              <a:rPr lang="en-US" dirty="0"/>
              <a:t>of a performance penalty…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2357" y="-76200"/>
            <a:ext cx="4754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a better solution is hiding in Chapter 13….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276475"/>
            <a:ext cx="52959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-14533" y="600075"/>
            <a:ext cx="9158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Maybe a little more complicated to use…</a:t>
            </a:r>
          </a:p>
          <a:p>
            <a:r>
              <a:rPr lang="en-US" dirty="0"/>
              <a:t>It is up to you to release the lock (doesn’t happen automatically on leaving a synchronized block)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476500"/>
            <a:ext cx="7924800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533400" y="609600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way more flexible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1066800"/>
            <a:ext cx="623887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rot="10800000">
            <a:off x="1960973" y="3273623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70573" y="3121223"/>
            <a:ext cx="3601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Locking with synchronized can’t be interrupted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4736193" y="45720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345793" y="4419600"/>
            <a:ext cx="3133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Try the lock and return if you don’t get it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10800000">
            <a:off x="3974192" y="5102423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83792" y="4950023"/>
            <a:ext cx="4026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Try the lock and return if you don’t get it after a time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2743200" y="5562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200400" y="5410200"/>
            <a:ext cx="39198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Be careful: this will throw if you don’t have the lock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304800" y="21336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4800" y="6248400"/>
            <a:ext cx="5546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ReentrantLock</a:t>
            </a:r>
            <a:r>
              <a:rPr lang="en-US" dirty="0"/>
              <a:t> is an implementation of the interface Lock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493</Words>
  <Application>Microsoft Office PowerPoint</Application>
  <PresentationFormat>On-screen Show (4:3)</PresentationFormat>
  <Paragraphs>94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Fodor, Anthony</cp:lastModifiedBy>
  <cp:revision>94</cp:revision>
  <dcterms:created xsi:type="dcterms:W3CDTF">2006-08-16T00:00:00Z</dcterms:created>
  <dcterms:modified xsi:type="dcterms:W3CDTF">2019-11-12T15:17:39Z</dcterms:modified>
</cp:coreProperties>
</file>