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02" r:id="rId2"/>
    <p:sldId id="257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87" r:id="rId17"/>
    <p:sldId id="316" r:id="rId18"/>
    <p:sldId id="317" r:id="rId19"/>
    <p:sldId id="318" r:id="rId20"/>
    <p:sldId id="319" r:id="rId21"/>
    <p:sldId id="320" r:id="rId22"/>
    <p:sldId id="321" r:id="rId23"/>
    <p:sldId id="295" r:id="rId24"/>
    <p:sldId id="296" r:id="rId25"/>
    <p:sldId id="297" r:id="rId26"/>
    <p:sldId id="298" r:id="rId27"/>
    <p:sldId id="322" r:id="rId28"/>
    <p:sldId id="299" r:id="rId29"/>
    <p:sldId id="3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7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load the RNA-</a:t>
            </a:r>
            <a:r>
              <a:rPr lang="en-US" dirty="0" err="1"/>
              <a:t>seq</a:t>
            </a:r>
            <a:r>
              <a:rPr lang="en-US" dirty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D2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W12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vs W18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W12 vs W18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samples are not on the red lines because each sample has a different number of sequences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thing we will use </a:t>
            </a:r>
            <a:r>
              <a:rPr lang="en-US" dirty="0" err="1"/>
              <a:t>DeSeq</a:t>
            </a:r>
            <a:r>
              <a:rPr lang="en-US" dirty="0"/>
              <a:t> for is to normalize the data</a:t>
            </a:r>
          </a:p>
          <a:p>
            <a:r>
              <a:rPr lang="en-US" dirty="0"/>
              <a:t>(adjust all of the samples so we can treat them as if they had an identical number of reads).</a:t>
            </a:r>
          </a:p>
          <a:p>
            <a:r>
              <a:rPr lang="en-US" dirty="0"/>
              <a:t>This will allow us to, for example, take an average across samples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 following the directions in the vignette</a:t>
            </a:r>
          </a:p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by names fails on the returned matrix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retreat to column indexes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working with average samples we only have 3 plots to worry about in our visualization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</a:t>
            </a:r>
            <a:r>
              <a:rPr lang="en-US" dirty="0" err="1"/>
              <a:t>vs</a:t>
            </a:r>
            <a:r>
              <a:rPr lang="en-US" dirty="0"/>
              <a:t> 12 weeks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 vs. 20 weeks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12 week vs. 20 week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would expect, the Poisson assumption (“shot noise”) does not model our data </a:t>
            </a:r>
          </a:p>
          <a:p>
            <a:r>
              <a:rPr lang="en-US" dirty="0"/>
              <a:t>(here visualized with canonical variance)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85825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62" y="2514600"/>
            <a:ext cx="3871913" cy="394673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want to see which genes are differentially expressed…</a:t>
            </a:r>
          </a:p>
          <a:p>
            <a:r>
              <a:rPr lang="en-US" dirty="0"/>
              <a:t>We start by getting our </a:t>
            </a:r>
            <a:r>
              <a:rPr lang="en-US" dirty="0" err="1"/>
              <a:t>DeSeq</a:t>
            </a:r>
            <a:r>
              <a:rPr lang="en-US" dirty="0"/>
              <a:t> variance estimates…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" y="1447800"/>
            <a:ext cx="7905750" cy="1885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00400" y="3276600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438400" y="3657600"/>
            <a:ext cx="513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says get one variance for each gene ignoring the different conditions (we do this here to keep our math a little simpler…)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lecture 9A…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http://afodor.github.io/classes/stats2015/longitdunalRNASeqData.zip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1295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3352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3276600"/>
            <a:ext cx="3328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estimate a single</a:t>
            </a:r>
          </a:p>
          <a:p>
            <a:r>
              <a:rPr lang="en-US" dirty="0"/>
              <a:t>variance across all conditions…</a:t>
            </a:r>
          </a:p>
          <a:p>
            <a:r>
              <a:rPr lang="en-US" dirty="0"/>
              <a:t>(rather than have 3 variances for</a:t>
            </a:r>
          </a:p>
          <a:p>
            <a:r>
              <a:rPr lang="en-US" dirty="0"/>
              <a:t>each gene…)</a:t>
            </a:r>
          </a:p>
          <a:p>
            <a:endParaRPr lang="en-US" dirty="0"/>
          </a:p>
          <a:p>
            <a:r>
              <a:rPr lang="en-US" dirty="0"/>
              <a:t>(Just to keep the math simpler…)</a:t>
            </a:r>
          </a:p>
        </p:txBody>
      </p:sp>
    </p:spTree>
    <p:extLst>
      <p:ext uri="{BB962C8B-B14F-4D97-AF65-F5344CB8AC3E}">
        <p14:creationId xmlns:p14="http://schemas.microsoft.com/office/powerpoint/2010/main" val="417674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vignette there are a number of sets of estimates we might be interested in…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9046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fitInfo</a:t>
            </a:r>
            <a:r>
              <a:rPr lang="en-US" sz="1600" dirty="0"/>
              <a:t>(</a:t>
            </a:r>
            <a:r>
              <a:rPr lang="en-US" sz="1600" dirty="0" err="1"/>
              <a:t>cds</a:t>
            </a:r>
            <a:r>
              <a:rPr lang="en-US" sz="1600" dirty="0"/>
              <a:t>)$</a:t>
            </a:r>
            <a:r>
              <a:rPr lang="en-US" sz="1600" dirty="0" err="1"/>
              <a:t>perGeneDispEsts</a:t>
            </a:r>
            <a:r>
              <a:rPr lang="en-US" sz="1600" dirty="0"/>
              <a:t> – gives us the </a:t>
            </a:r>
            <a:r>
              <a:rPr lang="en-US" sz="1600" dirty="0" err="1"/>
              <a:t>Deseq’s</a:t>
            </a:r>
            <a:r>
              <a:rPr lang="en-US" sz="1600" dirty="0"/>
              <a:t> formula for the “raw” variance estimated for the gene </a:t>
            </a:r>
          </a:p>
          <a:p>
            <a:r>
              <a:rPr lang="en-US" sz="1600" dirty="0"/>
              <a:t>i in condition j..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400"/>
            <a:ext cx="7793965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657599"/>
            <a:ext cx="2917164" cy="295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182" y="4724400"/>
            <a:ext cx="369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Deseq’s</a:t>
            </a:r>
            <a:r>
              <a:rPr lang="en-US" dirty="0"/>
              <a:t> “raw” variance is the </a:t>
            </a:r>
          </a:p>
          <a:p>
            <a:r>
              <a:rPr lang="en-US" dirty="0" err="1"/>
              <a:t>cannonical</a:t>
            </a:r>
            <a:r>
              <a:rPr lang="en-US" dirty="0"/>
              <a:t> variance minus the means</a:t>
            </a:r>
          </a:p>
          <a:p>
            <a:r>
              <a:rPr lang="en-US" dirty="0"/>
              <a:t>(correcting for size factors)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7200" y="25146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81200"/>
            <a:ext cx="383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scales by dividing by the square </a:t>
            </a:r>
          </a:p>
          <a:p>
            <a:r>
              <a:rPr lang="en-US" dirty="0"/>
              <a:t>of the mean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745385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31" y="4010025"/>
            <a:ext cx="1790700" cy="561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200400" y="2994243"/>
            <a:ext cx="762000" cy="101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999" y="4724400"/>
            <a:ext cx="182232" cy="107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343400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Cannonical</a:t>
            </a:r>
            <a:r>
              <a:rPr lang="en-US" dirty="0"/>
              <a:t> variance</a:t>
            </a:r>
          </a:p>
        </p:txBody>
      </p:sp>
    </p:spTree>
    <p:extLst>
      <p:ext uri="{BB962C8B-B14F-4D97-AF65-F5344CB8AC3E}">
        <p14:creationId xmlns:p14="http://schemas.microsoft.com/office/powerpoint/2010/main" val="1390480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79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fitted line based on all of the raw variances.  </a:t>
            </a:r>
          </a:p>
          <a:p>
            <a:r>
              <a:rPr lang="en-US" dirty="0"/>
              <a:t>This allows for pooling of the estimate of the raw variances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deSeq</a:t>
            </a:r>
            <a:r>
              <a:rPr lang="en-US" dirty="0"/>
              <a:t> paper, this was a local</a:t>
            </a:r>
          </a:p>
          <a:p>
            <a:r>
              <a:rPr lang="en-US" dirty="0"/>
              <a:t>regression, but according to the </a:t>
            </a:r>
          </a:p>
          <a:p>
            <a:r>
              <a:rPr lang="en-US" dirty="0"/>
              <a:t>vignette it is now a two-parameter</a:t>
            </a:r>
          </a:p>
          <a:p>
            <a:r>
              <a:rPr lang="en-US" dirty="0"/>
              <a:t>Gamma function…</a:t>
            </a:r>
          </a:p>
          <a:p>
            <a:endParaRPr lang="en-US" dirty="0"/>
          </a:p>
          <a:p>
            <a:r>
              <a:rPr lang="en-US" dirty="0"/>
              <a:t>(so just some smooth function)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3723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52625"/>
            <a:ext cx="4487061" cy="445861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" y="76200"/>
            <a:ext cx="8101012" cy="83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192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if we want, switch to the “local regression” 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kind of see why they switched…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203006" y="4765638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these variances  seem much too small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0"/>
            <a:ext cx="7162800" cy="1608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779532"/>
            <a:ext cx="6210905" cy="1002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46908"/>
            <a:ext cx="3552825" cy="37252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58682" y="5316358"/>
            <a:ext cx="2032518" cy="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difference with the published paper.</a:t>
            </a:r>
          </a:p>
          <a:p>
            <a:br>
              <a:rPr lang="en-US" dirty="0"/>
            </a:br>
            <a:r>
              <a:rPr lang="en-US" dirty="0"/>
              <a:t>In the published paper, the variance came from the fit.</a:t>
            </a:r>
          </a:p>
          <a:p>
            <a:r>
              <a:rPr lang="en-US" dirty="0"/>
              <a:t>In the software: the variance for downstream analysis is the max(observed variance, fit variance)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variance used for downstream analysis can be gotten by </a:t>
            </a:r>
            <a:r>
              <a:rPr lang="en-US" dirty="0" err="1"/>
              <a:t>fData</a:t>
            </a:r>
            <a:r>
              <a:rPr lang="en-US" dirty="0"/>
              <a:t>(</a:t>
            </a:r>
            <a:r>
              <a:rPr lang="en-US" dirty="0" err="1"/>
              <a:t>cds</a:t>
            </a:r>
            <a:r>
              <a:rPr lang="en-US" dirty="0"/>
              <a:t>)[,1]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raw variance for downstream analysis is the max(observed raw variance, fit raw variance)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01083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Essentially, for some genes,</a:t>
            </a:r>
          </a:p>
          <a:p>
            <a:r>
              <a:rPr lang="en-US" dirty="0"/>
              <a:t>their method sets a</a:t>
            </a:r>
          </a:p>
          <a:p>
            <a:r>
              <a:rPr lang="en-US" dirty="0"/>
              <a:t>“floor” of the variance.</a:t>
            </a:r>
          </a:p>
          <a:p>
            <a:endParaRPr lang="en-US" dirty="0"/>
          </a:p>
          <a:p>
            <a:r>
              <a:rPr lang="en-US" dirty="0"/>
              <a:t>This is conservative </a:t>
            </a:r>
          </a:p>
          <a:p>
            <a:r>
              <a:rPr lang="en-US" dirty="0"/>
              <a:t>(since the variance sets</a:t>
            </a:r>
          </a:p>
          <a:p>
            <a:r>
              <a:rPr lang="en-US" dirty="0"/>
              <a:t>the width of the </a:t>
            </a:r>
          </a:p>
          <a:p>
            <a:r>
              <a:rPr lang="en-US" dirty="0" err="1"/>
              <a:t>dbinomial</a:t>
            </a:r>
            <a:r>
              <a:rPr lang="en-US" dirty="0"/>
              <a:t> distribution).</a:t>
            </a:r>
          </a:p>
          <a:p>
            <a:endParaRPr lang="en-US" dirty="0"/>
          </a:p>
          <a:p>
            <a:r>
              <a:rPr lang="en-US" dirty="0"/>
              <a:t>So the yellow ends up being </a:t>
            </a:r>
          </a:p>
          <a:p>
            <a:r>
              <a:rPr lang="en-US" dirty="0" err="1"/>
              <a:t>DeSeqs</a:t>
            </a:r>
            <a:r>
              <a:rPr lang="en-US" dirty="0"/>
              <a:t> (somewhat complicated)</a:t>
            </a:r>
          </a:p>
          <a:p>
            <a:r>
              <a:rPr lang="en-US" dirty="0"/>
              <a:t>conservative estimate of the extra raw “variance” that is to be provided by the negative binomial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38" y="6477000"/>
            <a:ext cx="54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they end up doing something else in </a:t>
            </a:r>
            <a:r>
              <a:rPr lang="en-US" dirty="0" err="1"/>
              <a:t>DeSeq</a:t>
            </a:r>
            <a:r>
              <a:rPr lang="en-US" dirty="0"/>
              <a:t> 2!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9361"/>
            <a:ext cx="74390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22" y="1828086"/>
            <a:ext cx="4505094" cy="449103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procedure belongs in a long history of adding small constants to the variance…</a:t>
            </a:r>
          </a:p>
          <a:p>
            <a:r>
              <a:rPr lang="en-US" dirty="0"/>
              <a:t>(which often seems poorly justified by theory…)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arbitrary damper to the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/>
              <a:t>9,951 citations)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5646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are ready to perform inference (here we remove the “blind” option for the variance to allow </a:t>
            </a:r>
            <a:r>
              <a:rPr lang="en-US" dirty="0" err="1"/>
              <a:t>DeSeq</a:t>
            </a:r>
            <a:r>
              <a:rPr lang="en-US" dirty="0"/>
              <a:t> to estimate a variance for each condition…)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48433"/>
            <a:ext cx="6242492" cy="219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620000" cy="37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weeks vs. 12 weeks yields only 5 significant genes at a 10% FDR -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day 2 vs. week 20 yields many more (136) significant genes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follow this vignette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(from </a:t>
            </a:r>
            <a:r>
              <a:rPr lang="en-US" dirty="0">
                <a:hlinkClick r:id="rId4"/>
              </a:rPr>
              <a:t>http://bioconductor.org/packages/release/bioc/html/DESeq.html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install </a:t>
            </a:r>
            <a:r>
              <a:rPr lang="en-US" dirty="0" err="1"/>
              <a:t>DeSEQ</a:t>
            </a:r>
            <a:r>
              <a:rPr lang="en-US" dirty="0"/>
              <a:t> from 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by reading the data in as usual…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we even use </a:t>
            </a:r>
            <a:r>
              <a:rPr lang="en-US" dirty="0" err="1"/>
              <a:t>DeSeq</a:t>
            </a:r>
            <a:r>
              <a:rPr lang="en-US" dirty="0"/>
              <a:t>, we can do some nice QA/QC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histogram of the number of sequences assigned to each gene..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“sum” to every row in</a:t>
            </a:r>
          </a:p>
          <a:p>
            <a:r>
              <a:rPr lang="en-US" dirty="0"/>
              <a:t>the data frame.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Returns the number of reads for each gene…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we can ask how many reads per sample..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D2_03 (with only 76,684 sequences) seems a little low.</a:t>
            </a:r>
          </a:p>
          <a:p>
            <a:r>
              <a:rPr lang="en-US" dirty="0"/>
              <a:t>We could think about taking it out…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it seems reasonably</a:t>
            </a:r>
          </a:p>
          <a:p>
            <a:r>
              <a:rPr lang="en-US" dirty="0"/>
              <a:t>well behaved, so we will leave it</a:t>
            </a:r>
          </a:p>
          <a:p>
            <a:r>
              <a:rPr lang="en-US" dirty="0"/>
              <a:t>in for now…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take some initial looks at </a:t>
            </a:r>
            <a:r>
              <a:rPr lang="en-US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good correlation</a:t>
            </a:r>
          </a:p>
          <a:p>
            <a:r>
              <a:rPr lang="en-US" dirty="0"/>
              <a:t>between these 2 biological</a:t>
            </a:r>
          </a:p>
          <a:p>
            <a:r>
              <a:rPr lang="en-US" dirty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</a:t>
            </a:r>
            <a:r>
              <a:rPr lang="en-US" dirty="0"/>
              <a:t> gives us the correlation co-efficient…</a:t>
            </a:r>
          </a:p>
          <a:p>
            <a:r>
              <a:rPr lang="en-US" dirty="0"/>
              <a:t>How much information about the y-axis can you get given the x-axis?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(More on this as we get to linear models in the 2</a:t>
            </a:r>
            <a:r>
              <a:rPr lang="en-US" baseline="30000" dirty="0"/>
              <a:t>nd</a:t>
            </a:r>
            <a:r>
              <a:rPr lang="en-US" dirty="0"/>
              <a:t> half of the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http://en.wikipedia.org/wiki/Pearson_product-moment_correlation_coefficient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a (very quick and informal) set of commands </a:t>
            </a:r>
          </a:p>
          <a:p>
            <a:r>
              <a:rPr lang="en-US" dirty="0"/>
              <a:t>suggests there will be a big shift between 2 days and 20 weeks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day 2 samples seem well correlated with each other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seems to be a little more variance in the week 12 </a:t>
            </a:r>
          </a:p>
          <a:p>
            <a:r>
              <a:rPr lang="en-US" dirty="0"/>
              <a:t>samples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some shift day 2 to week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 big shift from day 2 to week 18</a:t>
            </a: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week 18s are well correlated to each other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1110</Words>
  <Application>Microsoft Office PowerPoint</Application>
  <PresentationFormat>On-screen Show (4:3)</PresentationFormat>
  <Paragraphs>123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130</cp:revision>
  <dcterms:created xsi:type="dcterms:W3CDTF">2006-08-16T00:00:00Z</dcterms:created>
  <dcterms:modified xsi:type="dcterms:W3CDTF">2020-03-15T19:03:51Z</dcterms:modified>
</cp:coreProperties>
</file>