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39" r:id="rId2"/>
    <p:sldId id="333" r:id="rId3"/>
    <p:sldId id="335" r:id="rId4"/>
    <p:sldId id="334" r:id="rId5"/>
    <p:sldId id="336" r:id="rId6"/>
    <p:sldId id="257" r:id="rId7"/>
    <p:sldId id="295" r:id="rId8"/>
    <p:sldId id="302" r:id="rId9"/>
    <p:sldId id="303" r:id="rId10"/>
    <p:sldId id="325" r:id="rId11"/>
    <p:sldId id="327" r:id="rId12"/>
    <p:sldId id="328" r:id="rId13"/>
    <p:sldId id="330" r:id="rId14"/>
    <p:sldId id="331" r:id="rId15"/>
    <p:sldId id="296" r:id="rId16"/>
    <p:sldId id="297" r:id="rId17"/>
    <p:sldId id="298" r:id="rId18"/>
    <p:sldId id="299" r:id="rId19"/>
    <p:sldId id="300" r:id="rId20"/>
    <p:sldId id="301" r:id="rId21"/>
    <p:sldId id="305" r:id="rId22"/>
    <p:sldId id="306" r:id="rId23"/>
    <p:sldId id="310" r:id="rId24"/>
    <p:sldId id="322" r:id="rId25"/>
    <p:sldId id="324" r:id="rId26"/>
    <p:sldId id="340" r:id="rId27"/>
    <p:sldId id="341" r:id="rId28"/>
    <p:sldId id="323" r:id="rId29"/>
    <p:sldId id="273" r:id="rId30"/>
    <p:sldId id="274" r:id="rId31"/>
    <p:sldId id="275" r:id="rId32"/>
    <p:sldId id="311" r:id="rId33"/>
    <p:sldId id="312" r:id="rId34"/>
    <p:sldId id="342" r:id="rId35"/>
    <p:sldId id="343" r:id="rId36"/>
    <p:sldId id="321" r:id="rId37"/>
    <p:sldId id="313" r:id="rId38"/>
    <p:sldId id="314" r:id="rId39"/>
    <p:sldId id="315" r:id="rId40"/>
    <p:sldId id="320" r:id="rId41"/>
    <p:sldId id="318" r:id="rId42"/>
    <p:sldId id="316" r:id="rId43"/>
    <p:sldId id="319" r:id="rId44"/>
    <p:sldId id="33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4660"/>
  </p:normalViewPr>
  <p:slideViewPr>
    <p:cSldViewPr>
      <p:cViewPr varScale="1">
        <p:scale>
          <a:sx n="61" d="100"/>
          <a:sy n="61" d="100"/>
        </p:scale>
        <p:origin x="145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794C4-1EC2-4677-9397-D08FD83000DB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59C0-37C1-4059-BC61-1D860E37DA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7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59C0-37C1-4059-BC61-1D860E37DAC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958AA-32D3-4A92-B301-99B70219BEAB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94503-E638-49B9-9A72-45EC61EF44DC}"/>
              </a:ext>
            </a:extLst>
          </p:cNvPr>
          <p:cNvCxnSpPr/>
          <p:nvPr/>
        </p:nvCxnSpPr>
        <p:spPr>
          <a:xfrm rot="10800000">
            <a:off x="1600200" y="30480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7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6400"/>
            <a:ext cx="9144000" cy="305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871" y="381000"/>
            <a:ext cx="8592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stream sequences (one at a time).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code, we do work in a single threaded way…</a:t>
            </a:r>
          </a:p>
        </p:txBody>
      </p:sp>
    </p:spTree>
    <p:extLst>
      <p:ext uri="{BB962C8B-B14F-4D97-AF65-F5344CB8AC3E}">
        <p14:creationId xmlns:p14="http://schemas.microsoft.com/office/powerpoint/2010/main" val="274276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658"/>
            <a:ext cx="9144000" cy="35686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potentially kick off one thread per sequence,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this has the potential to crash our system!!!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81600" y="4419600"/>
            <a:ext cx="762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4343400" y="54102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thread will start per sequence</a:t>
            </a:r>
          </a:p>
        </p:txBody>
      </p:sp>
    </p:spTree>
    <p:extLst>
      <p:ext uri="{BB962C8B-B14F-4D97-AF65-F5344CB8AC3E}">
        <p14:creationId xmlns:p14="http://schemas.microsoft.com/office/powerpoint/2010/main" val="26412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62484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http://stackoverflow.com/questions/763579/how-many-threads-can-a-java-vm-support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74871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62905"/>
            <a:ext cx="7086600" cy="596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457200" y="152400"/>
            <a:ext cx="1046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that one option to limit the # of threads  is the Semaphore… </a:t>
            </a:r>
          </a:p>
        </p:txBody>
      </p:sp>
    </p:spTree>
    <p:extLst>
      <p:ext uri="{BB962C8B-B14F-4D97-AF65-F5344CB8AC3E}">
        <p14:creationId xmlns:p14="http://schemas.microsoft.com/office/powerpoint/2010/main" val="221775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24179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276600"/>
            <a:ext cx="1466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87868"/>
            <a:ext cx="624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spawns a set number of Threads at a time</a:t>
            </a:r>
          </a:p>
        </p:txBody>
      </p:sp>
    </p:spTree>
    <p:extLst>
      <p:ext uri="{BB962C8B-B14F-4D97-AF65-F5344CB8AC3E}">
        <p14:creationId xmlns:p14="http://schemas.microsoft.com/office/powerpoint/2010/main" val="42133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31517" y="457200"/>
            <a:ext cx="72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option to control how the work is managed is the </a:t>
            </a:r>
            <a:r>
              <a:rPr lang="en-US" dirty="0" err="1"/>
              <a:t>BlockingQueue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790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2882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304800"/>
            <a:ext cx="794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modify our worker so that it takes a </a:t>
            </a:r>
            <a:r>
              <a:rPr lang="en-US" dirty="0" err="1"/>
              <a:t>BlockingQueue</a:t>
            </a:r>
            <a:r>
              <a:rPr lang="en-US" dirty="0"/>
              <a:t> instead of a </a:t>
            </a:r>
            <a:r>
              <a:rPr lang="en-US" dirty="0" err="1"/>
              <a:t>FastaSequence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3352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638800"/>
            <a:ext cx="45434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571500" y="60579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87344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79117" y="0"/>
            <a:ext cx="76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main method, we feed sequences one at a time into our </a:t>
            </a:r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914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7526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152775"/>
            <a:ext cx="205063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517514" cy="539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1447800" y="4114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77F2-BDC7-4A66-99E2-FBBCDB06B501}"/>
              </a:ext>
            </a:extLst>
          </p:cNvPr>
          <p:cNvSpPr txBox="1"/>
          <p:nvPr/>
        </p:nvSpPr>
        <p:spPr>
          <a:xfrm>
            <a:off x="533400" y="152400"/>
            <a:ext cx="7789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simple code to collect all GC content over a series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some directory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00C20-1466-45E0-B50C-2CC9D95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4" y="1367276"/>
            <a:ext cx="8280176" cy="44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27" y="1219200"/>
            <a:ext cx="8739573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533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number of implementations of </a:t>
            </a:r>
            <a:r>
              <a:rPr lang="en-US" dirty="0" err="1"/>
              <a:t>BlockingQueue</a:t>
            </a:r>
            <a:r>
              <a:rPr lang="en-US" dirty="0"/>
              <a:t> that control how the work gets</a:t>
            </a:r>
          </a:p>
          <a:p>
            <a:r>
              <a:rPr lang="en-US" dirty="0"/>
              <a:t>done…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638800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6308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1002268"/>
            <a:ext cx="807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how the work is done by just instantiating a different </a:t>
            </a:r>
            <a:r>
              <a:rPr lang="en-US" dirty="0" err="1"/>
              <a:t>BlockingQueue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textbook example, a search engine indexer…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466546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191000"/>
            <a:ext cx="3495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"/>
            <a:ext cx="46710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>
            <a:off x="3505200" y="1524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5A1E11-9C3A-4677-9FAE-D1043102F882}"/>
              </a:ext>
            </a:extLst>
          </p:cNvPr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4BF2-DD3A-48B2-B576-9E4265D0C4C5}"/>
              </a:ext>
            </a:extLst>
          </p:cNvPr>
          <p:cNvCxnSpPr/>
          <p:nvPr/>
        </p:nvCxnSpPr>
        <p:spPr>
          <a:xfrm rot="10800000">
            <a:off x="2133600" y="912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964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CountDownLatch</a:t>
            </a:r>
            <a:r>
              <a:rPr lang="en-US" dirty="0"/>
              <a:t> is very useful (and easy to use)</a:t>
            </a:r>
          </a:p>
          <a:p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CountDownLatch</a:t>
            </a:r>
            <a:r>
              <a:rPr lang="en-US" dirty="0"/>
              <a:t>( … ) is called with the number of threads.</a:t>
            </a:r>
          </a:p>
          <a:p>
            <a:r>
              <a:rPr lang="en-US" dirty="0"/>
              <a:t>.await() blocks until .</a:t>
            </a:r>
            <a:r>
              <a:rPr lang="en-US" dirty="0" err="1"/>
              <a:t>countDown</a:t>
            </a:r>
            <a:r>
              <a:rPr lang="en-US" dirty="0"/>
              <a:t>() is called the correct number of times..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667750" cy="3209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410200"/>
            <a:ext cx="822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you want x number of threads to run and then move on when they are all</a:t>
            </a:r>
          </a:p>
          <a:p>
            <a:r>
              <a:rPr lang="en-US" dirty="0"/>
              <a:t>done, the </a:t>
            </a:r>
            <a:r>
              <a:rPr lang="en-US" dirty="0" err="1"/>
              <a:t>CountDownLatch</a:t>
            </a:r>
            <a:r>
              <a:rPr lang="en-US" dirty="0"/>
              <a:t> </a:t>
            </a:r>
            <a:r>
              <a:rPr lang="en-US"/>
              <a:t>works nicely…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625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already seen examples of </a:t>
            </a:r>
            <a:r>
              <a:rPr lang="en-US" dirty="0" err="1"/>
              <a:t>CountDownLatch</a:t>
            </a:r>
            <a:r>
              <a:rPr lang="en-US" dirty="0"/>
              <a:t> this semester..</a:t>
            </a:r>
          </a:p>
          <a:p>
            <a:r>
              <a:rPr lang="en-US" dirty="0"/>
              <a:t>Very useful and easy to use way to coral your threads…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4" y="533400"/>
            <a:ext cx="5934075" cy="607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267200"/>
            <a:ext cx="2590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2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8CA39B-C20D-492D-9C1C-8D3947E756E6}"/>
              </a:ext>
            </a:extLst>
          </p:cNvPr>
          <p:cNvSpPr txBox="1"/>
          <p:nvPr/>
        </p:nvSpPr>
        <p:spPr>
          <a:xfrm>
            <a:off x="457200" y="-367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CountDownLatch</a:t>
            </a:r>
            <a:r>
              <a:rPr lang="en-US" dirty="0"/>
              <a:t> to launch one thread per file</a:t>
            </a:r>
          </a:p>
          <a:p>
            <a:r>
              <a:rPr lang="en-US" dirty="0"/>
              <a:t>(this works surprisingly well…)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43DB1-1383-4BBB-AE15-B15690C3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69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BE6474-9A5B-4A12-B906-EB2CDF22BCEB}"/>
              </a:ext>
            </a:extLst>
          </p:cNvPr>
          <p:cNvSpPr txBox="1"/>
          <p:nvPr/>
        </p:nvSpPr>
        <p:spPr>
          <a:xfrm>
            <a:off x="457200" y="621268"/>
            <a:ext cx="601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worker now takes the </a:t>
            </a:r>
            <a:r>
              <a:rPr lang="en-US" dirty="0" err="1"/>
              <a:t>CountDownLatch</a:t>
            </a:r>
            <a:r>
              <a:rPr lang="en-US" dirty="0"/>
              <a:t> in the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EB4A1-52F0-4FFA-AC22-763881E561EC}"/>
              </a:ext>
            </a:extLst>
          </p:cNvPr>
          <p:cNvSpPr/>
          <p:nvPr/>
        </p:nvSpPr>
        <p:spPr>
          <a:xfrm>
            <a:off x="609600" y="65532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https://github.com/afodor/metagenomicsTools/blob/master/src/classExamples/semaphoreAndBlockingQueues/GatherAllCSSCountdownLatch.java</a:t>
            </a:r>
          </a:p>
        </p:txBody>
      </p:sp>
    </p:spTree>
    <p:extLst>
      <p:ext uri="{BB962C8B-B14F-4D97-AF65-F5344CB8AC3E}">
        <p14:creationId xmlns:p14="http://schemas.microsoft.com/office/powerpoint/2010/main" val="1259796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A5CAC6-1352-4F5E-BA28-C1671F9C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035"/>
            <a:ext cx="9144000" cy="537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4AB07-BA00-4ED2-A5CB-A1003029E297}"/>
              </a:ext>
            </a:extLst>
          </p:cNvPr>
          <p:cNvSpPr txBox="1"/>
          <p:nvPr/>
        </p:nvSpPr>
        <p:spPr>
          <a:xfrm>
            <a:off x="152400" y="152400"/>
            <a:ext cx="752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now calculates the required number of threads </a:t>
            </a:r>
            <a:r>
              <a:rPr lang="en-US"/>
              <a:t>and initiates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ECAA3-DA58-4F5A-8F9C-5DA7D1EB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186681"/>
            <a:ext cx="3290888" cy="5951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2098D-75F4-4434-9A21-CB570D46E323}"/>
              </a:ext>
            </a:extLst>
          </p:cNvPr>
          <p:cNvSpPr txBox="1"/>
          <p:nvPr/>
        </p:nvSpPr>
        <p:spPr>
          <a:xfrm>
            <a:off x="1092842" y="6248400"/>
            <a:ext cx="347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168 threads works surprisingly well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91AFC-710E-4A9A-98B4-B2DA006DB71A}"/>
              </a:ext>
            </a:extLst>
          </p:cNvPr>
          <p:cNvCxnSpPr/>
          <p:nvPr/>
        </p:nvCxnSpPr>
        <p:spPr>
          <a:xfrm>
            <a:off x="4495800" y="6400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8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352800" y="14462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2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391207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886200"/>
            <a:ext cx="8991600" cy="279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743200" y="392668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– Holds the results of some calculation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D7657-15EF-4D04-A984-9BC364236F3C}"/>
              </a:ext>
            </a:extLst>
          </p:cNvPr>
          <p:cNvSpPr txBox="1"/>
          <p:nvPr/>
        </p:nvSpPr>
        <p:spPr>
          <a:xfrm>
            <a:off x="228600" y="-36731"/>
            <a:ext cx="8939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Let’s say my goal is to have all of the GC contents in a list…</a:t>
            </a:r>
          </a:p>
          <a:p>
            <a:r>
              <a:rPr lang="en-US" dirty="0">
                <a:latin typeface="Arial" panose="020B0604020202020204" pitchFamily="34" charset="0"/>
              </a:rPr>
              <a:t>At this point in the semester, this is not difficult to achieve in a single-threaded matter..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B773-8522-4CB9-B926-BAECFD96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445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C9D23-5D94-48E7-AD73-4528621427CE}"/>
              </a:ext>
            </a:extLst>
          </p:cNvPr>
          <p:cNvSpPr txBox="1"/>
          <p:nvPr/>
        </p:nvSpPr>
        <p:spPr>
          <a:xfrm>
            <a:off x="381000" y="5029200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On a 4-core laptop (on battery power on an airplane) this takes about ~8.5 secs for</a:t>
            </a:r>
          </a:p>
          <a:p>
            <a:r>
              <a:rPr lang="en-US" dirty="0">
                <a:latin typeface="Arial" panose="020B0604020202020204" pitchFamily="34" charset="0"/>
              </a:rPr>
              <a:t>~ 1.4 million 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1CF59-523F-45A0-9EC5-F2B160DF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486400"/>
            <a:ext cx="4629150" cy="99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313CCC-03F9-47FE-99A9-6CC1E6EE01C1}"/>
              </a:ext>
            </a:extLst>
          </p:cNvPr>
          <p:cNvSpPr/>
          <p:nvPr/>
        </p:nvSpPr>
        <p:spPr>
          <a:xfrm>
            <a:off x="76200" y="6553200"/>
            <a:ext cx="1135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https://github.com/afodor/metagenomicsTools/blob/master/src/classExamples/semaphoreAndBlockingQueues/GatherAllGCSingleThread.java</a:t>
            </a:r>
          </a:p>
        </p:txBody>
      </p:sp>
    </p:spTree>
    <p:extLst>
      <p:ext uri="{BB962C8B-B14F-4D97-AF65-F5344CB8AC3E}">
        <p14:creationId xmlns:p14="http://schemas.microsoft.com/office/powerpoint/2010/main" val="347440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9" y="457200"/>
            <a:ext cx="89675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587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FutureTask</a:t>
            </a:r>
            <a:r>
              <a:rPr lang="en-US" dirty="0"/>
              <a:t> is an implementation of Future that we can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627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construct, you need to pass in a </a:t>
            </a:r>
            <a:r>
              <a:rPr lang="en-US" dirty="0" err="1"/>
              <a:t>Runnable</a:t>
            </a:r>
            <a:r>
              <a:rPr lang="en-US" dirty="0"/>
              <a:t> or a Callable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876800"/>
            <a:ext cx="8915400" cy="12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5587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Callable is like a </a:t>
            </a:r>
            <a:r>
              <a:rPr lang="en-US" dirty="0" err="1"/>
              <a:t>Runnable</a:t>
            </a:r>
            <a:r>
              <a:rPr lang="en-US" dirty="0"/>
              <a:t>, except it has a return type V </a:t>
            </a:r>
          </a:p>
          <a:p>
            <a:r>
              <a:rPr lang="en-US" dirty="0"/>
              <a:t>(and can throw an Exception, which is very nice)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70966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0" y="304800"/>
            <a:ext cx="31270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class calculates GC content</a:t>
            </a:r>
          </a:p>
          <a:p>
            <a:r>
              <a:rPr lang="en-US" dirty="0"/>
              <a:t>in a background thread.</a:t>
            </a:r>
          </a:p>
          <a:p>
            <a:endParaRPr lang="en-US" dirty="0"/>
          </a:p>
          <a:p>
            <a:r>
              <a:rPr lang="en-US" dirty="0"/>
              <a:t>We can either </a:t>
            </a:r>
            <a:r>
              <a:rPr lang="en-US" dirty="0" err="1"/>
              <a:t>getGContent</a:t>
            </a:r>
            <a:r>
              <a:rPr lang="en-US" dirty="0"/>
              <a:t>()</a:t>
            </a:r>
          </a:p>
          <a:p>
            <a:r>
              <a:rPr lang="en-US" dirty="0"/>
              <a:t>now ( which will run in the </a:t>
            </a:r>
          </a:p>
          <a:p>
            <a:r>
              <a:rPr lang="en-US" dirty="0"/>
              <a:t>current thread)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get an object that will</a:t>
            </a:r>
          </a:p>
          <a:p>
            <a:r>
              <a:rPr lang="en-US" dirty="0"/>
              <a:t>allow the calculation of GC</a:t>
            </a:r>
          </a:p>
          <a:p>
            <a:r>
              <a:rPr lang="en-US" dirty="0"/>
              <a:t>content to run in a background</a:t>
            </a:r>
          </a:p>
          <a:p>
            <a:r>
              <a:rPr lang="en-US" dirty="0"/>
              <a:t>thread (but invoking </a:t>
            </a:r>
          </a:p>
          <a:p>
            <a:r>
              <a:rPr lang="en-US" dirty="0" err="1"/>
              <a:t>getGCContentAsFuture</a:t>
            </a:r>
            <a:r>
              <a:rPr lang="en-US" dirty="0"/>
              <a:t>() will</a:t>
            </a:r>
          </a:p>
          <a:p>
            <a:r>
              <a:rPr lang="en-US" dirty="0"/>
              <a:t>return instantly).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399"/>
            <a:ext cx="4724400" cy="656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0129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11430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method, we spawn a calculation in  a background thread…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00"/>
            <a:ext cx="25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4B862-F0AC-4B5B-9B07-91A54ADEEF89}"/>
              </a:ext>
            </a:extLst>
          </p:cNvPr>
          <p:cNvSpPr txBox="1"/>
          <p:nvPr/>
        </p:nvSpPr>
        <p:spPr>
          <a:xfrm>
            <a:off x="76200" y="39469"/>
            <a:ext cx="43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combine semaphore and </a:t>
            </a:r>
            <a:r>
              <a:rPr lang="en-US" dirty="0" err="1"/>
              <a:t>FutureTask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EFF2ED-61EB-42CB-AE52-068D984C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11895"/>
            <a:ext cx="8763000" cy="4126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DC798-59E1-4A7F-BC40-4BB11181667D}"/>
              </a:ext>
            </a:extLst>
          </p:cNvPr>
          <p:cNvSpPr txBox="1"/>
          <p:nvPr/>
        </p:nvSpPr>
        <p:spPr>
          <a:xfrm>
            <a:off x="609600" y="8382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worker gets replaced with a function that returns a </a:t>
            </a:r>
            <a:r>
              <a:rPr lang="en-US" dirty="0" err="1"/>
              <a:t>FutureTask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55D82-CC6B-427C-8B19-B088F7A83828}"/>
              </a:ext>
            </a:extLst>
          </p:cNvPr>
          <p:cNvSpPr/>
          <p:nvPr/>
        </p:nvSpPr>
        <p:spPr>
          <a:xfrm>
            <a:off x="304800" y="624840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https://github.com/afodor/metagenomicsTools/blob/master/src/classExamples/semaphoreAndBlockingQueues/GatherAllCSSSemaphoreAndFutureTask.java</a:t>
            </a:r>
          </a:p>
        </p:txBody>
      </p:sp>
    </p:spTree>
    <p:extLst>
      <p:ext uri="{BB962C8B-B14F-4D97-AF65-F5344CB8AC3E}">
        <p14:creationId xmlns:p14="http://schemas.microsoft.com/office/powerpoint/2010/main" val="3372350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D0A10-413B-49C7-9783-3C514BC6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716"/>
            <a:ext cx="9144000" cy="4860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1CF5C-B410-41A5-8AB2-0A7A1CA164E1}"/>
              </a:ext>
            </a:extLst>
          </p:cNvPr>
          <p:cNvSpPr txBox="1"/>
          <p:nvPr/>
        </p:nvSpPr>
        <p:spPr>
          <a:xfrm>
            <a:off x="228600" y="0"/>
            <a:ext cx="78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method calls these </a:t>
            </a:r>
            <a:r>
              <a:rPr lang="en-US" dirty="0" err="1"/>
              <a:t>FutureTasks</a:t>
            </a:r>
            <a:r>
              <a:rPr lang="en-US" dirty="0"/>
              <a:t> 4 at a time (if NUM_WORKERS is set to 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F1D87-AE33-44CF-B63A-CA65FD48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5562600"/>
            <a:ext cx="3128963" cy="742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AE324-0540-4625-A595-2E850CD6E31D}"/>
              </a:ext>
            </a:extLst>
          </p:cNvPr>
          <p:cNvSpPr txBox="1"/>
          <p:nvPr/>
        </p:nvSpPr>
        <p:spPr>
          <a:xfrm>
            <a:off x="152400" y="5562600"/>
            <a:ext cx="451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approach yields comparable performance</a:t>
            </a:r>
          </a:p>
          <a:p>
            <a:r>
              <a:rPr lang="en-US" dirty="0"/>
              <a:t>to our other multi-threaded approaches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86200" y="4572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00600" y="441960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block until last Callable finishes</a:t>
            </a:r>
          </a:p>
        </p:txBody>
      </p:sp>
    </p:spTree>
    <p:extLst>
      <p:ext uri="{BB962C8B-B14F-4D97-AF65-F5344CB8AC3E}">
        <p14:creationId xmlns:p14="http://schemas.microsoft.com/office/powerpoint/2010/main" val="1450719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457200"/>
            <a:ext cx="3889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BlockingQueues</a:t>
            </a:r>
            <a:endParaRPr lang="en-US" dirty="0"/>
          </a:p>
          <a:p>
            <a:r>
              <a:rPr lang="en-US" dirty="0"/>
              <a:t>A Peak calling example with semaphore</a:t>
            </a:r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905000" y="17510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914525"/>
            <a:ext cx="8591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990600"/>
            <a:ext cx="817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also supports cancellation, but this is dependent upon the co-operation of the</a:t>
            </a:r>
          </a:p>
          <a:p>
            <a:r>
              <a:rPr lang="en-US" dirty="0"/>
              <a:t>running threads…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047875"/>
            <a:ext cx="85153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2181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nearly all other Java blocking methods support cancellation.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your code is working on something, it is up to you to check for cancellation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(which means checking for interruption).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More on this on Chapter 7.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538162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343400"/>
            <a:ext cx="4724400" cy="168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1600200"/>
            <a:ext cx="48381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cancel causes an Interruption flag to be set.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Thread.sleep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(..) checks that interruption flag and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 it is set throws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InterruptedException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6172200"/>
            <a:ext cx="5562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Calling get() after cancel, throws a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CancellationException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048000" y="62484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5640A-4CE4-4112-BAE1-B8ECB20F2D74}"/>
              </a:ext>
            </a:extLst>
          </p:cNvPr>
          <p:cNvSpPr txBox="1"/>
          <p:nvPr/>
        </p:nvSpPr>
        <p:spPr>
          <a:xfrm>
            <a:off x="228600" y="76200"/>
            <a:ext cx="8798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We’ve already seen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 can use the Semaphore to co-ordinate multiple threads.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use a synchronized list (so we will grab and release the lock on the list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~1.4 million times)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1D1C8-A177-4DF0-9A69-C92858CA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933696"/>
            <a:ext cx="8915400" cy="5000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D82D6-47AA-49C9-AAC6-5BAA277C2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380"/>
            <a:ext cx="8915400" cy="747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D549B0-3340-414F-A68B-59EAC5E5A113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600200"/>
            <a:ext cx="1143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BD6EE-5155-421B-9F33-C9F17C8466DF}"/>
              </a:ext>
            </a:extLst>
          </p:cNvPr>
          <p:cNvSpPr txBox="1"/>
          <p:nvPr/>
        </p:nvSpPr>
        <p:spPr>
          <a:xfrm>
            <a:off x="6019800" y="18288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Switch to a synchronized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CD7486-B8EF-43E0-9145-5F6155FE239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733800" y="1676400"/>
            <a:ext cx="7239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1AF681-0B6B-4DDA-91B9-3A267CBFF135}"/>
              </a:ext>
            </a:extLst>
          </p:cNvPr>
          <p:cNvSpPr txBox="1"/>
          <p:nvPr/>
        </p:nvSpPr>
        <p:spPr>
          <a:xfrm>
            <a:off x="4457700" y="1447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Define # of </a:t>
            </a:r>
          </a:p>
          <a:p>
            <a:r>
              <a:rPr lang="en-US" dirty="0">
                <a:latin typeface="Arial" panose="020B0604020202020204" pitchFamily="34" charset="0"/>
              </a:rPr>
              <a:t>threads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E4B29C-11EC-4A8E-9D05-A46245194335}"/>
              </a:ext>
            </a:extLst>
          </p:cNvPr>
          <p:cNvSpPr/>
          <p:nvPr/>
        </p:nvSpPr>
        <p:spPr>
          <a:xfrm>
            <a:off x="381000" y="6672590"/>
            <a:ext cx="929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https://github.com/afodor/metagenomicsTools/blob/master/src/classExamples/semaphoreAndBlockingQueues/GatherAllCSSSimpleSemaphore.java</a:t>
            </a:r>
          </a:p>
        </p:txBody>
      </p:sp>
    </p:spTree>
    <p:extLst>
      <p:ext uri="{BB962C8B-B14F-4D97-AF65-F5344CB8AC3E}">
        <p14:creationId xmlns:p14="http://schemas.microsoft.com/office/powerpoint/2010/main" val="279174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91173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"/>
            <a:ext cx="577399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29200" y="381000"/>
            <a:ext cx="4004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not using one of Java’s  blocking methods (like </a:t>
            </a:r>
            <a:r>
              <a:rPr lang="en-US" dirty="0" err="1"/>
              <a:t>Thread.sleep</a:t>
            </a:r>
            <a:r>
              <a:rPr lang="en-US" dirty="0"/>
              <a:t>()) that supports interruption, it is up to you to check for cancellation.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038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1916668"/>
            <a:ext cx="314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check for cancellation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3614" y="4267200"/>
            <a:ext cx="51503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114800" y="3962400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thread continued to work after cancellation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505200" y="6324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6172200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/>
              <a:t>still  throws!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51127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10800000">
            <a:off x="3886200" y="2132011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533400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cancellation now works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419600"/>
            <a:ext cx="5124450" cy="148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114800" y="5943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thread is successfully cancelled.  “end work” is not reached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47910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91000"/>
            <a:ext cx="394744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00600" y="762000"/>
            <a:ext cx="38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throw a normal</a:t>
            </a:r>
          </a:p>
          <a:p>
            <a:r>
              <a:rPr lang="en-US" dirty="0"/>
              <a:t>Exception (not </a:t>
            </a:r>
            <a:r>
              <a:rPr lang="en-US" dirty="0" err="1"/>
              <a:t>InterruptedException</a:t>
            </a:r>
            <a:r>
              <a:rPr lang="en-US" dirty="0"/>
              <a:t>)…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971800" y="6400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57600" y="624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get re-throws </a:t>
            </a:r>
            <a:r>
              <a:rPr lang="en-US"/>
              <a:t>that Exception  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4483" y="4419600"/>
            <a:ext cx="518951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3810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Deadlock…</a:t>
            </a:r>
          </a:p>
        </p:txBody>
      </p:sp>
    </p:spTree>
    <p:extLst>
      <p:ext uri="{BB962C8B-B14F-4D97-AF65-F5344CB8AC3E}">
        <p14:creationId xmlns:p14="http://schemas.microsoft.com/office/powerpoint/2010/main" val="32708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B4CCD-0108-4C05-9A2A-B6DED957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034"/>
            <a:ext cx="9144000" cy="525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35386-3502-49C7-87E0-93CDE185232C}"/>
              </a:ext>
            </a:extLst>
          </p:cNvPr>
          <p:cNvSpPr txBox="1"/>
          <p:nvPr/>
        </p:nvSpPr>
        <p:spPr>
          <a:xfrm>
            <a:off x="152400" y="-76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main method then just kicks off waits for the workers…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4EFC9-03A6-4E25-B50C-B4D0CF290C2E}"/>
              </a:ext>
            </a:extLst>
          </p:cNvPr>
          <p:cNvSpPr txBox="1"/>
          <p:nvPr/>
        </p:nvSpPr>
        <p:spPr>
          <a:xfrm>
            <a:off x="547072" y="5449669"/>
            <a:ext cx="852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buys about a factor of two on our four-core box…</a:t>
            </a:r>
          </a:p>
          <a:p>
            <a:r>
              <a:rPr lang="en-US" dirty="0"/>
              <a:t>(so the parallel parsing gained us more time than the 1.4 million lock requests on the 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358D-F5A3-4F5D-922D-AD0B45F8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172200"/>
            <a:ext cx="53340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52400"/>
            <a:ext cx="2783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</a:t>
            </a:r>
          </a:p>
          <a:p>
            <a:r>
              <a:rPr lang="en-US" dirty="0" err="1"/>
              <a:t>BlockingQueue</a:t>
            </a:r>
            <a:endParaRPr lang="en-US" dirty="0"/>
          </a:p>
          <a:p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Callable, Future, </a:t>
            </a:r>
            <a:r>
              <a:rPr lang="en-US" dirty="0" err="1"/>
              <a:t>FutureTask</a:t>
            </a:r>
            <a:endParaRPr lang="en-US" dirty="0"/>
          </a:p>
          <a:p>
            <a:r>
              <a:rPr lang="en-US" dirty="0"/>
              <a:t>Cancellation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981200" y="609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to a Semaphore is a Blocking Queue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6324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control how many threads do work on our </a:t>
            </a:r>
            <a:r>
              <a:rPr lang="en-US" dirty="0" err="1"/>
              <a:t>Fasta</a:t>
            </a:r>
            <a:r>
              <a:rPr lang="en-US" dirty="0"/>
              <a:t> Sequences?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926"/>
            <a:ext cx="9144000" cy="5990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660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a class that can stream </a:t>
            </a:r>
            <a:r>
              <a:rPr lang="en-US" dirty="0" err="1"/>
              <a:t>Fasta</a:t>
            </a:r>
            <a:r>
              <a:rPr lang="en-US" dirty="0"/>
              <a:t> Sequences from the hard disk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58778"/>
            <a:ext cx="5791200" cy="3615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98203"/>
            <a:ext cx="5562600" cy="2664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-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FastaSequenceOneAtATime</a:t>
            </a:r>
            <a:r>
              <a:rPr lang="en-US" dirty="0"/>
              <a:t>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44" y="304800"/>
            <a:ext cx="3581400" cy="964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5105400" cy="5204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553200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1072</Words>
  <Application>Microsoft Office PowerPoint</Application>
  <PresentationFormat>On-screen Show (4:3)</PresentationFormat>
  <Paragraphs>137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211</cp:revision>
  <dcterms:created xsi:type="dcterms:W3CDTF">2006-08-16T00:00:00Z</dcterms:created>
  <dcterms:modified xsi:type="dcterms:W3CDTF">2019-11-10T19:15:15Z</dcterms:modified>
</cp:coreProperties>
</file>