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1" r:id="rId2"/>
    <p:sldId id="273" r:id="rId3"/>
    <p:sldId id="274" r:id="rId4"/>
    <p:sldId id="275" r:id="rId5"/>
    <p:sldId id="276" r:id="rId6"/>
    <p:sldId id="278" r:id="rId7"/>
    <p:sldId id="279" r:id="rId8"/>
    <p:sldId id="289" r:id="rId9"/>
    <p:sldId id="290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287" r:id="rId33"/>
    <p:sldId id="316" r:id="rId34"/>
    <p:sldId id="317" r:id="rId35"/>
    <p:sldId id="318" r:id="rId36"/>
    <p:sldId id="319" r:id="rId37"/>
    <p:sldId id="320" r:id="rId38"/>
    <p:sldId id="321" r:id="rId39"/>
    <p:sldId id="295" r:id="rId40"/>
    <p:sldId id="296" r:id="rId41"/>
    <p:sldId id="297" r:id="rId42"/>
    <p:sldId id="298" r:id="rId43"/>
    <p:sldId id="322" r:id="rId44"/>
    <p:sldId id="299" r:id="rId45"/>
    <p:sldId id="300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70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E50C88-8C23-4B05-8F39-C201E1FB796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19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bioconductor.org/packages/release/bioc/html/DESeq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8FF388-A59D-4B0D-806F-EF1012C80467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973745-3D8D-4F4B-86C4-FC226CE51E89}"/>
              </a:ext>
            </a:extLst>
          </p:cNvPr>
          <p:cNvCxnSpPr/>
          <p:nvPr/>
        </p:nvCxnSpPr>
        <p:spPr>
          <a:xfrm flipH="1">
            <a:off x="4495800" y="3810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59468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49646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76336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our estimate of expression, normalized by scaling 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498068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times (the p(…) ) in our spreadsheet can be defined by columns…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41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DeSeq</a:t>
            </a:r>
            <a:r>
              <a:rPr lang="en-US" dirty="0"/>
              <a:t> formalism to take weighted averages across our three </a:t>
            </a:r>
            <a:r>
              <a:rPr lang="en-US" dirty="0" err="1"/>
              <a:t>timepoints</a:t>
            </a:r>
            <a:endParaRPr lang="en-US" dirty="0"/>
          </a:p>
          <a:p>
            <a:r>
              <a:rPr lang="en-US" dirty="0"/>
              <a:t>(2 weeks, 12 weeks and 20 weeks)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239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&lt;- 4:7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twentyWeeks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&lt;- 7:10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876800"/>
            <a:ext cx="22174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381000"/>
            <a:ext cx="507682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5257800"/>
            <a:ext cx="580072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72485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normalization makes the different samples more directly comparable…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1676400"/>
            <a:ext cx="5033962" cy="4987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22860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a local</a:t>
            </a:r>
          </a:p>
          <a:p>
            <a:r>
              <a:rPr lang="en-US" dirty="0"/>
              <a:t>regression might </a:t>
            </a:r>
          </a:p>
          <a:p>
            <a:r>
              <a:rPr lang="en-US" dirty="0"/>
              <a:t>have done better!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25146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Without 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normalization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variance?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379" y="392668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the variance within a condition would just be something like…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990600"/>
            <a:ext cx="548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varTwoWeeks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twoWeeks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varTwelveWeeks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twelveWeeks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 err="1"/>
              <a:t>varTwentyWeeks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twentyWeeks</a:t>
            </a:r>
            <a:r>
              <a:rPr lang="en-US" dirty="0"/>
              <a:t>], 1, </a:t>
            </a:r>
            <a:r>
              <a:rPr lang="en-US" dirty="0" err="1"/>
              <a:t>var</a:t>
            </a:r>
            <a:r>
              <a:rPr lang="en-US" dirty="0"/>
              <a:t> )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209800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just canonical variance defined within each 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2743200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going to be numerous reasons why this will not be the variance used in </a:t>
            </a:r>
            <a:r>
              <a:rPr lang="en-US" dirty="0" err="1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9144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67000" y="1646015"/>
            <a:ext cx="304800" cy="4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133600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variance would </a:t>
            </a:r>
          </a:p>
          <a:p>
            <a:r>
              <a:rPr lang="en-US" dirty="0"/>
              <a:t>Be under the </a:t>
            </a:r>
            <a:r>
              <a:rPr lang="en-US" dirty="0" err="1"/>
              <a:t>poisson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46015"/>
            <a:ext cx="533400" cy="1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581400"/>
            <a:ext cx="207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extra variance </a:t>
            </a:r>
          </a:p>
          <a:p>
            <a:r>
              <a:rPr lang="en-US" dirty="0"/>
              <a:t>associated with the </a:t>
            </a:r>
          </a:p>
          <a:p>
            <a:r>
              <a:rPr lang="en-US" dirty="0"/>
              <a:t>negative binomial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40386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95300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canonical variance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953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533400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variance = weighted canonical variance (</a:t>
            </a:r>
            <a:r>
              <a:rPr lang="en-US" dirty="0" err="1"/>
              <a:t>wip</a:t>
            </a:r>
            <a:r>
              <a:rPr lang="en-US" dirty="0"/>
              <a:t>) – weighted mean (zip)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6412468"/>
            <a:ext cx="809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see that </a:t>
            </a:r>
            <a:r>
              <a:rPr lang="en-US" dirty="0" err="1"/>
              <a:t>DeSeq</a:t>
            </a:r>
            <a:r>
              <a:rPr lang="en-US" dirty="0"/>
              <a:t> never quite settles on a single way to measure the variance…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91F0E1-8B28-479B-BCAA-C3B0CD6A4163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5DB3D-3FFF-4DCD-BBE0-9470DA8157D3}"/>
              </a:ext>
            </a:extLst>
          </p:cNvPr>
          <p:cNvCxnSpPr/>
          <p:nvPr/>
        </p:nvCxnSpPr>
        <p:spPr>
          <a:xfrm flipH="1">
            <a:off x="4572000" y="9906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304800"/>
            <a:ext cx="514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load the RNA-</a:t>
            </a:r>
            <a:r>
              <a:rPr lang="en-US" dirty="0" err="1"/>
              <a:t>seq</a:t>
            </a:r>
            <a:r>
              <a:rPr lang="en-US" dirty="0"/>
              <a:t> dataset into DSEQ.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82665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-76200"/>
            <a:ext cx="35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going to follow this vignette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" y="714375"/>
            <a:ext cx="763905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V="1">
            <a:off x="0" y="5819775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28600" y="632460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8600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(from </a:t>
            </a:r>
            <a:r>
              <a:rPr lang="en-US" dirty="0">
                <a:hlinkClick r:id="rId4"/>
              </a:rPr>
              <a:t>http://bioconductor.org/packages/release/bioc/html/DESeq.html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556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is an early step in bioinformatics pipeline…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sample in our spreadsheet has a different number of sequences.</a:t>
            </a:r>
          </a:p>
          <a:p>
            <a:r>
              <a:rPr lang="en-US" dirty="0"/>
              <a:t>We need to correct for this (so that we don’t just reflect in our p-values</a:t>
            </a:r>
          </a:p>
          <a:p>
            <a:r>
              <a:rPr lang="en-US" dirty="0"/>
              <a:t>that there were more sequences in one sample).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highly controversial and complex question that we will </a:t>
            </a:r>
          </a:p>
          <a:p>
            <a:r>
              <a:rPr lang="en-US" dirty="0"/>
              <a:t>touch on repeatedly over the semester…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553329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533400"/>
            <a:ext cx="302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install </a:t>
            </a:r>
            <a:r>
              <a:rPr lang="en-US" dirty="0" err="1"/>
              <a:t>DeSEQ</a:t>
            </a:r>
            <a:r>
              <a:rPr lang="en-US" dirty="0"/>
              <a:t> from R…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2743200"/>
            <a:ext cx="4057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start by reading the data in as usual…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124200"/>
            <a:ext cx="6057900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76200"/>
            <a:ext cx="6588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Before we even use </a:t>
            </a:r>
            <a:r>
              <a:rPr lang="en-US" dirty="0" err="1"/>
              <a:t>DeSeq</a:t>
            </a:r>
            <a:r>
              <a:rPr lang="en-US" dirty="0"/>
              <a:t>, we can do some nice QA/QC on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685800"/>
            <a:ext cx="692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histogram of the number of sequences assigned to each gene..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3409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 flipH="1" flipV="1">
            <a:off x="1714500" y="18669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5800" y="2076271"/>
            <a:ext cx="28167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 “sum” to every row in</a:t>
            </a:r>
          </a:p>
          <a:p>
            <a:r>
              <a:rPr lang="en-US" dirty="0"/>
              <a:t>the data frame.</a:t>
            </a:r>
          </a:p>
          <a:p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238750"/>
            <a:ext cx="5895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1031292"/>
            <a:ext cx="4229100" cy="4302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381000" y="4876800"/>
            <a:ext cx="4393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Returns the number of reads for each gene…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490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Likewise, we can ask how many reads per sample..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371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2514600"/>
            <a:ext cx="6063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D2_03 (with only 76,684 sequences) seems a little low.</a:t>
            </a:r>
          </a:p>
          <a:p>
            <a:r>
              <a:rPr lang="en-US" dirty="0"/>
              <a:t>We could think about taking it out…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19600" y="3048000"/>
            <a:ext cx="3886200" cy="3677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895600"/>
            <a:ext cx="353377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85800" y="3810000"/>
            <a:ext cx="3185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it seems reasonably</a:t>
            </a:r>
          </a:p>
          <a:p>
            <a:r>
              <a:rPr lang="en-US" dirty="0"/>
              <a:t>well behaved, so we will leave it</a:t>
            </a:r>
          </a:p>
          <a:p>
            <a:r>
              <a:rPr lang="en-US" dirty="0"/>
              <a:t>in for now…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take some initial looks at </a:t>
            </a:r>
            <a:r>
              <a:rPr lang="en-US"/>
              <a:t>the data…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3225" y="838200"/>
            <a:ext cx="6124575" cy="598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71475"/>
            <a:ext cx="4543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981200"/>
            <a:ext cx="27009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as we have seen,</a:t>
            </a:r>
          </a:p>
          <a:p>
            <a:r>
              <a:rPr lang="en-US" dirty="0"/>
              <a:t> a good correlation</a:t>
            </a:r>
          </a:p>
          <a:p>
            <a:r>
              <a:rPr lang="en-US" dirty="0"/>
              <a:t>between these 2 biological</a:t>
            </a:r>
          </a:p>
          <a:p>
            <a:r>
              <a:rPr lang="en-US" dirty="0"/>
              <a:t>replicates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cor</a:t>
            </a:r>
            <a:r>
              <a:rPr lang="en-US" dirty="0"/>
              <a:t> gives us the correlation co-efficient…</a:t>
            </a:r>
          </a:p>
          <a:p>
            <a:r>
              <a:rPr lang="en-US" dirty="0"/>
              <a:t>How much information about the y-axis can you get given the x-axis?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066800"/>
            <a:ext cx="791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14400" y="545068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(More on this as we get to linear models in the 2</a:t>
            </a:r>
            <a:r>
              <a:rPr lang="en-US" baseline="30000" dirty="0"/>
              <a:t>nd</a:t>
            </a:r>
            <a:r>
              <a:rPr lang="en-US" dirty="0"/>
              <a:t> half of the class)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24150" y="4867275"/>
            <a:ext cx="6115050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" y="4648200"/>
            <a:ext cx="8839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http://en.wikipedia.org/wiki/Pearson_product-moment_correlation_coefficient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152400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Typing a (very quick and informal) set of commands </a:t>
            </a:r>
          </a:p>
          <a:p>
            <a:r>
              <a:rPr lang="en-US" dirty="0"/>
              <a:t>suggests there will be a big shift between 2 days and 20 weeks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1447800"/>
            <a:ext cx="545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day 2 samples seem well correlated with each other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1066800"/>
            <a:ext cx="26860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rot="10800000">
            <a:off x="2286000" y="16764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2514600" y="25908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0" y="2438400"/>
            <a:ext cx="5435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seems to be a little more variance in the week 12 </a:t>
            </a:r>
          </a:p>
          <a:p>
            <a:r>
              <a:rPr lang="en-US" dirty="0"/>
              <a:t>samples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438400" y="3657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895600" y="3516868"/>
            <a:ext cx="381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some shift day 2 to week 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06763" y="4659868"/>
            <a:ext cx="425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was a big shift from day 2 to week 20</a:t>
            </a:r>
          </a:p>
        </p:txBody>
      </p:sp>
      <p:cxnSp>
        <p:nvCxnSpPr>
          <p:cNvPr id="22" name="Straight Arrow Connector 21"/>
          <p:cNvCxnSpPr>
            <a:stCxn id="18" idx="1"/>
          </p:cNvCxnSpPr>
          <p:nvPr/>
        </p:nvCxnSpPr>
        <p:spPr>
          <a:xfrm rot="10800000" flipV="1">
            <a:off x="2286001" y="4844534"/>
            <a:ext cx="620763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514600" y="586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124200" y="5638800"/>
            <a:ext cx="4588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week 20s are well correlated to each other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-76200"/>
            <a:ext cx="42672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26892"/>
            <a:ext cx="3429000" cy="3355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 flipH="1">
            <a:off x="1417319" y="38616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D2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660242"/>
            <a:ext cx="3276600" cy="3225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 flipH="1">
            <a:off x="5608319" y="431642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W12</a:t>
            </a: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3886200"/>
            <a:ext cx="2895600" cy="2778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0"/>
            <a:ext cx="3962400" cy="410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 flipH="1">
            <a:off x="807719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81000" y="6400800"/>
            <a:ext cx="3581400" cy="427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572000" y="3886200"/>
            <a:ext cx="2895600" cy="282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 flipH="1">
            <a:off x="5334000" y="373380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W12 </a:t>
            </a:r>
            <a:r>
              <a:rPr lang="en-US" dirty="0" err="1"/>
              <a:t>vs</a:t>
            </a:r>
            <a:r>
              <a:rPr lang="en-US" dirty="0"/>
              <a:t> W20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05350" y="6324600"/>
            <a:ext cx="3752850" cy="50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37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samples are not on the red lines because each sample has a different number of sequences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609600"/>
            <a:ext cx="617220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1639669"/>
            <a:ext cx="87469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first thing we will use </a:t>
            </a:r>
            <a:r>
              <a:rPr lang="en-US" dirty="0" err="1"/>
              <a:t>DeSeq</a:t>
            </a:r>
            <a:r>
              <a:rPr lang="en-US" dirty="0"/>
              <a:t> for is to normalize the data</a:t>
            </a:r>
          </a:p>
          <a:p>
            <a:r>
              <a:rPr lang="en-US" dirty="0"/>
              <a:t>(adjust all of the samples so we can treat them as if they had an identical number of reads).</a:t>
            </a:r>
          </a:p>
          <a:p>
            <a:r>
              <a:rPr lang="en-US" dirty="0"/>
              <a:t>This will allow us to, for example, take an average across samples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59080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5300" y="53340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2362200"/>
            <a:ext cx="448306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77343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5300" y="2743200"/>
            <a:ext cx="33799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size factor is very </a:t>
            </a:r>
          </a:p>
          <a:p>
            <a:r>
              <a:rPr lang="en-US" dirty="0"/>
              <a:t>closely related to the total </a:t>
            </a:r>
          </a:p>
          <a:p>
            <a:r>
              <a:rPr lang="en-US" dirty="0"/>
              <a:t>number of sequences in each </a:t>
            </a:r>
          </a:p>
          <a:p>
            <a:r>
              <a:rPr lang="en-US" dirty="0"/>
              <a:t>sample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57200"/>
            <a:ext cx="8165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here following the directions in the vignette</a:t>
            </a:r>
          </a:p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95400"/>
            <a:ext cx="8077200" cy="501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few lines of code give us the # of sequences in each sample….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4847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“apply” sum to the columns of </a:t>
            </a:r>
            <a:r>
              <a:rPr lang="en-US" dirty="0" err="1"/>
              <a:t>myT</a:t>
            </a:r>
            <a:endParaRPr lang="en-US" dirty="0"/>
          </a:p>
          <a:p>
            <a:endParaRPr lang="en-US" dirty="0"/>
          </a:p>
          <a:p>
            <a:r>
              <a:rPr lang="en-US" dirty="0"/>
              <a:t>(if the 2</a:t>
            </a:r>
            <a:r>
              <a:rPr lang="en-US" baseline="30000" dirty="0"/>
              <a:t>nd</a:t>
            </a:r>
            <a:r>
              <a:rPr lang="en-US" dirty="0"/>
              <a:t> parameter were 1, it would be applied to the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simple normalization scheme is to divide each cell by the sum in the column.</a:t>
            </a:r>
          </a:p>
          <a:p>
            <a:r>
              <a:rPr lang="en-US" dirty="0"/>
              <a:t>This converts each gene to relative abundance…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3978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https://github.com/afodor/metagenomicsTools/blob/master/src/classExamples/compareNormalizations.txt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602"/>
            <a:ext cx="7126658" cy="154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096000" cy="241417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79057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0668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4191000" y="3352800"/>
            <a:ext cx="228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191000" y="2983468"/>
            <a:ext cx="4670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Accessing by names fails on the returned matrix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2247900" y="52959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057400" y="5410200"/>
            <a:ext cx="2956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retreat to column indexes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809625"/>
            <a:ext cx="6210300" cy="604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685800"/>
            <a:ext cx="511492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90600" y="228600"/>
            <a:ext cx="684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normalization done, scatter plots will fall on the identity lines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219200"/>
            <a:ext cx="45894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609600" y="609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working with average samples we only have 3 plots to worry about in our visualization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228600"/>
            <a:ext cx="273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</a:t>
            </a:r>
            <a:r>
              <a:rPr lang="en-US" dirty="0" err="1"/>
              <a:t>vs</a:t>
            </a:r>
            <a:r>
              <a:rPr lang="en-US" dirty="0"/>
              <a:t> 12 weeks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102" y="914400"/>
            <a:ext cx="330589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533400"/>
            <a:ext cx="50958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76934" y="152400"/>
            <a:ext cx="27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Average 2 day  vs. 20 weeks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910672"/>
            <a:ext cx="3352800" cy="3204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53000" y="457200"/>
            <a:ext cx="4038600" cy="475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81400" y="4234643"/>
            <a:ext cx="2667000" cy="247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4958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12 week vs. 20 week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052" y="4876800"/>
            <a:ext cx="366294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" y="76200"/>
            <a:ext cx="815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would expect, the Poisson assumption (“shot noise”) does not model our data </a:t>
            </a:r>
          </a:p>
          <a:p>
            <a:r>
              <a:rPr lang="en-US" dirty="0"/>
              <a:t>(here visualized with canonical variance)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858250" cy="2638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762" y="2514600"/>
            <a:ext cx="3871913" cy="394673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6121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want to see which genes are differentially expressed…</a:t>
            </a:r>
          </a:p>
          <a:p>
            <a:r>
              <a:rPr lang="en-US" dirty="0"/>
              <a:t>We start by getting our </a:t>
            </a:r>
            <a:r>
              <a:rPr lang="en-US" dirty="0" err="1"/>
              <a:t>DeSeq</a:t>
            </a:r>
            <a:r>
              <a:rPr lang="en-US" dirty="0"/>
              <a:t> variance estimates…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69" y="1447800"/>
            <a:ext cx="7905750" cy="18859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3200400" y="3276600"/>
            <a:ext cx="152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2438400" y="3657600"/>
            <a:ext cx="5135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says get one variance for each gene ignoring the different conditions (we do this here to keep our math a little simpler…)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6096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325" y="12954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5257800" y="335280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715000" y="3276600"/>
            <a:ext cx="332821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estimate a single</a:t>
            </a:r>
          </a:p>
          <a:p>
            <a:r>
              <a:rPr lang="en-US" dirty="0"/>
              <a:t>variance across all conditions…</a:t>
            </a:r>
          </a:p>
          <a:p>
            <a:r>
              <a:rPr lang="en-US" dirty="0"/>
              <a:t>(rather than have 3 variances for</a:t>
            </a:r>
          </a:p>
          <a:p>
            <a:r>
              <a:rPr lang="en-US" dirty="0"/>
              <a:t>each gene…)</a:t>
            </a:r>
          </a:p>
          <a:p>
            <a:endParaRPr lang="en-US" dirty="0"/>
          </a:p>
          <a:p>
            <a:r>
              <a:rPr lang="en-US" dirty="0"/>
              <a:t>(Just to keep the math simpler…)</a:t>
            </a:r>
          </a:p>
        </p:txBody>
      </p:sp>
    </p:spTree>
    <p:extLst>
      <p:ext uri="{BB962C8B-B14F-4D97-AF65-F5344CB8AC3E}">
        <p14:creationId xmlns:p14="http://schemas.microsoft.com/office/powerpoint/2010/main" val="41767410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152400"/>
            <a:ext cx="8910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According to the vignette there are a number of sets of estimates we might be interested in…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85800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http://bioconductor.org/packages/release/bioc/vignettes/DESeq/inst/doc/DESeq.pdf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295400"/>
            <a:ext cx="6858000" cy="314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0502" y="5257800"/>
            <a:ext cx="90465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fitInfo</a:t>
            </a:r>
            <a:r>
              <a:rPr lang="en-US" sz="1600" dirty="0"/>
              <a:t>(</a:t>
            </a:r>
            <a:r>
              <a:rPr lang="en-US" sz="1600" dirty="0" err="1"/>
              <a:t>cds</a:t>
            </a:r>
            <a:r>
              <a:rPr lang="en-US" sz="1600" dirty="0"/>
              <a:t>)$</a:t>
            </a:r>
            <a:r>
              <a:rPr lang="en-US" sz="1600" dirty="0" err="1"/>
              <a:t>perGeneDispEsts</a:t>
            </a:r>
            <a:r>
              <a:rPr lang="en-US" sz="1600" dirty="0"/>
              <a:t> – gives us the </a:t>
            </a:r>
            <a:r>
              <a:rPr lang="en-US" sz="1600" dirty="0" err="1"/>
              <a:t>Deseq’s</a:t>
            </a:r>
            <a:r>
              <a:rPr lang="en-US" sz="1600" dirty="0"/>
              <a:t> formula for the “raw” variance estimated for the gene </a:t>
            </a:r>
          </a:p>
          <a:p>
            <a:r>
              <a:rPr lang="en-US" sz="1600" dirty="0"/>
              <a:t>i in condition j..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" y="152400"/>
            <a:ext cx="7793965" cy="396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657599"/>
            <a:ext cx="2917164" cy="295403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44182" y="4724400"/>
            <a:ext cx="369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Deseq’s</a:t>
            </a:r>
            <a:r>
              <a:rPr lang="en-US" dirty="0"/>
              <a:t> “raw” variance is the </a:t>
            </a:r>
          </a:p>
          <a:p>
            <a:r>
              <a:rPr lang="en-US" dirty="0" err="1"/>
              <a:t>cannonical</a:t>
            </a:r>
            <a:r>
              <a:rPr lang="en-US" dirty="0"/>
              <a:t> variance minus the means</a:t>
            </a:r>
          </a:p>
          <a:p>
            <a:r>
              <a:rPr lang="en-US" dirty="0"/>
              <a:t>(correcting for size factors)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67200" y="2514600"/>
            <a:ext cx="8382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029200" y="1981200"/>
            <a:ext cx="383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scales by dividing by the square </a:t>
            </a:r>
          </a:p>
          <a:p>
            <a:r>
              <a:rPr lang="en-US" dirty="0"/>
              <a:t>of the mean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5745385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631" y="4010025"/>
            <a:ext cx="1790700" cy="561975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3200400" y="2994243"/>
            <a:ext cx="762000" cy="101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80999" y="4724400"/>
            <a:ext cx="182232" cy="1075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" y="4343400"/>
            <a:ext cx="20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Cannonical</a:t>
            </a:r>
            <a:r>
              <a:rPr lang="en-US" dirty="0"/>
              <a:t> variance</a:t>
            </a:r>
          </a:p>
        </p:txBody>
      </p:sp>
    </p:spTree>
    <p:extLst>
      <p:ext uri="{BB962C8B-B14F-4D97-AF65-F5344CB8AC3E}">
        <p14:creationId xmlns:p14="http://schemas.microsoft.com/office/powerpoint/2010/main" val="1390480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579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the fitted line based on all of the raw variances.  </a:t>
            </a:r>
          </a:p>
          <a:p>
            <a:r>
              <a:rPr lang="en-US" dirty="0"/>
              <a:t>This allows for pooling of the estimate of the raw variances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2819400"/>
            <a:ext cx="346575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</a:t>
            </a:r>
            <a:r>
              <a:rPr lang="en-US" dirty="0" err="1"/>
              <a:t>deSeq</a:t>
            </a:r>
            <a:r>
              <a:rPr lang="en-US" dirty="0"/>
              <a:t> paper, this was a local</a:t>
            </a:r>
          </a:p>
          <a:p>
            <a:r>
              <a:rPr lang="en-US" dirty="0"/>
              <a:t>regression, but according to the </a:t>
            </a:r>
          </a:p>
          <a:p>
            <a:r>
              <a:rPr lang="en-US" dirty="0"/>
              <a:t>vignette it is now a two-parameter</a:t>
            </a:r>
          </a:p>
          <a:p>
            <a:r>
              <a:rPr lang="en-US" dirty="0"/>
              <a:t>Gamma function…</a:t>
            </a:r>
          </a:p>
          <a:p>
            <a:endParaRPr lang="en-US" dirty="0"/>
          </a:p>
          <a:p>
            <a:r>
              <a:rPr lang="en-US" dirty="0"/>
              <a:t>(so just some smooth function)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7372350" cy="1190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952625"/>
            <a:ext cx="4487061" cy="44586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4419600" cy="303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 changes counts to fractions (that sum to 1 in each 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7" y="3352800"/>
            <a:ext cx="4333875" cy="3232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5927" y="29072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myTNorm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4376057" cy="43327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8105775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64" y="76200"/>
            <a:ext cx="8101012" cy="830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1219200"/>
            <a:ext cx="5847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can, if we want, switch to the “local regression” method.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4114800"/>
            <a:ext cx="395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kind of see why they switched…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1203006" y="4765638"/>
            <a:ext cx="3230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these variances  seem much too small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524000"/>
            <a:ext cx="7162800" cy="16086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5779532"/>
            <a:ext cx="6210905" cy="100226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3950" y="2446908"/>
            <a:ext cx="3552825" cy="372529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3758682" y="5316358"/>
            <a:ext cx="2032518" cy="1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81000"/>
            <a:ext cx="91817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Another difference with the published paper.</a:t>
            </a:r>
          </a:p>
          <a:p>
            <a:br>
              <a:rPr lang="en-US" dirty="0"/>
            </a:br>
            <a:r>
              <a:rPr lang="en-US" dirty="0"/>
              <a:t>In the published paper, the variance came from the fit.</a:t>
            </a:r>
          </a:p>
          <a:p>
            <a:r>
              <a:rPr lang="en-US" dirty="0"/>
              <a:t>In the software: the variance for downstream analysis is the max(observed variance, fit variance)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00200"/>
            <a:ext cx="81819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533400" y="3886200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variance used for downstream analysis can be gotten by </a:t>
            </a:r>
            <a:r>
              <a:rPr lang="en-US" dirty="0" err="1"/>
              <a:t>fData</a:t>
            </a:r>
            <a:r>
              <a:rPr lang="en-US" dirty="0"/>
              <a:t>(</a:t>
            </a:r>
            <a:r>
              <a:rPr lang="en-US" dirty="0" err="1"/>
              <a:t>cds</a:t>
            </a:r>
            <a:r>
              <a:rPr lang="en-US" dirty="0"/>
              <a:t>)[,1]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raw variance for downstream analysis is the max(observed raw variance, fit raw variance)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2001083"/>
            <a:ext cx="350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Essentially, for some genes,</a:t>
            </a:r>
          </a:p>
          <a:p>
            <a:r>
              <a:rPr lang="en-US" dirty="0"/>
              <a:t>their method sets a</a:t>
            </a:r>
          </a:p>
          <a:p>
            <a:r>
              <a:rPr lang="en-US" dirty="0"/>
              <a:t>“floor” of the variance.</a:t>
            </a:r>
          </a:p>
          <a:p>
            <a:endParaRPr lang="en-US" dirty="0"/>
          </a:p>
          <a:p>
            <a:r>
              <a:rPr lang="en-US" dirty="0"/>
              <a:t>This is conservative </a:t>
            </a:r>
          </a:p>
          <a:p>
            <a:r>
              <a:rPr lang="en-US" dirty="0"/>
              <a:t>(since the variance sets</a:t>
            </a:r>
          </a:p>
          <a:p>
            <a:r>
              <a:rPr lang="en-US" dirty="0"/>
              <a:t>the width of the </a:t>
            </a:r>
          </a:p>
          <a:p>
            <a:r>
              <a:rPr lang="en-US" dirty="0" err="1"/>
              <a:t>dbinomial</a:t>
            </a:r>
            <a:r>
              <a:rPr lang="en-US" dirty="0"/>
              <a:t> distribution).</a:t>
            </a:r>
          </a:p>
          <a:p>
            <a:endParaRPr lang="en-US" dirty="0"/>
          </a:p>
          <a:p>
            <a:r>
              <a:rPr lang="en-US" dirty="0"/>
              <a:t>So the yellow ends up being </a:t>
            </a:r>
          </a:p>
          <a:p>
            <a:r>
              <a:rPr lang="en-US" dirty="0" err="1"/>
              <a:t>DeSeqs</a:t>
            </a:r>
            <a:r>
              <a:rPr lang="en-US" dirty="0"/>
              <a:t> (somewhat complicated)</a:t>
            </a:r>
          </a:p>
          <a:p>
            <a:r>
              <a:rPr lang="en-US" dirty="0"/>
              <a:t>conservative estimate of the extra raw “variance” that is to be provided by the negative binomial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2038" y="6477000"/>
            <a:ext cx="540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then they end up doing something else in </a:t>
            </a:r>
            <a:r>
              <a:rPr lang="en-US" dirty="0" err="1"/>
              <a:t>DeSeq</a:t>
            </a:r>
            <a:r>
              <a:rPr lang="en-US" dirty="0"/>
              <a:t> 2!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99361"/>
            <a:ext cx="7439025" cy="12287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522" y="1828086"/>
            <a:ext cx="4505094" cy="449103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52400"/>
            <a:ext cx="7964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procedure belongs in a long history of adding small constants to the variance…</a:t>
            </a:r>
          </a:p>
          <a:p>
            <a:r>
              <a:rPr lang="en-US" dirty="0"/>
              <a:t>(which often seems poorly justified by theory…)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30099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5181600"/>
            <a:ext cx="60960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3124200" y="4800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3581400" y="4572000"/>
            <a:ext cx="4831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arbitrary damper to the 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6422" y="5867400"/>
            <a:ext cx="170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en-US"/>
              <a:t>9,951 citations)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-56466"/>
            <a:ext cx="876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Finally, we are ready to perform inference (here we remove the “blind” option for the variance to allow </a:t>
            </a:r>
            <a:r>
              <a:rPr lang="en-US" dirty="0" err="1"/>
              <a:t>DeSeq</a:t>
            </a:r>
            <a:r>
              <a:rPr lang="en-US" dirty="0"/>
              <a:t> to estimate a variance for each condition…)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548433"/>
            <a:ext cx="6242492" cy="21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2590800"/>
            <a:ext cx="7620000" cy="373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6412468"/>
            <a:ext cx="639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weeks vs. 12 weeks yields only 5 significant genes at a 10% FDR -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762000"/>
            <a:ext cx="3762375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 day 2 vs. week 20 yields many more (136) significant genes 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867400"/>
            <a:ext cx="32670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3A72F9-7B0F-4622-9D1B-42A9494617A6}"/>
              </a:ext>
            </a:extLst>
          </p:cNvPr>
          <p:cNvSpPr txBox="1"/>
          <p:nvPr/>
        </p:nvSpPr>
        <p:spPr>
          <a:xfrm>
            <a:off x="609600" y="240268"/>
            <a:ext cx="60324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P-values from two conditions under the negative binomial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example dataset through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DeSeq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076C3B-A5A1-479D-88E5-79868A50B260}"/>
              </a:ext>
            </a:extLst>
          </p:cNvPr>
          <p:cNvCxnSpPr/>
          <p:nvPr/>
        </p:nvCxnSpPr>
        <p:spPr>
          <a:xfrm flipH="1">
            <a:off x="2971800" y="12192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09800" y="3212068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1676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971800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1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people have problems with relative abundance normalization, including the </a:t>
            </a:r>
            <a:r>
              <a:rPr lang="en-US" dirty="0" err="1"/>
              <a:t>dseq</a:t>
            </a:r>
            <a:r>
              <a:rPr lang="en-US" dirty="0"/>
              <a:t> authors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concerned that outliers may cause problems…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the compositionality problem (which we may talk about more later…)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1447800"/>
            <a:ext cx="521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228600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0998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114800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04800" y="5562600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219200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6324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8039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443779" y="30480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82" y="304800"/>
            <a:ext cx="809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DeSeq</a:t>
            </a:r>
            <a:r>
              <a:rPr lang="en-US" dirty="0"/>
              <a:t> paper formalism describes a “true” expression level and a scaling factor…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the true fraction of gene expression under condition p(j)</a:t>
            </a:r>
          </a:p>
          <a:p>
            <a:r>
              <a:rPr lang="en-US" dirty="0"/>
              <a:t>	(in our spreadsheet, p(j) gives us the time 2 weeks, 12, or 20 weeks)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43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is the scaling factor – a normalization factor that will be different for different samples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56872"/>
            <a:ext cx="521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3301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8501"/>
            <a:ext cx="900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estimate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we take the median of each column (and divide by some normalizing constant)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9501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60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proposes an alternative to simple relative abundance….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295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762000"/>
            <a:ext cx="326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Geometric mean is sometimes</a:t>
            </a:r>
          </a:p>
          <a:p>
            <a:r>
              <a:rPr lang="en-US" sz="1600" dirty="0"/>
              <a:t>considered a more robust alternative</a:t>
            </a:r>
          </a:p>
          <a:p>
            <a:r>
              <a:rPr lang="en-US" sz="1600" dirty="0"/>
              <a:t>to average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95337"/>
            <a:ext cx="884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776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the extra terms, </a:t>
            </a:r>
            <a:r>
              <a:rPr lang="en-US" dirty="0" err="1"/>
              <a:t>Deseq’s</a:t>
            </a:r>
            <a:r>
              <a:rPr lang="en-US" dirty="0"/>
              <a:t> </a:t>
            </a:r>
            <a:r>
              <a:rPr lang="en-US" dirty="0" err="1"/>
              <a:t>sjs</a:t>
            </a:r>
            <a:r>
              <a:rPr lang="en-US" dirty="0"/>
              <a:t> are closely related to the more simple metric</a:t>
            </a:r>
          </a:p>
          <a:p>
            <a:r>
              <a:rPr lang="en-US" dirty="0"/>
              <a:t>of sequencing depth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275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sjs</a:t>
            </a:r>
            <a:r>
              <a:rPr lang="en-US" dirty="0"/>
              <a:t>, apply(myT,2,sum))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" y="1355267"/>
            <a:ext cx="4073615" cy="39787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1" y="1356822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49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in practice (at least for this dataset), dividing by </a:t>
            </a:r>
            <a:r>
              <a:rPr lang="en-US" dirty="0" err="1"/>
              <a:t>Sj</a:t>
            </a:r>
            <a:r>
              <a:rPr lang="en-US" dirty="0"/>
              <a:t> is not that different from</a:t>
            </a:r>
          </a:p>
          <a:p>
            <a:r>
              <a:rPr lang="en-US" dirty="0"/>
              <a:t>simple relative abundance…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05400" y="48006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029200"/>
            <a:ext cx="25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of replicates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32166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2202</Words>
  <Application>Microsoft Office PowerPoint</Application>
  <PresentationFormat>On-screen Show (4:3)</PresentationFormat>
  <Paragraphs>310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127</cp:revision>
  <dcterms:created xsi:type="dcterms:W3CDTF">2006-08-16T00:00:00Z</dcterms:created>
  <dcterms:modified xsi:type="dcterms:W3CDTF">2020-03-10T00:30:30Z</dcterms:modified>
</cp:coreProperties>
</file>