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58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704" y="381000"/>
            <a:ext cx="74782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#3 (due Wed October 4th).  Send Lab #3 as code or links to your code to </a:t>
            </a:r>
          </a:p>
          <a:p>
            <a:r>
              <a:rPr lang="en-US" dirty="0">
                <a:hlinkClick r:id="rId2"/>
              </a:rPr>
              <a:t>afodor@uncc.edu</a:t>
            </a:r>
            <a:r>
              <a:rPr lang="en-US" dirty="0"/>
              <a:t> and dwils152@charlotte.edu ;</a:t>
            </a:r>
          </a:p>
          <a:p>
            <a:endParaRPr lang="en-US" dirty="0"/>
          </a:p>
          <a:p>
            <a:r>
              <a:rPr lang="en-US" dirty="0"/>
              <a:t>Please include lab #3 in the subject line.</a:t>
            </a:r>
          </a:p>
          <a:p>
            <a:endParaRPr lang="en-US" dirty="0"/>
          </a:p>
          <a:p>
            <a:r>
              <a:rPr lang="en-US" dirty="0"/>
              <a:t>Note there are </a:t>
            </a:r>
            <a:r>
              <a:rPr lang="en-US" dirty="0">
                <a:solidFill>
                  <a:srgbClr val="FF0000"/>
                </a:solidFill>
              </a:rPr>
              <a:t>two parts </a:t>
            </a:r>
            <a:r>
              <a:rPr lang="en-US" dirty="0"/>
              <a:t>to the assignment.  Read all the slides!</a:t>
            </a:r>
          </a:p>
          <a:p>
            <a:r>
              <a:rPr lang="en-US" dirty="0"/>
              <a:t>(The </a:t>
            </a:r>
            <a:r>
              <a:rPr lang="en-US" dirty="0" err="1"/>
              <a:t>hw</a:t>
            </a:r>
            <a:r>
              <a:rPr lang="en-US" dirty="0"/>
              <a:t> can still be committed as a single .java file called </a:t>
            </a:r>
          </a:p>
          <a:p>
            <a:r>
              <a:rPr lang="en-US" dirty="0"/>
              <a:t>FastaSequence.java that contains the class definitions and the static methods)</a:t>
            </a:r>
          </a:p>
          <a:p>
            <a:endParaRPr lang="en-US" dirty="0"/>
          </a:p>
          <a:p>
            <a:r>
              <a:rPr lang="en-US" dirty="0"/>
              <a:t>This is a potentially longer lab (hence the 2 week timeframe).</a:t>
            </a:r>
          </a:p>
          <a:p>
            <a:endParaRPr lang="en-US" dirty="0"/>
          </a:p>
          <a:p>
            <a:r>
              <a:rPr lang="en-US" dirty="0"/>
              <a:t>If you finish, work on the independent project proposal.</a:t>
            </a:r>
          </a:p>
          <a:p>
            <a:endParaRPr lang="en-US" dirty="0"/>
          </a:p>
          <a:p>
            <a:r>
              <a:rPr lang="en-US" dirty="0"/>
              <a:t>Other dates:</a:t>
            </a:r>
          </a:p>
          <a:p>
            <a:endParaRPr lang="en-US" dirty="0"/>
          </a:p>
          <a:p>
            <a:r>
              <a:rPr lang="en-US" dirty="0"/>
              <a:t>	Independent project first proposal – also due Oct. 4</a:t>
            </a:r>
          </a:p>
          <a:p>
            <a:r>
              <a:rPr lang="en-US" dirty="0"/>
              <a:t>	Midterm Study guide released – Oct 6.</a:t>
            </a:r>
          </a:p>
          <a:p>
            <a:r>
              <a:rPr lang="en-US" dirty="0"/>
              <a:t>	Midterm -  Oct. 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3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DNA </a:t>
            </a:r>
            <a:r>
              <a:rPr lang="en-US" dirty="0" err="1">
                <a:solidFill>
                  <a:srgbClr val="FF0000"/>
                </a:solidFill>
              </a:rPr>
              <a:t>fasta</a:t>
            </a:r>
            <a:r>
              <a:rPr lang="en-US" dirty="0">
                <a:solidFill>
                  <a:srgbClr val="FF0000"/>
                </a:solidFill>
              </a:rPr>
              <a:t> file </a:t>
            </a:r>
            <a:r>
              <a:rPr lang="en-US" dirty="0"/>
              <a:t>has a header (or sequence id ) that is preceded by a “&gt;” symbol on the first line.</a:t>
            </a:r>
          </a:p>
          <a:p>
            <a:endParaRPr lang="en-US" dirty="0"/>
          </a:p>
          <a:p>
            <a:r>
              <a:rPr lang="en-US" dirty="0"/>
              <a:t>Then the sequence (which can be 1 to many lines)</a:t>
            </a:r>
          </a:p>
          <a:p>
            <a:endParaRPr lang="en-US" dirty="0"/>
          </a:p>
          <a:p>
            <a:r>
              <a:rPr lang="en-US" dirty="0"/>
              <a:t>Then another sequence header</a:t>
            </a:r>
          </a:p>
          <a:p>
            <a:endParaRPr lang="en-US" dirty="0"/>
          </a:p>
          <a:p>
            <a:r>
              <a:rPr lang="en-US" dirty="0"/>
              <a:t>An example of a sequence file format is below.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&gt; seq1 This is the description of my first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seq2 This is the description of my second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seq3 This is the description of my third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2091"/>
            <a:ext cx="81197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#4:    </a:t>
            </a:r>
            <a:r>
              <a:rPr lang="en-US" dirty="0">
                <a:solidFill>
                  <a:srgbClr val="FF0000"/>
                </a:solidFill>
              </a:rPr>
              <a:t>Part 1</a:t>
            </a:r>
          </a:p>
          <a:p>
            <a:endParaRPr lang="en-US" dirty="0"/>
          </a:p>
          <a:p>
            <a:r>
              <a:rPr lang="en-US" dirty="0"/>
              <a:t>	Make a static factory method that parses a </a:t>
            </a:r>
            <a:r>
              <a:rPr lang="en-US" dirty="0" err="1"/>
              <a:t>Fasta</a:t>
            </a:r>
            <a:r>
              <a:rPr lang="en-US" dirty="0"/>
              <a:t> file and returns a list </a:t>
            </a:r>
          </a:p>
          <a:p>
            <a:r>
              <a:rPr lang="en-US" dirty="0"/>
              <a:t>of </a:t>
            </a:r>
            <a:r>
              <a:rPr lang="en-US" dirty="0" err="1"/>
              <a:t>FastaSequence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public static List&lt;</a:t>
            </a:r>
            <a:r>
              <a:rPr lang="en-US" dirty="0" err="1">
                <a:solidFill>
                  <a:srgbClr val="FF0000"/>
                </a:solidFill>
              </a:rPr>
              <a:t>FastaSequence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readFastaFile</a:t>
            </a:r>
            <a:r>
              <a:rPr lang="en-US" dirty="0">
                <a:solidFill>
                  <a:srgbClr val="FF0000"/>
                </a:solidFill>
              </a:rPr>
              <a:t>(String </a:t>
            </a:r>
            <a:r>
              <a:rPr lang="en-US" dirty="0" err="1">
                <a:solidFill>
                  <a:srgbClr val="FF0000"/>
                </a:solidFill>
              </a:rPr>
              <a:t>filepath</a:t>
            </a:r>
            <a:r>
              <a:rPr lang="en-US" dirty="0">
                <a:solidFill>
                  <a:srgbClr val="FF0000"/>
                </a:solidFill>
              </a:rPr>
              <a:t>) throws Exception</a:t>
            </a:r>
          </a:p>
          <a:p>
            <a:r>
              <a:rPr lang="en-US" dirty="0">
                <a:solidFill>
                  <a:srgbClr val="FF0000"/>
                </a:solidFill>
              </a:rPr>
              <a:t>{…}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 err="1"/>
              <a:t>FastaSequence</a:t>
            </a:r>
            <a:r>
              <a:rPr lang="en-US" dirty="0"/>
              <a:t> class should have at least 3 methods: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// returns the header of this sequence without the “&gt;”</a:t>
            </a:r>
          </a:p>
          <a:p>
            <a:r>
              <a:rPr lang="en-US" dirty="0">
                <a:solidFill>
                  <a:srgbClr val="FF0000"/>
                </a:solidFill>
              </a:rPr>
              <a:t>	public String </a:t>
            </a:r>
            <a:r>
              <a:rPr lang="en-US" dirty="0" err="1">
                <a:solidFill>
                  <a:srgbClr val="FF0000"/>
                </a:solidFill>
              </a:rPr>
              <a:t>getHeader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	{	… 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// returns the </a:t>
            </a:r>
            <a:r>
              <a:rPr lang="en-US" dirty="0" err="1">
                <a:solidFill>
                  <a:srgbClr val="00B050"/>
                </a:solidFill>
              </a:rPr>
              <a:t>Dna</a:t>
            </a:r>
            <a:r>
              <a:rPr lang="en-US" dirty="0">
                <a:solidFill>
                  <a:srgbClr val="00B050"/>
                </a:solidFill>
              </a:rPr>
              <a:t> sequence of this </a:t>
            </a:r>
            <a:r>
              <a:rPr lang="en-US" dirty="0" err="1">
                <a:solidFill>
                  <a:srgbClr val="00B050"/>
                </a:solidFill>
              </a:rPr>
              <a:t>FastaSequence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public String </a:t>
            </a:r>
            <a:r>
              <a:rPr lang="en-US" dirty="0" err="1">
                <a:solidFill>
                  <a:srgbClr val="FF0000"/>
                </a:solidFill>
              </a:rPr>
              <a:t>getSequence</a:t>
            </a:r>
            <a:r>
              <a:rPr lang="en-US" dirty="0">
                <a:solidFill>
                  <a:srgbClr val="FF0000"/>
                </a:solidFill>
              </a:rPr>
              <a:t>() </a:t>
            </a:r>
          </a:p>
          <a:p>
            <a:r>
              <a:rPr lang="en-US" dirty="0">
                <a:solidFill>
                  <a:srgbClr val="FF0000"/>
                </a:solidFill>
              </a:rPr>
              <a:t>	{  …}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// returns the number of G’s and C’s divided by the length of this sequence</a:t>
            </a:r>
          </a:p>
          <a:p>
            <a:r>
              <a:rPr lang="en-US" dirty="0">
                <a:solidFill>
                  <a:srgbClr val="FF0000"/>
                </a:solidFill>
              </a:rPr>
              <a:t>	public float </a:t>
            </a:r>
            <a:r>
              <a:rPr lang="en-US" dirty="0" err="1">
                <a:solidFill>
                  <a:srgbClr val="FF0000"/>
                </a:solidFill>
              </a:rPr>
              <a:t>getGCRatio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	{ …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457200"/>
            <a:ext cx="9014327" cy="7140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Implement the below method that inputs a List&lt;</a:t>
            </a:r>
            <a:r>
              <a:rPr lang="en-US" dirty="0" err="1"/>
              <a:t>FastaSequence</a:t>
            </a:r>
            <a:r>
              <a:rPr lang="en-US" dirty="0"/>
              <a:t>&gt; and </a:t>
            </a:r>
          </a:p>
          <a:p>
            <a:r>
              <a:rPr lang="en-US" dirty="0"/>
              <a:t>outputs a columnar spreadsheet represented as a tab-separated .txt file</a:t>
            </a:r>
          </a:p>
          <a:p>
            <a:endParaRPr lang="en-US" dirty="0"/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writeTableSummary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List&lt;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File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{}</a:t>
            </a:r>
          </a:p>
          <a:p>
            <a:endParaRPr lang="en-US" sz="1400" dirty="0"/>
          </a:p>
          <a:p>
            <a:endParaRPr lang="en-US" dirty="0"/>
          </a:p>
          <a:p>
            <a:r>
              <a:rPr lang="en-US" dirty="0"/>
              <a:t>All fields in all rows should be tab separated (\t) with a newline (\n) at the end</a:t>
            </a:r>
          </a:p>
          <a:p>
            <a:endParaRPr lang="en-US" dirty="0"/>
          </a:p>
          <a:p>
            <a:r>
              <a:rPr lang="en-US" dirty="0"/>
              <a:t>The first line of your output file should be a header row with </a:t>
            </a:r>
          </a:p>
          <a:p>
            <a:r>
              <a:rPr lang="en-US" dirty="0"/>
              <a:t>“</a:t>
            </a:r>
            <a:r>
              <a:rPr lang="en-US" dirty="0" err="1"/>
              <a:t>sequenceID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numC</a:t>
            </a:r>
            <a:r>
              <a:rPr lang="en-US" dirty="0"/>
              <a:t> </a:t>
            </a:r>
            <a:r>
              <a:rPr lang="en-US" dirty="0" err="1"/>
              <a:t>numG</a:t>
            </a:r>
            <a:r>
              <a:rPr lang="en-US" dirty="0"/>
              <a:t> </a:t>
            </a:r>
            <a:r>
              <a:rPr lang="en-US" dirty="0" err="1"/>
              <a:t>numT</a:t>
            </a:r>
            <a:r>
              <a:rPr lang="en-US" dirty="0"/>
              <a:t> sequence”</a:t>
            </a:r>
          </a:p>
          <a:p>
            <a:r>
              <a:rPr lang="en-US" dirty="0"/>
              <a:t>(all tab separated with a newline at the end)</a:t>
            </a:r>
          </a:p>
          <a:p>
            <a:endParaRPr lang="en-US" dirty="0"/>
          </a:p>
          <a:p>
            <a:r>
              <a:rPr lang="en-US" dirty="0"/>
              <a:t>For each sequence in the </a:t>
            </a:r>
            <a:r>
              <a:rPr lang="en-US" dirty="0" err="1"/>
              <a:t>fasta</a:t>
            </a:r>
            <a:r>
              <a:rPr lang="en-US" dirty="0"/>
              <a:t> file there should be one row with the </a:t>
            </a:r>
            <a:r>
              <a:rPr lang="en-US" dirty="0" err="1"/>
              <a:t>sequenceID</a:t>
            </a:r>
            <a:r>
              <a:rPr lang="en-US" dirty="0"/>
              <a:t>,</a:t>
            </a:r>
          </a:p>
          <a:p>
            <a:r>
              <a:rPr lang="en-US" dirty="0"/>
              <a:t>then the number of A,C,G,T and the sequence itself (all tab separated with a newline at the end)</a:t>
            </a:r>
          </a:p>
          <a:p>
            <a:endParaRPr lang="en-US" dirty="0"/>
          </a:p>
          <a:p>
            <a:r>
              <a:rPr lang="en-US" dirty="0"/>
              <a:t>So the input file on the left would produce the text file on the right (that can be opened in </a:t>
            </a:r>
          </a:p>
          <a:p>
            <a:r>
              <a:rPr lang="en-US" dirty="0"/>
              <a:t>Excel or a text editor of your choice)</a:t>
            </a:r>
          </a:p>
          <a:p>
            <a:r>
              <a:rPr lang="en-US" sz="1100" dirty="0"/>
              <a:t>&gt;Seq1</a:t>
            </a:r>
          </a:p>
          <a:p>
            <a:r>
              <a:rPr lang="en-US" sz="1100" dirty="0"/>
              <a:t>AAACCTTTGGGXXXXNNNAAAA</a:t>
            </a:r>
          </a:p>
          <a:p>
            <a:r>
              <a:rPr lang="en-US" sz="1100" dirty="0"/>
              <a:t>&gt;Seq2</a:t>
            </a:r>
          </a:p>
          <a:p>
            <a:r>
              <a:rPr lang="en-US" sz="1100" dirty="0"/>
              <a:t>AAACCTTT</a:t>
            </a:r>
          </a:p>
          <a:p>
            <a:r>
              <a:rPr lang="en-US" sz="1100" dirty="0"/>
              <a:t>AAATTTCC</a:t>
            </a:r>
          </a:p>
          <a:p>
            <a:r>
              <a:rPr lang="en-US" sz="1100" dirty="0"/>
              <a:t>AAAAAAAAAA</a:t>
            </a:r>
          </a:p>
          <a:p>
            <a:r>
              <a:rPr lang="en-US" sz="1100" dirty="0"/>
              <a:t>&gt;Seq3</a:t>
            </a:r>
          </a:p>
          <a:p>
            <a:r>
              <a:rPr lang="en-US" sz="1100" dirty="0"/>
              <a:t>TAACCCCGGTTTTAAACCNANEQQQAAA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486400"/>
            <a:ext cx="5591175" cy="714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CC4763-B64D-4640-8F55-B90A39E54F88}"/>
              </a:ext>
            </a:extLst>
          </p:cNvPr>
          <p:cNvSpPr txBox="1"/>
          <p:nvPr/>
        </p:nvSpPr>
        <p:spPr>
          <a:xfrm>
            <a:off x="114300" y="0"/>
            <a:ext cx="460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 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List&lt;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readFastaFile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"c:\\pointsToSome\\FastaFile.txt"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.getHeader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.getSequence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.getGCRatio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File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"c:\\yourFilePathHere\\out.txt"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writeTableSummary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main() code should work on your </a:t>
            </a:r>
            <a:r>
              <a:rPr lang="en-US" dirty="0" err="1"/>
              <a:t>FastaSequence</a:t>
            </a:r>
            <a:r>
              <a:rPr lang="en-US" dirty="0"/>
              <a:t> class</a:t>
            </a:r>
          </a:p>
          <a:p>
            <a:r>
              <a:rPr lang="en-US" dirty="0"/>
              <a:t>(when, obviously, pointing to a real </a:t>
            </a:r>
            <a:r>
              <a:rPr lang="en-US" dirty="0" err="1"/>
              <a:t>fasta</a:t>
            </a:r>
            <a:r>
              <a:rPr lang="en-US" dirty="0"/>
              <a:t> file!)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6997" y="6488668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SLIDE!!!!)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762000"/>
            <a:ext cx="76657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Remember that the sequence part of a FASTA file is not guaranteed to be</a:t>
            </a:r>
          </a:p>
          <a:p>
            <a:r>
              <a:rPr lang="en-US" dirty="0"/>
              <a:t>Just one line.</a:t>
            </a:r>
          </a:p>
          <a:p>
            <a:endParaRPr lang="en-US" dirty="0"/>
          </a:p>
          <a:p>
            <a:r>
              <a:rPr lang="en-US" dirty="0"/>
              <a:t>So this is a valid </a:t>
            </a:r>
            <a:r>
              <a:rPr lang="en-US" dirty="0" err="1"/>
              <a:t>Fasta</a:t>
            </a:r>
            <a:r>
              <a:rPr lang="en-US" dirty="0"/>
              <a:t> file…</a:t>
            </a:r>
          </a:p>
          <a:p>
            <a:endParaRPr lang="en-US" dirty="0"/>
          </a:p>
          <a:p>
            <a:r>
              <a:rPr lang="en-US" dirty="0"/>
              <a:t>&gt;seq1 on one line</a:t>
            </a:r>
          </a:p>
          <a:p>
            <a:r>
              <a:rPr lang="en-US" dirty="0"/>
              <a:t>AAAA</a:t>
            </a:r>
          </a:p>
          <a:p>
            <a:r>
              <a:rPr lang="en-US" dirty="0"/>
              <a:t>&gt;seq2 on two lines</a:t>
            </a:r>
          </a:p>
          <a:p>
            <a:r>
              <a:rPr lang="en-US" dirty="0"/>
              <a:t>AAACCC</a:t>
            </a:r>
          </a:p>
          <a:p>
            <a:r>
              <a:rPr lang="en-US" dirty="0"/>
              <a:t>TTTTT</a:t>
            </a:r>
          </a:p>
          <a:p>
            <a:endParaRPr lang="en-US" dirty="0"/>
          </a:p>
          <a:p>
            <a:r>
              <a:rPr lang="en-US" dirty="0"/>
              <a:t>So you can’t just read the line after the “&gt;” and assume that is the full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2A5B4-A201-99B8-FE21-EB64E717E345}"/>
              </a:ext>
            </a:extLst>
          </p:cNvPr>
          <p:cNvSpPr txBox="1"/>
          <p:nvPr/>
        </p:nvSpPr>
        <p:spPr>
          <a:xfrm>
            <a:off x="533400" y="381000"/>
            <a:ext cx="76886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credit:</a:t>
            </a:r>
          </a:p>
          <a:p>
            <a:r>
              <a:rPr lang="en-US" dirty="0"/>
              <a:t>	Compare your results to ChatGPT’s solution.</a:t>
            </a:r>
          </a:p>
          <a:p>
            <a:endParaRPr lang="en-US" dirty="0"/>
          </a:p>
          <a:p>
            <a:r>
              <a:rPr lang="en-US" dirty="0"/>
              <a:t>	Write test code to see if your List&lt;</a:t>
            </a:r>
            <a:r>
              <a:rPr lang="en-US" dirty="0" err="1"/>
              <a:t>FastaSequence</a:t>
            </a:r>
            <a:r>
              <a:rPr lang="en-US" dirty="0"/>
              <a:t>&gt; is exactly the same </a:t>
            </a:r>
          </a:p>
          <a:p>
            <a:r>
              <a:rPr lang="en-US" dirty="0"/>
              <a:t>	as the one provided by ChatGPT</a:t>
            </a:r>
          </a:p>
          <a:p>
            <a:endParaRPr lang="en-US" dirty="0"/>
          </a:p>
          <a:p>
            <a:r>
              <a:rPr lang="en-US" dirty="0"/>
              <a:t>	Can you make a </a:t>
            </a:r>
            <a:r>
              <a:rPr lang="en-US" dirty="0" err="1"/>
              <a:t>FastaSequence</a:t>
            </a:r>
            <a:r>
              <a:rPr lang="en-US" dirty="0"/>
              <a:t> file that “breaks” ChatGPT’s solution</a:t>
            </a:r>
          </a:p>
          <a:p>
            <a:r>
              <a:rPr lang="en-US" dirty="0"/>
              <a:t>	(I was able to for what ChatGPT generated for me, but the code</a:t>
            </a:r>
          </a:p>
          <a:p>
            <a:r>
              <a:rPr lang="en-US" dirty="0"/>
              <a:t>	it makes for you might be different!)</a:t>
            </a:r>
          </a:p>
        </p:txBody>
      </p:sp>
    </p:spTree>
    <p:extLst>
      <p:ext uri="{BB962C8B-B14F-4D97-AF65-F5344CB8AC3E}">
        <p14:creationId xmlns:p14="http://schemas.microsoft.com/office/powerpoint/2010/main" val="407956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787</Words>
  <Application>Microsoft Office PowerPoint</Application>
  <PresentationFormat>On-screen Show (4:3)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67</cp:revision>
  <dcterms:created xsi:type="dcterms:W3CDTF">2006-08-16T00:00:00Z</dcterms:created>
  <dcterms:modified xsi:type="dcterms:W3CDTF">2023-09-20T10:34:30Z</dcterms:modified>
</cp:coreProperties>
</file>