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4" r:id="rId2"/>
    <p:sldId id="263" r:id="rId3"/>
    <p:sldId id="265" r:id="rId4"/>
    <p:sldId id="268" r:id="rId5"/>
    <p:sldId id="267" r:id="rId6"/>
    <p:sldId id="269" r:id="rId7"/>
    <p:sldId id="270" r:id="rId8"/>
    <p:sldId id="272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0045E-6A9C-480D-9DC3-894B83D6DB9F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23AA2-346F-4218-9A73-A1CDB8F05E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3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12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42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08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AC381FA-940D-4AC4-90F7-67489CBE2F63}"/>
              </a:ext>
            </a:extLst>
          </p:cNvPr>
          <p:cNvSpPr txBox="1"/>
          <p:nvPr/>
        </p:nvSpPr>
        <p:spPr>
          <a:xfrm>
            <a:off x="304800" y="228600"/>
            <a:ext cx="88858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negative binomial distribution</a:t>
            </a:r>
          </a:p>
          <a:p>
            <a:r>
              <a:rPr lang="en-US" dirty="0"/>
              <a:t>Simulating constant and non-constant variance with </a:t>
            </a:r>
            <a:r>
              <a:rPr lang="en-US" dirty="0" err="1"/>
              <a:t>poisson</a:t>
            </a:r>
            <a:r>
              <a:rPr lang="en-US" dirty="0"/>
              <a:t> and negative binomial inference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F67BB3-FC7D-44BD-A3CD-2C67B70DCEC2}"/>
              </a:ext>
            </a:extLst>
          </p:cNvPr>
          <p:cNvCxnSpPr/>
          <p:nvPr/>
        </p:nvCxnSpPr>
        <p:spPr>
          <a:xfrm flipH="1">
            <a:off x="3657600" y="381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85800"/>
            <a:ext cx="8172450" cy="1924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76200"/>
            <a:ext cx="8440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comparing the binomial and the negative binomial, we see that the negative binomial</a:t>
            </a:r>
          </a:p>
          <a:p>
            <a:r>
              <a:rPr lang="en-US" dirty="0"/>
              <a:t>has a different variance….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131" y="2609850"/>
            <a:ext cx="4082270" cy="402743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733800" y="2971800"/>
            <a:ext cx="1676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87727" y="2743200"/>
            <a:ext cx="2746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Dbinom</a:t>
            </a:r>
            <a:r>
              <a:rPr lang="en-US" sz="1400" dirty="0"/>
              <a:t> = flip the fair coin 20 times</a:t>
            </a:r>
          </a:p>
          <a:p>
            <a:r>
              <a:rPr lang="en-US" sz="1400" dirty="0"/>
              <a:t>and count the heads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733800" y="3886200"/>
            <a:ext cx="1295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47800" y="3733800"/>
            <a:ext cx="23468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Dnbinom</a:t>
            </a:r>
            <a:r>
              <a:rPr lang="en-US" sz="1400" dirty="0">
                <a:solidFill>
                  <a:srgbClr val="FF0000"/>
                </a:solidFill>
              </a:rPr>
              <a:t> = flip the coin until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you get 10 tails and count the</a:t>
            </a:r>
          </a:p>
          <a:p>
            <a:r>
              <a:rPr lang="en-US" sz="1400" dirty="0">
                <a:solidFill>
                  <a:srgbClr val="FF0000"/>
                </a:solidFill>
              </a:rPr>
              <a:t>heads…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00400" y="6627168"/>
            <a:ext cx="59436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https://github.com/afodor/metagenomicsTools/blob/master/src/classExamples/negativeBinomialExamples.txt</a:t>
            </a:r>
          </a:p>
        </p:txBody>
      </p:sp>
    </p:spTree>
    <p:extLst>
      <p:ext uri="{BB962C8B-B14F-4D97-AF65-F5344CB8AC3E}">
        <p14:creationId xmlns:p14="http://schemas.microsoft.com/office/powerpoint/2010/main" val="2253549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7BE5E6-C240-4D2E-BB05-87D02376A3E2}"/>
              </a:ext>
            </a:extLst>
          </p:cNvPr>
          <p:cNvSpPr txBox="1"/>
          <p:nvPr/>
        </p:nvSpPr>
        <p:spPr>
          <a:xfrm>
            <a:off x="304800" y="228600"/>
            <a:ext cx="88858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last prior</a:t>
            </a:r>
          </a:p>
          <a:p>
            <a:r>
              <a:rPr lang="en-US" dirty="0"/>
              <a:t>The negative binomial distribution</a:t>
            </a:r>
          </a:p>
          <a:p>
            <a:r>
              <a:rPr lang="en-US" dirty="0"/>
              <a:t>Simulating constant and non-constant variance with </a:t>
            </a:r>
            <a:r>
              <a:rPr lang="en-US" dirty="0" err="1"/>
              <a:t>poisson</a:t>
            </a:r>
            <a:r>
              <a:rPr lang="en-US" dirty="0"/>
              <a:t> and negative binomial inference</a:t>
            </a:r>
          </a:p>
          <a:p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2219E86-BB10-413C-9C8D-5BEB093039EF}"/>
              </a:ext>
            </a:extLst>
          </p:cNvPr>
          <p:cNvCxnSpPr/>
          <p:nvPr/>
        </p:nvCxnSpPr>
        <p:spPr>
          <a:xfrm flipH="1" flipV="1">
            <a:off x="7086600" y="1066800"/>
            <a:ext cx="4572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34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61" y="0"/>
            <a:ext cx="767113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last time:</a:t>
            </a:r>
          </a:p>
          <a:p>
            <a:r>
              <a:rPr lang="en-US" dirty="0"/>
              <a:t>	Under a </a:t>
            </a:r>
            <a:r>
              <a:rPr lang="en-US" dirty="0">
                <a:solidFill>
                  <a:srgbClr val="FF0000"/>
                </a:solidFill>
              </a:rPr>
              <a:t>Poisson</a:t>
            </a:r>
            <a:r>
              <a:rPr lang="en-US" dirty="0"/>
              <a:t> distribution 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mean = variance =</a:t>
            </a:r>
          </a:p>
          <a:p>
            <a:r>
              <a:rPr lang="en-US" dirty="0"/>
              <a:t>		</a:t>
            </a:r>
            <a:r>
              <a:rPr lang="en-US" dirty="0" err="1"/>
              <a:t>prob</a:t>
            </a:r>
            <a:r>
              <a:rPr lang="en-US" dirty="0"/>
              <a:t>(event) * # of samples = expected number of events</a:t>
            </a:r>
          </a:p>
          <a:p>
            <a:endParaRPr lang="en-US" dirty="0"/>
          </a:p>
          <a:p>
            <a:r>
              <a:rPr lang="en-US" dirty="0"/>
              <a:t>	Under a </a:t>
            </a:r>
            <a:r>
              <a:rPr lang="en-US" dirty="0">
                <a:solidFill>
                  <a:srgbClr val="FF0000"/>
                </a:solidFill>
              </a:rPr>
              <a:t>negative binomial </a:t>
            </a:r>
            <a:r>
              <a:rPr lang="en-US" dirty="0"/>
              <a:t>distribution:</a:t>
            </a:r>
          </a:p>
          <a:p>
            <a:endParaRPr lang="en-US" dirty="0"/>
          </a:p>
          <a:p>
            <a:r>
              <a:rPr lang="en-US" dirty="0"/>
              <a:t>		p = </a:t>
            </a:r>
            <a:r>
              <a:rPr lang="en-US" dirty="0" err="1"/>
              <a:t>prob</a:t>
            </a:r>
            <a:r>
              <a:rPr lang="en-US" dirty="0"/>
              <a:t>(loss)</a:t>
            </a:r>
          </a:p>
          <a:p>
            <a:r>
              <a:rPr lang="en-US" dirty="0"/>
              <a:t>		r = # of losses before you are removed from the tournament</a:t>
            </a:r>
          </a:p>
          <a:p>
            <a:endParaRPr lang="en-US" dirty="0"/>
          </a:p>
          <a:p>
            <a:r>
              <a:rPr lang="en-US" dirty="0"/>
              <a:t>		mean = expected # of wins = (1-p)* r / p </a:t>
            </a:r>
          </a:p>
          <a:p>
            <a:r>
              <a:rPr lang="en-US" dirty="0"/>
              <a:t>		variance = (1-p) * r / p * p</a:t>
            </a:r>
          </a:p>
          <a:p>
            <a:r>
              <a:rPr lang="en-US" dirty="0"/>
              <a:t>	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7400" y="3810000"/>
            <a:ext cx="431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re-arranging the above two equations…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219575"/>
            <a:ext cx="37528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6017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762000"/>
            <a:ext cx="6476291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152400"/>
            <a:ext cx="800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last time, we had the observation that in “real” datasets the mean != variance</a:t>
            </a:r>
          </a:p>
        </p:txBody>
      </p:sp>
    </p:spTree>
    <p:extLst>
      <p:ext uri="{BB962C8B-B14F-4D97-AF65-F5344CB8AC3E}">
        <p14:creationId xmlns:p14="http://schemas.microsoft.com/office/powerpoint/2010/main" val="1175863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885226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876800" y="1824335"/>
            <a:ext cx="1640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We sample under the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Poisson assumption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76800" y="2293203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The # of sequences assigned to a gene from  a normal distribution with  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mean == variance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1000" y="-64532"/>
            <a:ext cx="509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simulation under the </a:t>
            </a:r>
            <a:r>
              <a:rPr lang="en-US"/>
              <a:t>Poisson assumption…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7010400" y="44958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943600" y="4648200"/>
            <a:ext cx="286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a two-sided Poisson 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6276201"/>
            <a:ext cx="1203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https://github.com/afodor/metagenomicsTools/blob/master/src/classExamples/simDist/PoissonWithNormalBasedSampling.txt</a:t>
            </a:r>
          </a:p>
        </p:txBody>
      </p:sp>
    </p:spTree>
    <p:extLst>
      <p:ext uri="{BB962C8B-B14F-4D97-AF65-F5344CB8AC3E}">
        <p14:creationId xmlns:p14="http://schemas.microsoft.com/office/powerpoint/2010/main" val="4167015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368782"/>
            <a:ext cx="7143750" cy="648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52600" y="76200"/>
            <a:ext cx="3911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are the results of our simulation….</a:t>
            </a:r>
          </a:p>
        </p:txBody>
      </p:sp>
    </p:spTree>
    <p:extLst>
      <p:ext uri="{BB962C8B-B14F-4D97-AF65-F5344CB8AC3E}">
        <p14:creationId xmlns:p14="http://schemas.microsoft.com/office/powerpoint/2010/main" val="947940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368782"/>
            <a:ext cx="7143750" cy="648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80272" y="76200"/>
            <a:ext cx="825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sometimes called a volcano plot (although usually it is fold-change on the x-axis)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3810000"/>
            <a:ext cx="7924800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0" y="762000"/>
            <a:ext cx="3886200" cy="30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343400" y="1219200"/>
            <a:ext cx="1828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4568" y="1459468"/>
            <a:ext cx="2822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/>
              <a:t>red symbols are p &lt;0.05</a:t>
            </a:r>
          </a:p>
        </p:txBody>
      </p:sp>
    </p:spTree>
    <p:extLst>
      <p:ext uri="{BB962C8B-B14F-4D97-AF65-F5344CB8AC3E}">
        <p14:creationId xmlns:p14="http://schemas.microsoft.com/office/powerpoint/2010/main" val="3408532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368782"/>
            <a:ext cx="7143750" cy="648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9130" y="76200"/>
            <a:ext cx="912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sometimes called an “m vs. a” plot (although again usually with fold change on the y-axis)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3810000"/>
            <a:ext cx="7924800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381000"/>
            <a:ext cx="3657600" cy="358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76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368782"/>
            <a:ext cx="7143750" cy="648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600200" y="76200"/>
            <a:ext cx="596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we expect under the Poisson, all the p-values </a:t>
            </a:r>
            <a:r>
              <a:rPr lang="en-US"/>
              <a:t>are uniform…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11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-64532"/>
            <a:ext cx="558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now violate the Poisson assumption in our sampling….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8600"/>
            <a:ext cx="8077200" cy="6594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743200" y="2743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76800" y="2514600"/>
            <a:ext cx="401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only change from the previous script</a:t>
            </a:r>
          </a:p>
        </p:txBody>
      </p:sp>
    </p:spTree>
    <p:extLst>
      <p:ext uri="{BB962C8B-B14F-4D97-AF65-F5344CB8AC3E}">
        <p14:creationId xmlns:p14="http://schemas.microsoft.com/office/powerpoint/2010/main" val="229781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381000" y="304800"/>
            <a:ext cx="78028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enter a tournament</a:t>
            </a:r>
          </a:p>
          <a:p>
            <a:r>
              <a:rPr lang="en-US" dirty="0"/>
              <a:t>You can play until you have 3 losses.</a:t>
            </a:r>
          </a:p>
          <a:p>
            <a:r>
              <a:rPr lang="en-US" dirty="0"/>
              <a:t>Your rate of winning games is 60%. </a:t>
            </a:r>
          </a:p>
          <a:p>
            <a:r>
              <a:rPr lang="en-US" dirty="0"/>
              <a:t>What is the distribution of your expected number of wins?</a:t>
            </a:r>
          </a:p>
          <a:p>
            <a:endParaRPr lang="en-US" dirty="0"/>
          </a:p>
          <a:p>
            <a:r>
              <a:rPr lang="en-US" dirty="0"/>
              <a:t>This is the negative binomial distribution…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" y="228600"/>
            <a:ext cx="7038975" cy="639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371600" y="0"/>
            <a:ext cx="5704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increased variance completely breaks our Poisson test</a:t>
            </a:r>
          </a:p>
        </p:txBody>
      </p:sp>
    </p:spTree>
    <p:extLst>
      <p:ext uri="{BB962C8B-B14F-4D97-AF65-F5344CB8AC3E}">
        <p14:creationId xmlns:p14="http://schemas.microsoft.com/office/powerpoint/2010/main" val="3036170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0"/>
            <a:ext cx="6324600" cy="6575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3048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use the </a:t>
            </a:r>
          </a:p>
          <a:p>
            <a:r>
              <a:rPr lang="en-US" dirty="0"/>
              <a:t>negative binomial </a:t>
            </a:r>
          </a:p>
          <a:p>
            <a:r>
              <a:rPr lang="en-US" dirty="0"/>
              <a:t>test for inference…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57400" y="32766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2667000"/>
            <a:ext cx="2589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calculate r and p</a:t>
            </a:r>
          </a:p>
          <a:p>
            <a:r>
              <a:rPr lang="en-US" dirty="0"/>
              <a:t>under our null hypothesis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362200" y="45720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8520" y="4659868"/>
            <a:ext cx="220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two-sided test 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6581001"/>
            <a:ext cx="10744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https://github.com/afodor/metagenomicsTools/blob/master/src/classExamples/simDist/NegativeBinomialWithNormalBasedSampling.txt</a:t>
            </a:r>
          </a:p>
        </p:txBody>
      </p:sp>
    </p:spTree>
    <p:extLst>
      <p:ext uri="{BB962C8B-B14F-4D97-AF65-F5344CB8AC3E}">
        <p14:creationId xmlns:p14="http://schemas.microsoft.com/office/powerpoint/2010/main" val="234914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0"/>
            <a:ext cx="7517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say that r = 1002 and p = 0.1</a:t>
            </a:r>
          </a:p>
          <a:p>
            <a:endParaRPr lang="en-US" dirty="0"/>
          </a:p>
          <a:p>
            <a:r>
              <a:rPr lang="en-US" dirty="0"/>
              <a:t>	so the expected number of wins = (1-p)* r / p = .9*1002 / 0.1 = 9018</a:t>
            </a:r>
          </a:p>
          <a:p>
            <a:r>
              <a:rPr lang="en-US" dirty="0"/>
              <a:t>	and our distribution looks like this…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1524000"/>
            <a:ext cx="3886200" cy="3720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219200"/>
            <a:ext cx="40767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4953000" y="5029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19200" y="5650468"/>
            <a:ext cx="671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see 8,500 “wins”, our probability is ~ 2 * </a:t>
            </a:r>
            <a:r>
              <a:rPr lang="en-US" dirty="0" err="1"/>
              <a:t>pnbinom</a:t>
            </a:r>
            <a:r>
              <a:rPr lang="en-US" dirty="0"/>
              <a:t>(8500,1002,.1)</a:t>
            </a:r>
          </a:p>
        </p:txBody>
      </p:sp>
    </p:spTree>
    <p:extLst>
      <p:ext uri="{BB962C8B-B14F-4D97-AF65-F5344CB8AC3E}">
        <p14:creationId xmlns:p14="http://schemas.microsoft.com/office/powerpoint/2010/main" val="1415870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0"/>
            <a:ext cx="7517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say that r = 1002 and p = 0.1</a:t>
            </a:r>
          </a:p>
          <a:p>
            <a:endParaRPr lang="en-US" dirty="0"/>
          </a:p>
          <a:p>
            <a:r>
              <a:rPr lang="en-US" dirty="0"/>
              <a:t>	so the expected number of wins = (1-p)* r / p = .9*1002 / 0.1 = 9018</a:t>
            </a:r>
          </a:p>
          <a:p>
            <a:r>
              <a:rPr lang="en-US" dirty="0"/>
              <a:t>	and our distribution looks like this…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1524000"/>
            <a:ext cx="3886200" cy="3720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219200"/>
            <a:ext cx="40767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6477000" y="5029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19200" y="5650468"/>
            <a:ext cx="7047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see 9,500 “wins”, our probability is ~ 2 *(1- </a:t>
            </a:r>
            <a:r>
              <a:rPr lang="en-US" dirty="0" err="1"/>
              <a:t>pnbinom</a:t>
            </a:r>
            <a:r>
              <a:rPr lang="en-US" dirty="0"/>
              <a:t>(8500,1002,.1))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172200"/>
            <a:ext cx="8184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enough sequencing depth that our curve will be approximately symmetrical </a:t>
            </a:r>
          </a:p>
          <a:p>
            <a:r>
              <a:rPr lang="en-US" dirty="0"/>
              <a:t>around the mean….</a:t>
            </a:r>
          </a:p>
        </p:txBody>
      </p:sp>
    </p:spTree>
    <p:extLst>
      <p:ext uri="{BB962C8B-B14F-4D97-AF65-F5344CB8AC3E}">
        <p14:creationId xmlns:p14="http://schemas.microsoft.com/office/powerpoint/2010/main" val="1871840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1413" y="0"/>
            <a:ext cx="659638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2362200" y="45720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520" y="4659868"/>
            <a:ext cx="23265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hence our two-</a:t>
            </a:r>
          </a:p>
          <a:p>
            <a:r>
              <a:rPr lang="en-US" dirty="0"/>
              <a:t>sided test…</a:t>
            </a:r>
          </a:p>
          <a:p>
            <a:endParaRPr lang="en-US" dirty="0"/>
          </a:p>
          <a:p>
            <a:r>
              <a:rPr lang="en-US" dirty="0"/>
              <a:t>R does not have a built</a:t>
            </a:r>
          </a:p>
          <a:p>
            <a:r>
              <a:rPr lang="en-US" dirty="0"/>
              <a:t>in </a:t>
            </a:r>
            <a:r>
              <a:rPr lang="en-US" dirty="0" err="1"/>
              <a:t>dnbinom.test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82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523875"/>
            <a:ext cx="6343650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0"/>
            <a:ext cx="662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negative binomial gets us much closer to a uniform distribution…</a:t>
            </a:r>
          </a:p>
        </p:txBody>
      </p:sp>
    </p:spTree>
    <p:extLst>
      <p:ext uri="{BB962C8B-B14F-4D97-AF65-F5344CB8AC3E}">
        <p14:creationId xmlns:p14="http://schemas.microsoft.com/office/powerpoint/2010/main" val="401713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52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negative binomial distribution:</a:t>
            </a:r>
          </a:p>
          <a:p>
            <a:r>
              <a:rPr lang="en-US" dirty="0"/>
              <a:t>The # of wins (k) before we see r losses….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0" y="1295400"/>
            <a:ext cx="6934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k wins</a:t>
            </a:r>
          </a:p>
          <a:p>
            <a:r>
              <a:rPr lang="en-US" dirty="0"/>
              <a:t>                  r losses</a:t>
            </a:r>
          </a:p>
          <a:p>
            <a:r>
              <a:rPr lang="en-US" dirty="0"/>
              <a:t>	</a:t>
            </a:r>
            <a:r>
              <a:rPr lang="en-US" dirty="0" err="1"/>
              <a:t>prob</a:t>
            </a:r>
            <a:r>
              <a:rPr lang="en-US" dirty="0"/>
              <a:t> = p is the probability of a </a:t>
            </a:r>
            <a:r>
              <a:rPr lang="en-US" dirty="0">
                <a:solidFill>
                  <a:srgbClr val="FF0000"/>
                </a:solidFill>
              </a:rPr>
              <a:t>loss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 = # of wins …</a:t>
            </a:r>
          </a:p>
          <a:p>
            <a:r>
              <a:rPr lang="en-US" dirty="0"/>
              <a:t>r = # of losses before you are dropped from the tournament</a:t>
            </a:r>
          </a:p>
          <a:p>
            <a:r>
              <a:rPr lang="en-US" dirty="0"/>
              <a:t>P = 0.4 = </a:t>
            </a:r>
            <a:r>
              <a:rPr lang="en-US" dirty="0" err="1"/>
              <a:t>prob</a:t>
            </a:r>
            <a:r>
              <a:rPr lang="en-US" dirty="0"/>
              <a:t>(loss)</a:t>
            </a:r>
          </a:p>
          <a:p>
            <a:r>
              <a:rPr lang="en-US" dirty="0"/>
              <a:t>	(so the probability of win = 0.6)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4572000"/>
            <a:ext cx="625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probability of each individual sequence of wins and losses is 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4419600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04800" y="4953000"/>
            <a:ext cx="4404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the last game must be a loss, there are 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4876800"/>
            <a:ext cx="7715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486400" y="4964668"/>
            <a:ext cx="290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ways of organizing the “flips”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5562600"/>
            <a:ext cx="5948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The PDF is defined by multiplying these two values together…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simulate 10,000 tournaments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00050"/>
            <a:ext cx="5648325" cy="645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876800" y="5934670"/>
            <a:ext cx="373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https://github.com/afodor/metagenomicsTools/blob/master/src/classExamples/simDist/negativeBinomial.txt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838200"/>
            <a:ext cx="4800600" cy="479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-38100"/>
            <a:ext cx="413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R, of course, has this distribution built in…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33400"/>
            <a:ext cx="879157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61015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state without proof for the negative binomial distribution:</a:t>
            </a:r>
          </a:p>
          <a:p>
            <a:endParaRPr lang="en-US" dirty="0"/>
          </a:p>
          <a:p>
            <a:r>
              <a:rPr lang="en-US" dirty="0"/>
              <a:t>Mean =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4152900" y="545068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Variance =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4583" y="1446074"/>
            <a:ext cx="32292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say p =0.4 and r = 3.</a:t>
            </a:r>
          </a:p>
          <a:p>
            <a:r>
              <a:rPr lang="en-US" dirty="0"/>
              <a:t>The expected number of wins is:</a:t>
            </a:r>
          </a:p>
          <a:p>
            <a:endParaRPr lang="en-US" dirty="0"/>
          </a:p>
          <a:p>
            <a:r>
              <a:rPr lang="en-US" dirty="0"/>
              <a:t>.6 * 3 / 4 = </a:t>
            </a:r>
            <a:r>
              <a:rPr lang="en-US" dirty="0">
                <a:solidFill>
                  <a:srgbClr val="FF0000"/>
                </a:solidFill>
              </a:rPr>
              <a:t>4.5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1446074"/>
            <a:ext cx="420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variance associated with those wins is: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45720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(1-p) * r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295400" y="8382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0906" y="914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10200" y="381000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(1-p) * r 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257800" y="9144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78768" y="92606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*p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0" y="6412468"/>
            <a:ext cx="917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(To convert to the Wiki’s formulas, replace p with 1-p; we will stick with R’s notation in the class)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05400" y="2221468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.6 * 3 / (.4*.4) =</a:t>
            </a:r>
            <a:r>
              <a:rPr lang="en-US" dirty="0">
                <a:solidFill>
                  <a:srgbClr val="FF0000"/>
                </a:solidFill>
              </a:rPr>
              <a:t>11.25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52600" y="2895600"/>
            <a:ext cx="4304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for a player who wins 60% of the games, </a:t>
            </a:r>
          </a:p>
          <a:p>
            <a:r>
              <a:rPr lang="en-US" dirty="0"/>
              <a:t>		mean +- SD = 4.5 +- 3.4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962400"/>
            <a:ext cx="287856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066800"/>
            <a:ext cx="6071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know the mean and variance, you can calculate p and r…</a:t>
            </a:r>
          </a:p>
          <a:p>
            <a:r>
              <a:rPr lang="en-US" dirty="0"/>
              <a:t>(We also state this without proof…) 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33575"/>
            <a:ext cx="37528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953000" y="2619375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 4.5 / 11.25 = 0.4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3228975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=  4.5*4.5 / (11.25-4.5) = 3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86400" y="2238375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43400" y="1857375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# of wins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096000" y="2133600"/>
            <a:ext cx="381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24600" y="1828800"/>
            <a:ext cx="97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762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reason the negative binomial distribution is the most popular algorithm for sequence count data in  genomics….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" y="5029200"/>
            <a:ext cx="7491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knowing the mean and the variance is the same as knowing r and p.</a:t>
            </a:r>
          </a:p>
          <a:p>
            <a:r>
              <a:rPr lang="en-US" dirty="0"/>
              <a:t>In the </a:t>
            </a:r>
            <a:r>
              <a:rPr lang="en-US" dirty="0" err="1"/>
              <a:t>Dseq</a:t>
            </a:r>
            <a:r>
              <a:rPr lang="en-US" dirty="0"/>
              <a:t> paper, for each gene, we can estimate the mean and the variance.</a:t>
            </a:r>
          </a:p>
          <a:p>
            <a:r>
              <a:rPr lang="en-US" dirty="0"/>
              <a:t>Then we can use a test based on the negative binomial distribution!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905000" y="44958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819400" y="45720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990600"/>
            <a:ext cx="6476291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8325" y="0"/>
            <a:ext cx="71532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2783" y="914400"/>
            <a:ext cx="242181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the negative</a:t>
            </a:r>
          </a:p>
          <a:p>
            <a:r>
              <a:rPr lang="en-US" dirty="0"/>
              <a:t>binomial distribution</a:t>
            </a:r>
          </a:p>
          <a:p>
            <a:r>
              <a:rPr lang="en-US" dirty="0"/>
              <a:t>gives us another</a:t>
            </a:r>
          </a:p>
          <a:p>
            <a:r>
              <a:rPr lang="en-US" dirty="0"/>
              <a:t>free parameter to </a:t>
            </a:r>
          </a:p>
          <a:p>
            <a:r>
              <a:rPr lang="en-US" dirty="0"/>
              <a:t>play with!</a:t>
            </a:r>
          </a:p>
          <a:p>
            <a:endParaRPr lang="en-US" dirty="0"/>
          </a:p>
          <a:p>
            <a:r>
              <a:rPr lang="en-US" dirty="0"/>
              <a:t>Relaxes the assumption</a:t>
            </a:r>
          </a:p>
          <a:p>
            <a:r>
              <a:rPr lang="en-US" dirty="0"/>
              <a:t>that mean == variance</a:t>
            </a:r>
          </a:p>
          <a:p>
            <a:endParaRPr lang="en-US" dirty="0"/>
          </a:p>
          <a:p>
            <a:r>
              <a:rPr lang="en-US" dirty="0"/>
              <a:t>Allows us a better</a:t>
            </a:r>
          </a:p>
          <a:p>
            <a:r>
              <a:rPr lang="en-US" dirty="0"/>
              <a:t>fit to the data than</a:t>
            </a:r>
          </a:p>
          <a:p>
            <a:r>
              <a:rPr lang="en-US" dirty="0"/>
              <a:t>the Poisson (or</a:t>
            </a:r>
          </a:p>
          <a:p>
            <a:r>
              <a:rPr lang="en-US" dirty="0"/>
              <a:t>binomial) distribution.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6336268"/>
            <a:ext cx="2506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on </a:t>
            </a:r>
            <a:r>
              <a:rPr lang="en-US"/>
              <a:t>this next time…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914400"/>
            <a:ext cx="5410200" cy="4365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28600" y="194846"/>
            <a:ext cx="9296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In the negative binomial distribution, the variance is always greater than the mean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260068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http://www.johndcook.com/negative_binomial.pdf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5410200"/>
            <a:ext cx="6347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if we are going to use the negative binomial, we have to define</a:t>
            </a:r>
          </a:p>
          <a:p>
            <a:r>
              <a:rPr lang="en-US" dirty="0"/>
              <a:t>the variance as the mean plus something…</a:t>
            </a:r>
          </a:p>
        </p:txBody>
      </p:sp>
    </p:spTree>
    <p:extLst>
      <p:ext uri="{BB962C8B-B14F-4D97-AF65-F5344CB8AC3E}">
        <p14:creationId xmlns:p14="http://schemas.microsoft.com/office/powerpoint/2010/main" val="133774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1090</Words>
  <Application>Microsoft Office PowerPoint</Application>
  <PresentationFormat>On-screen Show (4:3)</PresentationFormat>
  <Paragraphs>143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56</cp:revision>
  <dcterms:created xsi:type="dcterms:W3CDTF">2006-08-16T00:00:00Z</dcterms:created>
  <dcterms:modified xsi:type="dcterms:W3CDTF">2022-02-15T02:30:35Z</dcterms:modified>
</cp:coreProperties>
</file>