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8" r:id="rId2"/>
    <p:sldId id="289" r:id="rId3"/>
    <p:sldId id="290" r:id="rId4"/>
    <p:sldId id="291" r:id="rId5"/>
    <p:sldId id="323" r:id="rId6"/>
    <p:sldId id="292" r:id="rId7"/>
    <p:sldId id="293" r:id="rId8"/>
    <p:sldId id="294" r:id="rId9"/>
    <p:sldId id="295" r:id="rId10"/>
    <p:sldId id="324" r:id="rId11"/>
    <p:sldId id="296" r:id="rId12"/>
    <p:sldId id="327" r:id="rId13"/>
    <p:sldId id="328" r:id="rId14"/>
    <p:sldId id="329" r:id="rId15"/>
    <p:sldId id="330" r:id="rId16"/>
    <p:sldId id="331" r:id="rId17"/>
    <p:sldId id="297" r:id="rId18"/>
    <p:sldId id="298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7" autoAdjust="0"/>
    <p:restoredTop sz="87421" autoAdjust="0"/>
  </p:normalViewPr>
  <p:slideViewPr>
    <p:cSldViewPr>
      <p:cViewPr varScale="1">
        <p:scale>
          <a:sx n="93" d="100"/>
          <a:sy n="93" d="100"/>
        </p:scale>
        <p:origin x="5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4FD95E92-29E2-4C9F-AEE8-01B5EB4583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2889B6DD-3018-443D-9758-762752FFF8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>
            <a:extLst>
              <a:ext uri="{FF2B5EF4-FFF2-40B4-BE49-F238E27FC236}">
                <a16:creationId xmlns:a16="http://schemas.microsoft.com/office/drawing/2014/main" id="{10D54BAD-3E81-4EE9-AF22-14F2806163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1029">
            <a:extLst>
              <a:ext uri="{FF2B5EF4-FFF2-40B4-BE49-F238E27FC236}">
                <a16:creationId xmlns:a16="http://schemas.microsoft.com/office/drawing/2014/main" id="{92474DE0-BD43-49D4-86CE-E0C06FFB05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1030">
            <a:extLst>
              <a:ext uri="{FF2B5EF4-FFF2-40B4-BE49-F238E27FC236}">
                <a16:creationId xmlns:a16="http://schemas.microsoft.com/office/drawing/2014/main" id="{FF3DCDD4-5C04-4F3F-B5CD-AB201D1985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1031">
            <a:extLst>
              <a:ext uri="{FF2B5EF4-FFF2-40B4-BE49-F238E27FC236}">
                <a16:creationId xmlns:a16="http://schemas.microsoft.com/office/drawing/2014/main" id="{D57A2DBB-EE26-4666-896E-685AB75D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B5A6FE-1B64-43D5-B63F-F82B48B90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3895A982-203C-4AE6-A346-F15E025FCF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B5FA1A6F-E2F5-4E18-A83A-B62AF1874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0546E47C-26E8-4DAD-BE41-0822AD1A5A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B48C2A-F66F-422F-B7B0-651ABC4318AD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87E6BACB-8C74-4065-8FEB-59CF5C7DD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08B64B3E-7252-40F5-B8A8-074094806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3596AB7C-A0C1-4241-9494-9B4EC9D92F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DAA0DE-F171-4639-9850-0C39B7BAB55E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DB66EF09-C4B5-4544-9AE1-80434841C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57E955C7-B4D1-4180-87B5-DCD2952BC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2162F713-9134-4993-8980-4F6D3DDF5F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AECE02-D22F-47ED-8937-3D7AB06EE556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721526C9-3455-44E2-A00B-7D42271E9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E49EE64B-2FC7-4C7C-97FC-7879B5DEB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CAFFCBB2-0335-4229-A6D9-1AFE21E5EB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5A996E-2FD5-4FFA-9438-3CF52FAE922B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80DCBA8A-C833-45DE-B18F-302C1CBF1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8F12F780-BAB4-411D-A0E0-342221624C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34BFAA95-E3C7-450F-BCBC-4840C8ED98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534A0A-F79B-44C8-8931-E78A6BB12883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ADAF4407-6F73-42D6-A2AD-3FC108A2A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F1801954-7E3D-4701-9B1A-C16867CD2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AF61EEEE-2658-4BBD-AE22-D2C9CE9808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C31B0D-EB6E-44FF-BCEE-919323F93820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7690BF0E-88F8-4370-B806-495D59F73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BA17C52C-A3F0-4421-9A2F-858F03BD0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59A8A7BE-80AB-4E87-8F32-8CA061F18E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EF5792-66BC-403E-8EFF-3D9B489165EE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E56F3682-ADEB-412B-85CB-A6B82BE8CB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8C868495-F717-4330-BC29-2D188688A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7015A3CA-9538-43A9-9735-81729B1F02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6EA0E5-C19E-4CAA-B242-71A710DA65BA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7F6662EC-9E8D-481D-BF24-630C7B090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613646AE-23EA-49B7-B87F-1C0BDFCD9D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24" name="Slide Number Placeholder 3">
            <a:extLst>
              <a:ext uri="{FF2B5EF4-FFF2-40B4-BE49-F238E27FC236}">
                <a16:creationId xmlns:a16="http://schemas.microsoft.com/office/drawing/2014/main" id="{6463546C-3949-4593-8D0F-46819D438C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F29B52-B43D-4A1A-B9E2-A66434FC2978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>
            <a:extLst>
              <a:ext uri="{FF2B5EF4-FFF2-40B4-BE49-F238E27FC236}">
                <a16:creationId xmlns:a16="http://schemas.microsoft.com/office/drawing/2014/main" id="{63F772D4-C343-4FBC-B8A1-3E614FBC1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>
            <a:extLst>
              <a:ext uri="{FF2B5EF4-FFF2-40B4-BE49-F238E27FC236}">
                <a16:creationId xmlns:a16="http://schemas.microsoft.com/office/drawing/2014/main" id="{CEDDD557-7B6A-4314-A2EC-9F2BFA146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5172" name="Slide Number Placeholder 3">
            <a:extLst>
              <a:ext uri="{FF2B5EF4-FFF2-40B4-BE49-F238E27FC236}">
                <a16:creationId xmlns:a16="http://schemas.microsoft.com/office/drawing/2014/main" id="{7DAAE98D-8B28-47EE-B0F3-CA6F7D32C0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6B690DB-D5AC-4532-ACE6-1C58B721308B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>
            <a:extLst>
              <a:ext uri="{FF2B5EF4-FFF2-40B4-BE49-F238E27FC236}">
                <a16:creationId xmlns:a16="http://schemas.microsoft.com/office/drawing/2014/main" id="{C1A57161-0976-445B-8CFB-344BDD20A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>
            <a:extLst>
              <a:ext uri="{FF2B5EF4-FFF2-40B4-BE49-F238E27FC236}">
                <a16:creationId xmlns:a16="http://schemas.microsoft.com/office/drawing/2014/main" id="{F48A65A5-B015-4ADD-87CD-0A8CAEA409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20" name="Slide Number Placeholder 3">
            <a:extLst>
              <a:ext uri="{FF2B5EF4-FFF2-40B4-BE49-F238E27FC236}">
                <a16:creationId xmlns:a16="http://schemas.microsoft.com/office/drawing/2014/main" id="{880E4ADF-7C3B-4136-89DE-F6E274B3E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50C507-6375-4C69-A02E-8EBA3E746E59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A383BF3E-C8FE-4012-853B-305C055043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47BB8564-BFAB-4444-90AE-542DDAFCD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87F837AF-5DE4-4E29-93B0-7FF6670101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BB9B7B-099D-4001-B177-0665805A438F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>
            <a:extLst>
              <a:ext uri="{FF2B5EF4-FFF2-40B4-BE49-F238E27FC236}">
                <a16:creationId xmlns:a16="http://schemas.microsoft.com/office/drawing/2014/main" id="{11357902-B095-49E0-B2B8-8C93CBC5D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>
            <a:extLst>
              <a:ext uri="{FF2B5EF4-FFF2-40B4-BE49-F238E27FC236}">
                <a16:creationId xmlns:a16="http://schemas.microsoft.com/office/drawing/2014/main" id="{EAA81BA9-A396-4ACB-8643-3AA59A260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8" name="Slide Number Placeholder 3">
            <a:extLst>
              <a:ext uri="{FF2B5EF4-FFF2-40B4-BE49-F238E27FC236}">
                <a16:creationId xmlns:a16="http://schemas.microsoft.com/office/drawing/2014/main" id="{712010FA-41EB-4BE6-9C8C-337D70DBB7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B7DF0F-B50F-422A-8F5E-ADB05BF15C03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>
            <a:extLst>
              <a:ext uri="{FF2B5EF4-FFF2-40B4-BE49-F238E27FC236}">
                <a16:creationId xmlns:a16="http://schemas.microsoft.com/office/drawing/2014/main" id="{DB3EC26D-EB53-4384-8D7F-6B951279CC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>
            <a:extLst>
              <a:ext uri="{FF2B5EF4-FFF2-40B4-BE49-F238E27FC236}">
                <a16:creationId xmlns:a16="http://schemas.microsoft.com/office/drawing/2014/main" id="{5274432A-7044-416C-AE2D-AF465207C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1316" name="Slide Number Placeholder 3">
            <a:extLst>
              <a:ext uri="{FF2B5EF4-FFF2-40B4-BE49-F238E27FC236}">
                <a16:creationId xmlns:a16="http://schemas.microsoft.com/office/drawing/2014/main" id="{05B41C30-437E-4955-B315-826CAFDB2C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28CF19-3EB6-4501-A6C0-9C07DF5EA416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D499C037-3715-4A65-9BD6-3E93F5EFA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039D5DAB-EFB4-44F9-AF6E-27E8AE705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DBE8BDBF-7548-46DD-B2C7-8DBB94FF5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0167F3-94EA-4146-8C76-C17059539126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>
            <a:extLst>
              <a:ext uri="{FF2B5EF4-FFF2-40B4-BE49-F238E27FC236}">
                <a16:creationId xmlns:a16="http://schemas.microsoft.com/office/drawing/2014/main" id="{3C4FF986-40C9-4212-AF6C-4FE42347A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1E639F-A23F-4B0D-B192-57E1FD820506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3407FD4C-2026-44F2-B223-22A928D5C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79AA24C-A574-4A61-8209-ADBFACCE0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75FE7D89-DA90-43B2-9FEE-C943653B13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E8FFA335-786E-447E-A780-17E9D8A38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E48060C6-B20C-4DFC-92FD-750C651D03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82A6FD-CC49-4443-B21E-1540DD93013D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>
            <a:extLst>
              <a:ext uri="{FF2B5EF4-FFF2-40B4-BE49-F238E27FC236}">
                <a16:creationId xmlns:a16="http://schemas.microsoft.com/office/drawing/2014/main" id="{56493794-2DE6-44BB-B244-3B010BB17A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4C34F8-E3B2-4292-A5BA-90073A999262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8AD45135-4DE8-4456-9ED5-76D591038A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AA53F015-6B56-4933-ACE9-28498E00A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C3821AD8-DC34-4EA7-BD23-AA41EE951E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D798C598-6801-4A08-83C1-B70E1B076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03AA47A3-D9F8-448A-9293-D4BA43031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1FEC3D-39FF-4789-8B93-7DA3541B8ADC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7B4015CF-97E5-4B2E-855C-9D45AB5AAD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754CF4CB-0760-4C15-A88A-D80C365A8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860FF450-FC40-4DE1-A243-B1E9AB3ED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442537-06B3-4304-B379-17B77CDE5AA4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">
            <a:extLst>
              <a:ext uri="{FF2B5EF4-FFF2-40B4-BE49-F238E27FC236}">
                <a16:creationId xmlns:a16="http://schemas.microsoft.com/office/drawing/2014/main" id="{B3507786-B2AB-4CA4-A13A-4DB7D1DAF7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7B4FA4-B837-49FB-9A4D-722F7726D095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107523" name="Rectangle 1026">
            <a:extLst>
              <a:ext uri="{FF2B5EF4-FFF2-40B4-BE49-F238E27FC236}">
                <a16:creationId xmlns:a16="http://schemas.microsoft.com/office/drawing/2014/main" id="{6FB8C8AA-7F5B-4EF6-901D-0B8B18C4AD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ln/>
        </p:spPr>
      </p:sp>
      <p:sp>
        <p:nvSpPr>
          <p:cNvPr id="107524" name="Rectangle 1027">
            <a:extLst>
              <a:ext uri="{FF2B5EF4-FFF2-40B4-BE49-F238E27FC236}">
                <a16:creationId xmlns:a16="http://schemas.microsoft.com/office/drawing/2014/main" id="{9FEB726B-C62E-41C6-9FD3-F41966568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CD81CB-1432-4F08-A89E-636C73EB4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30D216-92B1-4D7A-A279-C7564C8554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6027DB-C940-442B-AC02-BBD9FD963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9F467-9F42-4545-8DE5-BCDDE34556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981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BBA8CA-730C-4F1E-9FA1-8B782E2AB9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DD01F3-CD0B-4FCC-A531-5058133F6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2CC722-5309-4637-8D91-CFEECB1592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C4729-EFDD-4A93-B2D3-442D6CD768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73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B488A2-29A2-4F75-8B4A-B71D0F8DE5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649AA9-D2A3-42FB-93CF-B63B5D0F6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11760C-F8B2-44DD-A0B7-401CA922E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5260-A302-4B24-B581-49078314B8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30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580B83-B1E1-456B-9460-77CD60BB3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CE4D8-C641-4AA7-9124-10F12E44D9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FA09E-6EEF-4D80-B6A3-E40734B062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6CC1-89D6-47FB-B78C-E48EEA268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47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98F165-3F54-4F03-B6EF-46EBDC65C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E86886-ABCC-4C5B-911F-DB05B119F0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060C17-60FE-4FD3-B454-B314B6C99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87EA3-93B9-49E2-97C3-5885F200B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24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C58B17D2-041F-46A8-AF50-FA72E4202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A01346-5F57-431E-A93E-6D5A1CC79E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D3ADF86D-9663-4147-AF26-4B71A2BF3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153A8-E6C4-426D-BDBA-82A3F765C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114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8D361B-4F66-4AA6-B0B7-2DCE531092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153ADE8-7B42-4A9E-ACF1-B43B021DD4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1AB9188-703D-442F-ADEE-8ACD3401F9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1219A-1E07-422D-80C9-FA72005ACA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082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656BF3-81F8-4263-B2F8-72B546FF39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4D0A1E-1A81-4A0F-8414-2720FD9CC7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656784-FA9A-4ECB-8370-C0E43D6045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56A73-DF58-4073-AE34-2EDB1AB4B2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962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43D534-3D8F-4175-BBB9-C9E0BA25AF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CC9DFCA-0C0F-49B4-90A7-219647C04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A8F1ED6-98D0-4713-A7C8-1CD19ACD8A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A991E-BBA9-4180-9B29-70A88BACFB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77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5698E9F-6CEF-4D56-80FA-A1DB1C5BC0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205A19-309E-4F13-B108-8CAF2A0D0D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69307431-2B58-41C7-B47A-0E43638BB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2E2C5-EF8F-4CE4-A61B-2AC4D4E31A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865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DC8E9A1A-E712-4FC8-99B2-BC60FA448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0F494E-21A8-44F0-9699-D2F55544CD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BABC860-30BA-488C-985E-2AA75C9B76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D6F17-8331-4BDE-9744-B70C31C8F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05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0ABA6D-3180-49C9-8345-1525E6147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4B1C75-3254-4AEF-B7BF-D52380403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8F144C-7FEC-411C-A2F2-B3FEA51E41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3ED37DC-E4BB-4DA1-A28B-CA7FA0D864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BC91F0-F041-49A5-A736-A2B2F84F97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EF69F87-23D5-4296-8CC5-FB8CD4A477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Box 1">
            <a:extLst>
              <a:ext uri="{FF2B5EF4-FFF2-40B4-BE49-F238E27FC236}">
                <a16:creationId xmlns:a16="http://schemas.microsoft.com/office/drawing/2014/main" id="{57D47F42-E7BE-4EBA-B0A2-0F7F2BF82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04800"/>
            <a:ext cx="827919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You are NOT responsible for the matrix algebra in this section on the final…</a:t>
            </a:r>
          </a:p>
          <a:p>
            <a:endParaRPr lang="en-US" altLang="en-US" sz="2000" dirty="0"/>
          </a:p>
          <a:p>
            <a:r>
              <a:rPr lang="en-US" altLang="en-US" sz="2000" dirty="0"/>
              <a:t>A nice concise summary is here…</a:t>
            </a:r>
          </a:p>
          <a:p>
            <a:endParaRPr lang="en-US" altLang="en-US" sz="2000" dirty="0"/>
          </a:p>
          <a:p>
            <a:r>
              <a:rPr lang="en-US" altLang="en-US" sz="2000" dirty="0"/>
              <a:t>http://www.cs.otago.ac.nz/cosc453/student_tutorials/principal_components.pdf</a:t>
            </a:r>
          </a:p>
        </p:txBody>
      </p:sp>
      <p:pic>
        <p:nvPicPr>
          <p:cNvPr id="88067" name="Picture 2">
            <a:extLst>
              <a:ext uri="{FF2B5EF4-FFF2-40B4-BE49-F238E27FC236}">
                <a16:creationId xmlns:a16="http://schemas.microsoft.com/office/drawing/2014/main" id="{B69A2AA8-E3F9-409A-ABCB-CD5F11B93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2252663"/>
            <a:ext cx="6581775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TextBox 3">
            <a:extLst>
              <a:ext uri="{FF2B5EF4-FFF2-40B4-BE49-F238E27FC236}">
                <a16:creationId xmlns:a16="http://schemas.microsoft.com/office/drawing/2014/main" id="{70BCF342-B4E8-42AF-BB8A-6ED6A25F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105400"/>
            <a:ext cx="80059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Knowing how to do this means that we can implement PCA in any language</a:t>
            </a:r>
          </a:p>
          <a:p>
            <a:r>
              <a:rPr lang="en-US" altLang="en-US" sz="2000" dirty="0"/>
              <a:t>and not be dependent on R.</a:t>
            </a:r>
          </a:p>
          <a:p>
            <a:endParaRPr lang="en-US" altLang="en-US" sz="2000" dirty="0"/>
          </a:p>
          <a:p>
            <a:r>
              <a:rPr lang="en-US" altLang="en-US" sz="2000" dirty="0"/>
              <a:t>Plus it is just sort of interesting…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Box 1">
            <a:extLst>
              <a:ext uri="{FF2B5EF4-FFF2-40B4-BE49-F238E27FC236}">
                <a16:creationId xmlns:a16="http://schemas.microsoft.com/office/drawing/2014/main" id="{FC4095EE-AA66-4238-B6D8-440818301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Alternatively (with much less typing)</a:t>
            </a:r>
          </a:p>
        </p:txBody>
      </p:sp>
      <p:pic>
        <p:nvPicPr>
          <p:cNvPr id="105475" name="Picture 2">
            <a:extLst>
              <a:ext uri="{FF2B5EF4-FFF2-40B4-BE49-F238E27FC236}">
                <a16:creationId xmlns:a16="http://schemas.microsoft.com/office/drawing/2014/main" id="{54AFB839-D7E4-43EE-988A-15F46054E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5152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BDB2DA-27FC-447D-94DD-4FC5AF458781}"/>
              </a:ext>
            </a:extLst>
          </p:cNvPr>
          <p:cNvSpPr/>
          <p:nvPr/>
        </p:nvSpPr>
        <p:spPr>
          <a:xfrm>
            <a:off x="1143000" y="2590800"/>
            <a:ext cx="6781800" cy="154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99" name="Rectangle 1026">
            <a:extLst>
              <a:ext uri="{FF2B5EF4-FFF2-40B4-BE49-F238E27FC236}">
                <a16:creationId xmlns:a16="http://schemas.microsoft.com/office/drawing/2014/main" id="{8646B1B3-5D83-483B-82AE-546DEE571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Calculating the percent variance</a:t>
            </a:r>
          </a:p>
        </p:txBody>
      </p:sp>
      <p:sp>
        <p:nvSpPr>
          <p:cNvPr id="106500" name="Rectangle 1027">
            <a:extLst>
              <a:ext uri="{FF2B5EF4-FFF2-40B4-BE49-F238E27FC236}">
                <a16:creationId xmlns:a16="http://schemas.microsoft.com/office/drawing/2014/main" id="{AF6B9448-2085-43F8-8178-998ADE777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When the </a:t>
            </a:r>
            <a:r>
              <a:rPr lang="el-GR" altLang="en-US" sz="2800" dirty="0">
                <a:latin typeface="Lucida Grande"/>
                <a:cs typeface="Arial" panose="020B0604020202020204" pitchFamily="34" charset="0"/>
              </a:rPr>
              <a:t>λ</a:t>
            </a:r>
            <a:r>
              <a:rPr lang="en-US" altLang="en-US" sz="2800" baseline="-25000" dirty="0">
                <a:cs typeface="Arial" panose="020B0604020202020204" pitchFamily="34" charset="0"/>
              </a:rPr>
              <a:t>i</a:t>
            </a:r>
            <a:r>
              <a:rPr lang="en-US" altLang="en-US" sz="2800" dirty="0"/>
              <a:t>’s (eigenvalues) are sorted in descending order, the proportion of variance explained by the </a:t>
            </a:r>
            <a:r>
              <a:rPr lang="en-US" altLang="en-US" sz="2800" i="1" dirty="0"/>
              <a:t>p</a:t>
            </a:r>
            <a:r>
              <a:rPr lang="en-US" altLang="en-US" sz="2800" dirty="0"/>
              <a:t> principal components is: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/>
          </a:p>
        </p:txBody>
      </p:sp>
      <p:graphicFrame>
        <p:nvGraphicFramePr>
          <p:cNvPr id="106501" name="Object 2">
            <a:extLst>
              <a:ext uri="{FF2B5EF4-FFF2-40B4-BE49-F238E27FC236}">
                <a16:creationId xmlns:a16="http://schemas.microsoft.com/office/drawing/2014/main" id="{8F114816-2067-494C-AB9C-810EEB96E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362200"/>
          <a:ext cx="3810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51" name="Equation" r:id="rId4" imgW="1905000" imgH="889000" progId="Equation.3">
                  <p:embed/>
                </p:oleObj>
              </mc:Choice>
              <mc:Fallback>
                <p:oleObj name="Equation" r:id="rId4" imgW="1905000" imgH="889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62200"/>
                        <a:ext cx="38100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502" name="Picture 3">
            <a:extLst>
              <a:ext uri="{FF2B5EF4-FFF2-40B4-BE49-F238E27FC236}">
                <a16:creationId xmlns:a16="http://schemas.microsoft.com/office/drawing/2014/main" id="{E7C6FBA2-4831-4E40-80DC-36E131BD2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19600"/>
            <a:ext cx="76866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Box 3">
            <a:extLst>
              <a:ext uri="{FF2B5EF4-FFF2-40B4-BE49-F238E27FC236}">
                <a16:creationId xmlns:a16="http://schemas.microsoft.com/office/drawing/2014/main" id="{56A849C3-32F3-47FC-9F40-C9D771E1D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152400"/>
            <a:ext cx="4654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Consider a simulated 2D dataset</a:t>
            </a:r>
          </a:p>
        </p:txBody>
      </p:sp>
      <p:sp>
        <p:nvSpPr>
          <p:cNvPr id="112643" name="Rectangle 4">
            <a:extLst>
              <a:ext uri="{FF2B5EF4-FFF2-40B4-BE49-F238E27FC236}">
                <a16:creationId xmlns:a16="http://schemas.microsoft.com/office/drawing/2014/main" id="{D07F8EF6-276B-4BD2-B60A-FBC1CD9EA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35713"/>
            <a:ext cx="9220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https://github.com/afodor/metagenomicsTools/blob/master/src/classExamples/pcaSim.txt</a:t>
            </a:r>
          </a:p>
        </p:txBody>
      </p:sp>
      <p:pic>
        <p:nvPicPr>
          <p:cNvPr id="112644" name="Picture 5">
            <a:extLst>
              <a:ext uri="{FF2B5EF4-FFF2-40B4-BE49-F238E27FC236}">
                <a16:creationId xmlns:a16="http://schemas.microsoft.com/office/drawing/2014/main" id="{9DBCA00A-5CC5-476F-873F-D3C70324B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46434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5" name="Picture 7">
            <a:extLst>
              <a:ext uri="{FF2B5EF4-FFF2-40B4-BE49-F238E27FC236}">
                <a16:creationId xmlns:a16="http://schemas.microsoft.com/office/drawing/2014/main" id="{3BF8E103-5D1A-4667-8DB9-1720CE3C1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62000"/>
            <a:ext cx="4926013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Box 3">
            <a:extLst>
              <a:ext uri="{FF2B5EF4-FFF2-40B4-BE49-F238E27FC236}">
                <a16:creationId xmlns:a16="http://schemas.microsoft.com/office/drawing/2014/main" id="{46E3A2D8-3152-49D1-B7A6-464AE06ABF6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33400" y="152400"/>
            <a:ext cx="838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We can rotate these data any way we want to (by any orthornomral basis) </a:t>
            </a:r>
          </a:p>
        </p:txBody>
      </p:sp>
      <p:pic>
        <p:nvPicPr>
          <p:cNvPr id="113667" name="Picture 4">
            <a:extLst>
              <a:ext uri="{FF2B5EF4-FFF2-40B4-BE49-F238E27FC236}">
                <a16:creationId xmlns:a16="http://schemas.microsoft.com/office/drawing/2014/main" id="{C7B2F786-9144-4E51-A49C-7043771D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769620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68" name="Picture 5">
            <a:extLst>
              <a:ext uri="{FF2B5EF4-FFF2-40B4-BE49-F238E27FC236}">
                <a16:creationId xmlns:a16="http://schemas.microsoft.com/office/drawing/2014/main" id="{1C7FB167-A2B9-4E5F-8D39-6B02BB27E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7543800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9" name="TextBox 6">
            <a:extLst>
              <a:ext uri="{FF2B5EF4-FFF2-40B4-BE49-F238E27FC236}">
                <a16:creationId xmlns:a16="http://schemas.microsoft.com/office/drawing/2014/main" id="{98D4DCFC-D046-41EC-8BBE-218AF9800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7432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Before rotation</a:t>
            </a:r>
          </a:p>
        </p:txBody>
      </p:sp>
      <p:sp>
        <p:nvSpPr>
          <p:cNvPr id="113670" name="TextBox 7">
            <a:extLst>
              <a:ext uri="{FF2B5EF4-FFF2-40B4-BE49-F238E27FC236}">
                <a16:creationId xmlns:a16="http://schemas.microsoft.com/office/drawing/2014/main" id="{3B3FD3A6-AF52-49A2-9A51-A5F0AF8A2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54313"/>
            <a:ext cx="2057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After rotation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3">
            <a:extLst>
              <a:ext uri="{FF2B5EF4-FFF2-40B4-BE49-F238E27FC236}">
                <a16:creationId xmlns:a16="http://schemas.microsoft.com/office/drawing/2014/main" id="{4E2823F3-1D85-4E98-B0DF-3BEAF483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9688"/>
            <a:ext cx="8839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/>
              <a:t>The PCA rotation is the rotation that guarantees that PCA1 will capture the most possible variance of the data in one dimension</a:t>
            </a:r>
          </a:p>
        </p:txBody>
      </p:sp>
      <p:pic>
        <p:nvPicPr>
          <p:cNvPr id="114691" name="Picture 4">
            <a:extLst>
              <a:ext uri="{FF2B5EF4-FFF2-40B4-BE49-F238E27FC236}">
                <a16:creationId xmlns:a16="http://schemas.microsoft.com/office/drawing/2014/main" id="{6E4358C2-2ACC-4DCF-AA1A-2BC2BFC0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838200"/>
            <a:ext cx="5534025" cy="501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2" name="Picture 5">
            <a:extLst>
              <a:ext uri="{FF2B5EF4-FFF2-40B4-BE49-F238E27FC236}">
                <a16:creationId xmlns:a16="http://schemas.microsoft.com/office/drawing/2014/main" id="{5FA91394-C20D-41E5-96DE-D6A1CE09F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50875"/>
            <a:ext cx="4589463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TextBox 6">
            <a:extLst>
              <a:ext uri="{FF2B5EF4-FFF2-40B4-BE49-F238E27FC236}">
                <a16:creationId xmlns:a16="http://schemas.microsoft.com/office/drawing/2014/main" id="{CA345604-1D93-4BF4-801E-7E44CB79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67400"/>
            <a:ext cx="85940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 dirty="0"/>
              <a:t>We have the option of doing inference (comparing for example red. vs. blue)</a:t>
            </a:r>
          </a:p>
          <a:p>
            <a:r>
              <a:rPr lang="en-US" altLang="en-US" sz="2000" dirty="0"/>
              <a:t>in one-dimension (with, for example, a simple t-test) even though we started with </a:t>
            </a:r>
          </a:p>
          <a:p>
            <a:r>
              <a:rPr lang="en-US" altLang="en-US" sz="2000" dirty="0"/>
              <a:t>two correlated variables)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Box 4">
            <a:extLst>
              <a:ext uri="{FF2B5EF4-FFF2-40B4-BE49-F238E27FC236}">
                <a16:creationId xmlns:a16="http://schemas.microsoft.com/office/drawing/2014/main" id="{D3C71A8F-9920-477E-96DB-8AB409B36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76200"/>
            <a:ext cx="79073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We have the option of doing inference (comparing for example red. vs. blue)</a:t>
            </a:r>
          </a:p>
          <a:p>
            <a:r>
              <a:rPr lang="en-US" altLang="en-US" sz="1800" dirty="0"/>
              <a:t>in one-dimension (with, for example, a simple t-test) even though we started with </a:t>
            </a:r>
          </a:p>
          <a:p>
            <a:r>
              <a:rPr lang="en-US" altLang="en-US" sz="1800" dirty="0"/>
              <a:t>two correlated variables)</a:t>
            </a:r>
          </a:p>
        </p:txBody>
      </p:sp>
      <p:pic>
        <p:nvPicPr>
          <p:cNvPr id="115715" name="Picture 5">
            <a:extLst>
              <a:ext uri="{FF2B5EF4-FFF2-40B4-BE49-F238E27FC236}">
                <a16:creationId xmlns:a16="http://schemas.microsoft.com/office/drawing/2014/main" id="{4B60A20F-B107-4CAA-9183-F5E38B654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343400"/>
            <a:ext cx="2590800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5716" name="Picture 6">
            <a:extLst>
              <a:ext uri="{FF2B5EF4-FFF2-40B4-BE49-F238E27FC236}">
                <a16:creationId xmlns:a16="http://schemas.microsoft.com/office/drawing/2014/main" id="{B941AEE4-D515-4D02-8F88-4FA889E0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240345"/>
            <a:ext cx="7010400" cy="302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Box 3">
            <a:extLst>
              <a:ext uri="{FF2B5EF4-FFF2-40B4-BE49-F238E27FC236}">
                <a16:creationId xmlns:a16="http://schemas.microsoft.com/office/drawing/2014/main" id="{D228CD24-5237-4D09-83A7-610881AFA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840288"/>
            <a:ext cx="1044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Obviously, not something you will be tested on for the final…</a:t>
            </a:r>
          </a:p>
        </p:txBody>
      </p:sp>
      <p:pic>
        <p:nvPicPr>
          <p:cNvPr id="116739" name="Picture 4">
            <a:extLst>
              <a:ext uri="{FF2B5EF4-FFF2-40B4-BE49-F238E27FC236}">
                <a16:creationId xmlns:a16="http://schemas.microsoft.com/office/drawing/2014/main" id="{3BDB2800-12DA-4E06-A61C-A5ECF4507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66800"/>
            <a:ext cx="23018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0" name="TextBox 7">
            <a:extLst>
              <a:ext uri="{FF2B5EF4-FFF2-40B4-BE49-F238E27FC236}">
                <a16:creationId xmlns:a16="http://schemas.microsoft.com/office/drawing/2014/main" id="{4EF283E9-E4AF-48A6-B717-4600255BA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8313"/>
            <a:ext cx="10445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If you want to get into the details of the linear algebra behind eigenvectors,</a:t>
            </a:r>
          </a:p>
          <a:p>
            <a:r>
              <a:rPr lang="en-US" altLang="en-US" sz="1800" dirty="0"/>
              <a:t> the first chapter of this book is excellent…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Box 5">
            <a:extLst>
              <a:ext uri="{FF2B5EF4-FFF2-40B4-BE49-F238E27FC236}">
                <a16:creationId xmlns:a16="http://schemas.microsoft.com/office/drawing/2014/main" id="{B117E3BC-A8B8-49F7-BCD0-2B3A9E70B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026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Correlated variables in linear models</a:t>
            </a:r>
          </a:p>
          <a:p>
            <a:r>
              <a:rPr lang="en-US" altLang="en-US"/>
              <a:t>PCA in concepts</a:t>
            </a:r>
          </a:p>
          <a:p>
            <a:r>
              <a:rPr lang="en-US" altLang="en-US"/>
              <a:t>PCA in equations</a:t>
            </a:r>
          </a:p>
          <a:p>
            <a:r>
              <a:rPr lang="en-US" altLang="en-US"/>
              <a:t>PCA in Java (for your reference; not covered in class or in final)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D16E0C-1D5D-4702-A9E0-A9CD9EE66338}"/>
              </a:ext>
            </a:extLst>
          </p:cNvPr>
          <p:cNvCxnSpPr/>
          <p:nvPr/>
        </p:nvCxnSpPr>
        <p:spPr>
          <a:xfrm rot="10800000">
            <a:off x="8305800" y="167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3">
            <a:extLst>
              <a:ext uri="{FF2B5EF4-FFF2-40B4-BE49-F238E27FC236}">
                <a16:creationId xmlns:a16="http://schemas.microsoft.com/office/drawing/2014/main" id="{A5B55C34-CFD0-4829-9F92-8EE37029E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5818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If you have a linear algebra library, PCA is easy to implement</a:t>
            </a:r>
          </a:p>
        </p:txBody>
      </p:sp>
      <p:pic>
        <p:nvPicPr>
          <p:cNvPr id="119811" name="Picture 2">
            <a:extLst>
              <a:ext uri="{FF2B5EF4-FFF2-40B4-BE49-F238E27FC236}">
                <a16:creationId xmlns:a16="http://schemas.microsoft.com/office/drawing/2014/main" id="{F9DFA985-F618-4A12-9ADF-2D26A5E39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239000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2" name="TextBox 5">
            <a:extLst>
              <a:ext uri="{FF2B5EF4-FFF2-40B4-BE49-F238E27FC236}">
                <a16:creationId xmlns:a16="http://schemas.microsoft.com/office/drawing/2014/main" id="{564BFCB5-F325-4530-B94D-7F7DBA54A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8105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The National Institute of Standards and Technology has been kind enough to provide</a:t>
            </a:r>
          </a:p>
          <a:p>
            <a:r>
              <a:rPr lang="en-US" altLang="en-US" sz="1800" dirty="0"/>
              <a:t>us with one…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Box 3">
            <a:extLst>
              <a:ext uri="{FF2B5EF4-FFF2-40B4-BE49-F238E27FC236}">
                <a16:creationId xmlns:a16="http://schemas.microsoft.com/office/drawing/2014/main" id="{10E3C367-27FA-489A-9DF9-F5CB957E1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1000"/>
            <a:ext cx="285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1.  Subtract column means…</a:t>
            </a:r>
          </a:p>
        </p:txBody>
      </p:sp>
      <p:pic>
        <p:nvPicPr>
          <p:cNvPr id="121859" name="Picture 2">
            <a:extLst>
              <a:ext uri="{FF2B5EF4-FFF2-40B4-BE49-F238E27FC236}">
                <a16:creationId xmlns:a16="http://schemas.microsoft.com/office/drawing/2014/main" id="{3C72C1CB-0F4F-40E9-AD3E-6438022E4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58007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Box 1">
            <a:extLst>
              <a:ext uri="{FF2B5EF4-FFF2-40B4-BE49-F238E27FC236}">
                <a16:creationId xmlns:a16="http://schemas.microsoft.com/office/drawing/2014/main" id="{B692E1FE-A4B9-460C-AC7F-0F40C6586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0"/>
            <a:ext cx="39782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Steps to find the principle components…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90115" name="TextBox 2">
            <a:extLst>
              <a:ext uri="{FF2B5EF4-FFF2-40B4-BE49-F238E27FC236}">
                <a16:creationId xmlns:a16="http://schemas.microsoft.com/office/drawing/2014/main" id="{FE1DC00C-38FA-4A55-BE5E-416654E5E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287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Start with your data matrix…</a:t>
            </a:r>
          </a:p>
        </p:txBody>
      </p:sp>
      <p:sp>
        <p:nvSpPr>
          <p:cNvPr id="90116" name="TextBox 4">
            <a:extLst>
              <a:ext uri="{FF2B5EF4-FFF2-40B4-BE49-F238E27FC236}">
                <a16:creationId xmlns:a16="http://schemas.microsoft.com/office/drawing/2014/main" id="{7F2CC48F-8B05-49D1-BA5B-EF13037AA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48200"/>
            <a:ext cx="2760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Mean subtract the columns</a:t>
            </a:r>
          </a:p>
        </p:txBody>
      </p:sp>
      <p:pic>
        <p:nvPicPr>
          <p:cNvPr id="90117" name="Picture 1">
            <a:extLst>
              <a:ext uri="{FF2B5EF4-FFF2-40B4-BE49-F238E27FC236}">
                <a16:creationId xmlns:a16="http://schemas.microsoft.com/office/drawing/2014/main" id="{5350BD9D-5F90-44E9-BD5A-7CC7BE5A7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57200"/>
            <a:ext cx="3962400" cy="389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18" name="Picture 3">
            <a:extLst>
              <a:ext uri="{FF2B5EF4-FFF2-40B4-BE49-F238E27FC236}">
                <a16:creationId xmlns:a16="http://schemas.microsoft.com/office/drawing/2014/main" id="{B852E638-E240-4152-8E05-F2E5E1EC1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633913"/>
            <a:ext cx="411480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A9C9E3-9375-4C77-9C0A-F224F6656B39}"/>
              </a:ext>
            </a:extLst>
          </p:cNvPr>
          <p:cNvCxnSpPr/>
          <p:nvPr/>
        </p:nvCxnSpPr>
        <p:spPr>
          <a:xfrm>
            <a:off x="609600" y="4419600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Box 3">
            <a:extLst>
              <a:ext uri="{FF2B5EF4-FFF2-40B4-BE49-F238E27FC236}">
                <a16:creationId xmlns:a16="http://schemas.microsoft.com/office/drawing/2014/main" id="{EC0A1592-FCFF-44A5-B731-273D62454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0"/>
            <a:ext cx="294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2.  Find the covariance matrix</a:t>
            </a:r>
          </a:p>
        </p:txBody>
      </p:sp>
      <p:pic>
        <p:nvPicPr>
          <p:cNvPr id="123907" name="Picture 2">
            <a:extLst>
              <a:ext uri="{FF2B5EF4-FFF2-40B4-BE49-F238E27FC236}">
                <a16:creationId xmlns:a16="http://schemas.microsoft.com/office/drawing/2014/main" id="{4BEBAF5B-4367-4F64-A348-CE179518D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9888"/>
            <a:ext cx="5105400" cy="374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8" name="Picture 3">
            <a:extLst>
              <a:ext uri="{FF2B5EF4-FFF2-40B4-BE49-F238E27FC236}">
                <a16:creationId xmlns:a16="http://schemas.microsoft.com/office/drawing/2014/main" id="{56A31A9D-6A8B-4697-BD1B-9107DDFEF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10000"/>
            <a:ext cx="464820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>
            <a:extLst>
              <a:ext uri="{FF2B5EF4-FFF2-40B4-BE49-F238E27FC236}">
                <a16:creationId xmlns:a16="http://schemas.microsoft.com/office/drawing/2014/main" id="{71F81330-513A-471B-959E-CCE2830B3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42481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5" name="Picture 3">
            <a:extLst>
              <a:ext uri="{FF2B5EF4-FFF2-40B4-BE49-F238E27FC236}">
                <a16:creationId xmlns:a16="http://schemas.microsoft.com/office/drawing/2014/main" id="{D2418BF1-B444-4643-BD88-6A2418234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51816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6" name="Picture 2">
            <a:extLst>
              <a:ext uri="{FF2B5EF4-FFF2-40B4-BE49-F238E27FC236}">
                <a16:creationId xmlns:a16="http://schemas.microsoft.com/office/drawing/2014/main" id="{D995578B-6D21-4474-8B15-29AD8DFCB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200"/>
            <a:ext cx="52292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B1C8FF-F3E2-4F8C-BE42-6A09114C1D31}"/>
              </a:ext>
            </a:extLst>
          </p:cNvPr>
          <p:cNvCxnSpPr/>
          <p:nvPr/>
        </p:nvCxnSpPr>
        <p:spPr>
          <a:xfrm flipV="1">
            <a:off x="4191000" y="1447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4889B39-9261-437E-8388-DD964237A3AE}"/>
              </a:ext>
            </a:extLst>
          </p:cNvPr>
          <p:cNvCxnSpPr/>
          <p:nvPr/>
        </p:nvCxnSpPr>
        <p:spPr>
          <a:xfrm rot="10800000">
            <a:off x="5029200" y="53340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2" name="Picture 2">
            <a:extLst>
              <a:ext uri="{FF2B5EF4-FFF2-40B4-BE49-F238E27FC236}">
                <a16:creationId xmlns:a16="http://schemas.microsoft.com/office/drawing/2014/main" id="{B45A7BC0-1AF3-45AF-A6D1-D068CF89E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7924800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3" name="Picture 3">
            <a:extLst>
              <a:ext uri="{FF2B5EF4-FFF2-40B4-BE49-F238E27FC236}">
                <a16:creationId xmlns:a16="http://schemas.microsoft.com/office/drawing/2014/main" id="{544E6291-578D-4E2A-ADE3-EE0CBF6A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800"/>
            <a:ext cx="51244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04" name="Picture 3">
            <a:extLst>
              <a:ext uri="{FF2B5EF4-FFF2-40B4-BE49-F238E27FC236}">
                <a16:creationId xmlns:a16="http://schemas.microsoft.com/office/drawing/2014/main" id="{C44F79CF-8E82-4942-AA75-A4345ADE8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05400"/>
            <a:ext cx="51816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>
            <a:extLst>
              <a:ext uri="{FF2B5EF4-FFF2-40B4-BE49-F238E27FC236}">
                <a16:creationId xmlns:a16="http://schemas.microsoft.com/office/drawing/2014/main" id="{532EF165-41D2-4FBF-877F-FEAE963A3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5867400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5614B1-1B3A-45E4-84FC-6E2AA8A8B2A7}"/>
              </a:ext>
            </a:extLst>
          </p:cNvPr>
          <p:cNvCxnSpPr/>
          <p:nvPr/>
        </p:nvCxnSpPr>
        <p:spPr>
          <a:xfrm rot="10800000">
            <a:off x="2362200" y="5410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>
            <a:extLst>
              <a:ext uri="{FF2B5EF4-FFF2-40B4-BE49-F238E27FC236}">
                <a16:creationId xmlns:a16="http://schemas.microsoft.com/office/drawing/2014/main" id="{1DE22E30-8A7D-4911-9610-666298275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76825"/>
            <a:ext cx="57626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099" name="Picture 3">
            <a:extLst>
              <a:ext uri="{FF2B5EF4-FFF2-40B4-BE49-F238E27FC236}">
                <a16:creationId xmlns:a16="http://schemas.microsoft.com/office/drawing/2014/main" id="{11308695-4356-4725-AD62-EC144CCAA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69342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0" name="Picture 4">
            <a:extLst>
              <a:ext uri="{FF2B5EF4-FFF2-40B4-BE49-F238E27FC236}">
                <a16:creationId xmlns:a16="http://schemas.microsoft.com/office/drawing/2014/main" id="{DB259FB6-6A47-4E33-B800-EB479E761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955925"/>
            <a:ext cx="5934075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6">
            <a:extLst>
              <a:ext uri="{FF2B5EF4-FFF2-40B4-BE49-F238E27FC236}">
                <a16:creationId xmlns:a16="http://schemas.microsoft.com/office/drawing/2014/main" id="{198C4235-61B5-44DC-AD70-7093190C4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71913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47" name="Picture 3">
            <a:extLst>
              <a:ext uri="{FF2B5EF4-FFF2-40B4-BE49-F238E27FC236}">
                <a16:creationId xmlns:a16="http://schemas.microsoft.com/office/drawing/2014/main" id="{1FF93F33-227F-49C7-A712-7EB9218E2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209800"/>
            <a:ext cx="43910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22A211-23C6-4591-8EDB-2398B20D9800}"/>
              </a:ext>
            </a:extLst>
          </p:cNvPr>
          <p:cNvCxnSpPr/>
          <p:nvPr/>
        </p:nvCxnSpPr>
        <p:spPr>
          <a:xfrm flipV="1">
            <a:off x="4343400" y="2286000"/>
            <a:ext cx="409575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149" name="Picture 4">
            <a:extLst>
              <a:ext uri="{FF2B5EF4-FFF2-40B4-BE49-F238E27FC236}">
                <a16:creationId xmlns:a16="http://schemas.microsoft.com/office/drawing/2014/main" id="{2A8E64D5-AC69-4FA8-BCBD-72EFD96D6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352800"/>
            <a:ext cx="4876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0" name="Picture 5">
            <a:extLst>
              <a:ext uri="{FF2B5EF4-FFF2-40B4-BE49-F238E27FC236}">
                <a16:creationId xmlns:a16="http://schemas.microsoft.com/office/drawing/2014/main" id="{B7372767-2812-4F14-A802-2302C04A6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953000"/>
            <a:ext cx="36671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151" name="Picture 2">
            <a:extLst>
              <a:ext uri="{FF2B5EF4-FFF2-40B4-BE49-F238E27FC236}">
                <a16:creationId xmlns:a16="http://schemas.microsoft.com/office/drawing/2014/main" id="{D556C387-A5AC-4939-8350-027C815D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152400"/>
            <a:ext cx="52292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8D6E25-C37D-4D9C-A5CA-FD89A86C2713}"/>
              </a:ext>
            </a:extLst>
          </p:cNvPr>
          <p:cNvCxnSpPr/>
          <p:nvPr/>
        </p:nvCxnSpPr>
        <p:spPr>
          <a:xfrm flipV="1">
            <a:off x="3200400" y="11430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53" name="TextBox 21">
            <a:extLst>
              <a:ext uri="{FF2B5EF4-FFF2-40B4-BE49-F238E27FC236}">
                <a16:creationId xmlns:a16="http://schemas.microsoft.com/office/drawing/2014/main" id="{63F0CBA2-35C0-4BFE-A47A-521C28709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381000"/>
            <a:ext cx="1428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Initial matrix:</a:t>
            </a:r>
          </a:p>
        </p:txBody>
      </p:sp>
      <p:sp>
        <p:nvSpPr>
          <p:cNvPr id="134154" name="TextBox 22">
            <a:extLst>
              <a:ext uri="{FF2B5EF4-FFF2-40B4-BE49-F238E27FC236}">
                <a16:creationId xmlns:a16="http://schemas.microsoft.com/office/drawing/2014/main" id="{B452A334-B3D9-479D-8B1C-57514F9BB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05000"/>
            <a:ext cx="1936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Covariance matrix:</a:t>
            </a:r>
          </a:p>
        </p:txBody>
      </p:sp>
      <p:sp>
        <p:nvSpPr>
          <p:cNvPr id="134155" name="TextBox 24">
            <a:extLst>
              <a:ext uri="{FF2B5EF4-FFF2-40B4-BE49-F238E27FC236}">
                <a16:creationId xmlns:a16="http://schemas.microsoft.com/office/drawing/2014/main" id="{BB90952D-2D18-40BB-BF1F-52CC91125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3059113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Eigen vectors:</a:t>
            </a:r>
          </a:p>
        </p:txBody>
      </p:sp>
      <p:sp>
        <p:nvSpPr>
          <p:cNvPr id="134156" name="TextBox 25">
            <a:extLst>
              <a:ext uri="{FF2B5EF4-FFF2-40B4-BE49-F238E27FC236}">
                <a16:creationId xmlns:a16="http://schemas.microsoft.com/office/drawing/2014/main" id="{BEC49E89-E958-4C00-851B-AC79A8DD1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87912"/>
            <a:ext cx="140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Eigen values: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0D701D-9462-473D-8D6A-2536ABD1B9C5}"/>
              </a:ext>
            </a:extLst>
          </p:cNvPr>
          <p:cNvCxnSpPr>
            <a:cxnSpLocks/>
          </p:cNvCxnSpPr>
          <p:nvPr/>
        </p:nvCxnSpPr>
        <p:spPr>
          <a:xfrm flipV="1">
            <a:off x="5603875" y="5510608"/>
            <a:ext cx="903289" cy="371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58" name="TextBox 28">
            <a:extLst>
              <a:ext uri="{FF2B5EF4-FFF2-40B4-BE49-F238E27FC236}">
                <a16:creationId xmlns:a16="http://schemas.microsoft.com/office/drawing/2014/main" id="{893AFBDF-CD51-4679-8BF9-88EA12386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26113"/>
            <a:ext cx="2154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% variance explained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DA6E41-996F-4B16-95FF-DAFD75AEC36C}"/>
              </a:ext>
            </a:extLst>
          </p:cNvPr>
          <p:cNvCxnSpPr>
            <a:cxnSpLocks/>
          </p:cNvCxnSpPr>
          <p:nvPr/>
        </p:nvCxnSpPr>
        <p:spPr>
          <a:xfrm flipV="1">
            <a:off x="7612855" y="5562997"/>
            <a:ext cx="531813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160" name="TextBox 31">
            <a:extLst>
              <a:ext uri="{FF2B5EF4-FFF2-40B4-BE49-F238E27FC236}">
                <a16:creationId xmlns:a16="http://schemas.microsoft.com/office/drawing/2014/main" id="{8E48769B-F46A-43E0-8FD7-6F7F936E7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022" y="5934868"/>
            <a:ext cx="1971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Index in</a:t>
            </a:r>
          </a:p>
          <a:p>
            <a:r>
              <a:rPr lang="en-US" altLang="en-US" dirty="0" err="1"/>
              <a:t>EigenVector</a:t>
            </a:r>
            <a:r>
              <a:rPr lang="en-US" altLang="en-US" dirty="0"/>
              <a:t> Matrix</a:t>
            </a:r>
          </a:p>
        </p:txBody>
      </p:sp>
      <p:sp>
        <p:nvSpPr>
          <p:cNvPr id="134161" name="TextBox 32">
            <a:extLst>
              <a:ext uri="{FF2B5EF4-FFF2-40B4-BE49-F238E27FC236}">
                <a16:creationId xmlns:a16="http://schemas.microsoft.com/office/drawing/2014/main" id="{1AA39EF9-C3C6-45AE-8C62-0B8FAF33E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86200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,0</a:t>
            </a:r>
          </a:p>
        </p:txBody>
      </p:sp>
      <p:sp>
        <p:nvSpPr>
          <p:cNvPr id="134162" name="TextBox 33">
            <a:extLst>
              <a:ext uri="{FF2B5EF4-FFF2-40B4-BE49-F238E27FC236}">
                <a16:creationId xmlns:a16="http://schemas.microsoft.com/office/drawing/2014/main" id="{30DFAEC1-9DE7-435D-B4D6-495ED2FE9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3886200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,1</a:t>
            </a:r>
          </a:p>
        </p:txBody>
      </p:sp>
      <p:sp>
        <p:nvSpPr>
          <p:cNvPr id="134163" name="TextBox 34">
            <a:extLst>
              <a:ext uri="{FF2B5EF4-FFF2-40B4-BE49-F238E27FC236}">
                <a16:creationId xmlns:a16="http://schemas.microsoft.com/office/drawing/2014/main" id="{C2F29167-882B-4646-AFAE-8FB874B08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5" y="3886200"/>
            <a:ext cx="358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,2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67A41CB-8CAE-480E-A578-E44B31BD296E}"/>
              </a:ext>
            </a:extLst>
          </p:cNvPr>
          <p:cNvCxnSpPr/>
          <p:nvPr/>
        </p:nvCxnSpPr>
        <p:spPr>
          <a:xfrm>
            <a:off x="3505200" y="27432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B4CAAF-4E9F-408A-890D-02D3D724DA7B}"/>
              </a:ext>
            </a:extLst>
          </p:cNvPr>
          <p:cNvCxnSpPr>
            <a:cxnSpLocks/>
          </p:cNvCxnSpPr>
          <p:nvPr/>
        </p:nvCxnSpPr>
        <p:spPr>
          <a:xfrm>
            <a:off x="3505200" y="4724400"/>
            <a:ext cx="76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>
            <a:extLst>
              <a:ext uri="{FF2B5EF4-FFF2-40B4-BE49-F238E27FC236}">
                <a16:creationId xmlns:a16="http://schemas.microsoft.com/office/drawing/2014/main" id="{7A70B74B-29E4-48C5-B134-361395528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171575"/>
            <a:ext cx="5133975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5" name="TextBox 4">
            <a:extLst>
              <a:ext uri="{FF2B5EF4-FFF2-40B4-BE49-F238E27FC236}">
                <a16:creationId xmlns:a16="http://schemas.microsoft.com/office/drawing/2014/main" id="{246B72A8-33AB-4284-BBCD-41A87FDCF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1828800"/>
            <a:ext cx="137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Initial Matrix</a:t>
            </a:r>
          </a:p>
        </p:txBody>
      </p:sp>
      <p:pic>
        <p:nvPicPr>
          <p:cNvPr id="136196" name="Picture 2">
            <a:extLst>
              <a:ext uri="{FF2B5EF4-FFF2-40B4-BE49-F238E27FC236}">
                <a16:creationId xmlns:a16="http://schemas.microsoft.com/office/drawing/2014/main" id="{77CA04CB-5FD8-41FD-9CD4-50C067545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524000"/>
            <a:ext cx="42672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4">
            <a:extLst>
              <a:ext uri="{FF2B5EF4-FFF2-40B4-BE49-F238E27FC236}">
                <a16:creationId xmlns:a16="http://schemas.microsoft.com/office/drawing/2014/main" id="{F6981C74-B6BC-472E-A0EA-B4933BD7C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048000"/>
            <a:ext cx="464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Box 7">
            <a:extLst>
              <a:ext uri="{FF2B5EF4-FFF2-40B4-BE49-F238E27FC236}">
                <a16:creationId xmlns:a16="http://schemas.microsoft.com/office/drawing/2014/main" id="{CD101ABD-693A-44C4-8ACA-6003B2BD2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048000"/>
            <a:ext cx="19891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Eigen Values</a:t>
            </a:r>
          </a:p>
          <a:p>
            <a:r>
              <a:rPr lang="en-US" altLang="en-US"/>
              <a:t>(r has them sorted)</a:t>
            </a:r>
          </a:p>
        </p:txBody>
      </p:sp>
      <p:pic>
        <p:nvPicPr>
          <p:cNvPr id="136199" name="Picture 5">
            <a:extLst>
              <a:ext uri="{FF2B5EF4-FFF2-40B4-BE49-F238E27FC236}">
                <a16:creationId xmlns:a16="http://schemas.microsoft.com/office/drawing/2014/main" id="{0E6CB8AF-60C5-4173-8F06-3459F8105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87888"/>
            <a:ext cx="36671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F26D20-D6BB-4704-A847-869F408613FC}"/>
              </a:ext>
            </a:extLst>
          </p:cNvPr>
          <p:cNvCxnSpPr/>
          <p:nvPr/>
        </p:nvCxnSpPr>
        <p:spPr>
          <a:xfrm rot="5400000" flipH="1" flipV="1">
            <a:off x="6743701" y="54102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01" name="TextBox 16">
            <a:extLst>
              <a:ext uri="{FF2B5EF4-FFF2-40B4-BE49-F238E27FC236}">
                <a16:creationId xmlns:a16="http://schemas.microsoft.com/office/drawing/2014/main" id="{512BCE38-9425-4E32-B8F0-4E3E3070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726112"/>
            <a:ext cx="2154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% variance explained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B42362-E068-4F12-9813-50139CDB04D1}"/>
              </a:ext>
            </a:extLst>
          </p:cNvPr>
          <p:cNvCxnSpPr/>
          <p:nvPr/>
        </p:nvCxnSpPr>
        <p:spPr>
          <a:xfrm rot="5400000" flipH="1" flipV="1">
            <a:off x="8116094" y="5487194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03" name="TextBox 18">
            <a:extLst>
              <a:ext uri="{FF2B5EF4-FFF2-40B4-BE49-F238E27FC236}">
                <a16:creationId xmlns:a16="http://schemas.microsoft.com/office/drawing/2014/main" id="{FB2A70A3-A47F-4193-8CC7-0AC51863A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2725" y="5602288"/>
            <a:ext cx="1971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Index in</a:t>
            </a:r>
          </a:p>
          <a:p>
            <a:r>
              <a:rPr lang="en-US" altLang="en-US" dirty="0" err="1"/>
              <a:t>EigenVector</a:t>
            </a:r>
            <a:r>
              <a:rPr lang="en-US" altLang="en-US" dirty="0"/>
              <a:t> Matrix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BCC3A4-0A26-40BF-854B-CF651CB8806A}"/>
              </a:ext>
            </a:extLst>
          </p:cNvPr>
          <p:cNvCxnSpPr/>
          <p:nvPr/>
        </p:nvCxnSpPr>
        <p:spPr>
          <a:xfrm rot="10800000">
            <a:off x="3733800" y="55626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205" name="TextBox 21">
            <a:extLst>
              <a:ext uri="{FF2B5EF4-FFF2-40B4-BE49-F238E27FC236}">
                <a16:creationId xmlns:a16="http://schemas.microsoft.com/office/drawing/2014/main" id="{A768E2A8-BD4F-4D43-872D-3F001ADA6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762000"/>
            <a:ext cx="309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</a:t>
            </a:r>
          </a:p>
        </p:txBody>
      </p:sp>
      <p:sp>
        <p:nvSpPr>
          <p:cNvPr id="136206" name="TextBox 22">
            <a:extLst>
              <a:ext uri="{FF2B5EF4-FFF2-40B4-BE49-F238E27FC236}">
                <a16:creationId xmlns:a16="http://schemas.microsoft.com/office/drawing/2014/main" id="{B6FB3128-142B-44F2-A39A-E62526D78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96913"/>
            <a:ext cx="631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JAVA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Box 3">
            <a:extLst>
              <a:ext uri="{FF2B5EF4-FFF2-40B4-BE49-F238E27FC236}">
                <a16:creationId xmlns:a16="http://schemas.microsoft.com/office/drawing/2014/main" id="{3D0EAE82-48BC-4410-A030-7CEF81C53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6200"/>
            <a:ext cx="586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One more trivial helper method to reorder the eigenvalues…</a:t>
            </a:r>
          </a:p>
        </p:txBody>
      </p:sp>
      <p:pic>
        <p:nvPicPr>
          <p:cNvPr id="138243" name="Picture 2">
            <a:extLst>
              <a:ext uri="{FF2B5EF4-FFF2-40B4-BE49-F238E27FC236}">
                <a16:creationId xmlns:a16="http://schemas.microsoft.com/office/drawing/2014/main" id="{429AC7CD-2A63-45AF-83FB-56B89566C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4867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4" name="TextBox 5">
            <a:extLst>
              <a:ext uri="{FF2B5EF4-FFF2-40B4-BE49-F238E27FC236}">
                <a16:creationId xmlns:a16="http://schemas.microsoft.com/office/drawing/2014/main" id="{A1895F87-FA64-44B5-9397-4F18B4211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24400"/>
            <a:ext cx="531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In:  </a:t>
            </a:r>
          </a:p>
        </p:txBody>
      </p:sp>
      <p:pic>
        <p:nvPicPr>
          <p:cNvPr id="138245" name="Picture 4">
            <a:extLst>
              <a:ext uri="{FF2B5EF4-FFF2-40B4-BE49-F238E27FC236}">
                <a16:creationId xmlns:a16="http://schemas.microsoft.com/office/drawing/2014/main" id="{702E1EA4-877B-4F2A-8140-0825ABC20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48200"/>
            <a:ext cx="464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6" name="TextBox 8">
            <a:extLst>
              <a:ext uri="{FF2B5EF4-FFF2-40B4-BE49-F238E27FC236}">
                <a16:creationId xmlns:a16="http://schemas.microsoft.com/office/drawing/2014/main" id="{D5A75074-A447-4709-AB94-9469A719B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5726113"/>
            <a:ext cx="703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Out:  </a:t>
            </a:r>
          </a:p>
        </p:txBody>
      </p:sp>
      <p:pic>
        <p:nvPicPr>
          <p:cNvPr id="138247" name="Picture 3">
            <a:extLst>
              <a:ext uri="{FF2B5EF4-FFF2-40B4-BE49-F238E27FC236}">
                <a16:creationId xmlns:a16="http://schemas.microsoft.com/office/drawing/2014/main" id="{C4E4C4DD-85D9-408A-9924-92FDBD5E1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715000"/>
            <a:ext cx="45815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8" name="Picture 5">
            <a:extLst>
              <a:ext uri="{FF2B5EF4-FFF2-40B4-BE49-F238E27FC236}">
                <a16:creationId xmlns:a16="http://schemas.microsoft.com/office/drawing/2014/main" id="{4025414A-7D4D-486D-A80B-5B0554E6D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48200"/>
            <a:ext cx="30480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9" name="TextBox 13">
            <a:extLst>
              <a:ext uri="{FF2B5EF4-FFF2-40B4-BE49-F238E27FC236}">
                <a16:creationId xmlns:a16="http://schemas.microsoft.com/office/drawing/2014/main" id="{B6159813-72FD-42B2-A962-444877EF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49713"/>
            <a:ext cx="2368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Unsorted Eigen Vectors</a:t>
            </a:r>
          </a:p>
        </p:txBody>
      </p:sp>
      <p:sp>
        <p:nvSpPr>
          <p:cNvPr id="138250" name="TextBox 14">
            <a:extLst>
              <a:ext uri="{FF2B5EF4-FFF2-40B4-BE49-F238E27FC236}">
                <a16:creationId xmlns:a16="http://schemas.microsoft.com/office/drawing/2014/main" id="{C88D13EF-4A1C-4281-99B4-C0F0B8535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4114800"/>
            <a:ext cx="2028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Sorted Eigen Values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9B1C48-3998-4CD3-B762-E4E22FBCAB6D}"/>
              </a:ext>
            </a:extLst>
          </p:cNvPr>
          <p:cNvCxnSpPr/>
          <p:nvPr/>
        </p:nvCxnSpPr>
        <p:spPr>
          <a:xfrm rot="5400000" flipH="1" flipV="1">
            <a:off x="6057901" y="52959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52" name="TextBox 17">
            <a:extLst>
              <a:ext uri="{FF2B5EF4-FFF2-40B4-BE49-F238E27FC236}">
                <a16:creationId xmlns:a16="http://schemas.microsoft.com/office/drawing/2014/main" id="{DBBCBB57-9062-48AB-A7E8-479FEC3EF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334000"/>
            <a:ext cx="124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Eigen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3D9C1-192E-4B42-8AA6-A6A8D5C21AE3}"/>
              </a:ext>
            </a:extLst>
          </p:cNvPr>
          <p:cNvCxnSpPr/>
          <p:nvPr/>
        </p:nvCxnSpPr>
        <p:spPr>
          <a:xfrm rot="5400000" flipH="1" flipV="1">
            <a:off x="8497094" y="529510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254" name="TextBox 21">
            <a:extLst>
              <a:ext uri="{FF2B5EF4-FFF2-40B4-BE49-F238E27FC236}">
                <a16:creationId xmlns:a16="http://schemas.microsoft.com/office/drawing/2014/main" id="{185A7906-4F24-457E-9FED-884043F0E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488" y="5334000"/>
            <a:ext cx="696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Index</a:t>
            </a:r>
          </a:p>
        </p:txBody>
      </p:sp>
      <p:sp>
        <p:nvSpPr>
          <p:cNvPr id="138255" name="TextBox 22">
            <a:extLst>
              <a:ext uri="{FF2B5EF4-FFF2-40B4-BE49-F238E27FC236}">
                <a16:creationId xmlns:a16="http://schemas.microsoft.com/office/drawing/2014/main" id="{B172526C-AB29-45E5-9293-764717020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238" y="6335713"/>
            <a:ext cx="2062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Sorted EigenVectors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2">
            <a:extLst>
              <a:ext uri="{FF2B5EF4-FFF2-40B4-BE49-F238E27FC236}">
                <a16:creationId xmlns:a16="http://schemas.microsoft.com/office/drawing/2014/main" id="{61BBD863-39C8-4838-AF94-97A4599A5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28650"/>
            <a:ext cx="749617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1" name="Picture 3">
            <a:extLst>
              <a:ext uri="{FF2B5EF4-FFF2-40B4-BE49-F238E27FC236}">
                <a16:creationId xmlns:a16="http://schemas.microsoft.com/office/drawing/2014/main" id="{4B2B05F4-F7CB-4835-849E-30C4EF8B9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524250"/>
            <a:ext cx="49434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292" name="Picture 4">
            <a:extLst>
              <a:ext uri="{FF2B5EF4-FFF2-40B4-BE49-F238E27FC236}">
                <a16:creationId xmlns:a16="http://schemas.microsoft.com/office/drawing/2014/main" id="{37A159D1-E73D-4DB7-9561-BC6C76AAA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43400"/>
            <a:ext cx="32670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3" name="TextBox 6">
            <a:extLst>
              <a:ext uri="{FF2B5EF4-FFF2-40B4-BE49-F238E27FC236}">
                <a16:creationId xmlns:a16="http://schemas.microsoft.com/office/drawing/2014/main" id="{C6FE5626-DF0A-4EF0-BCFE-54A71BCCB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"/>
            <a:ext cx="749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Once we have our Eigenvectors, we are ready to calculate the components….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4AB4E3-C215-4609-9304-C133A42436A5}"/>
              </a:ext>
            </a:extLst>
          </p:cNvPr>
          <p:cNvCxnSpPr/>
          <p:nvPr/>
        </p:nvCxnSpPr>
        <p:spPr>
          <a:xfrm rot="16200000" flipV="1">
            <a:off x="6019800" y="30480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295" name="TextBox 8">
            <a:extLst>
              <a:ext uri="{FF2B5EF4-FFF2-40B4-BE49-F238E27FC236}">
                <a16:creationId xmlns:a16="http://schemas.microsoft.com/office/drawing/2014/main" id="{0E586511-CA6A-4141-987B-17DDD4D6E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429000"/>
            <a:ext cx="3017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(or just </a:t>
            </a:r>
            <a:r>
              <a:rPr lang="en-US" altLang="en-US" dirty="0" err="1"/>
              <a:t>d.times</a:t>
            </a:r>
            <a:r>
              <a:rPr lang="en-US" altLang="en-US" dirty="0"/>
              <a:t>(</a:t>
            </a:r>
            <a:r>
              <a:rPr lang="en-US" altLang="en-US" dirty="0" err="1"/>
              <a:t>eigenVectors</a:t>
            </a:r>
            <a:r>
              <a:rPr lang="en-US" altLang="en-US" dirty="0"/>
              <a:t>))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Box 1">
            <a:extLst>
              <a:ext uri="{FF2B5EF4-FFF2-40B4-BE49-F238E27FC236}">
                <a16:creationId xmlns:a16="http://schemas.microsoft.com/office/drawing/2014/main" id="{13CF3486-201D-499A-A23C-4FBBABEB8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76200"/>
            <a:ext cx="272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Form a covariance matrix…</a:t>
            </a:r>
          </a:p>
        </p:txBody>
      </p:sp>
      <p:pic>
        <p:nvPicPr>
          <p:cNvPr id="92163" name="Picture 2">
            <a:extLst>
              <a:ext uri="{FF2B5EF4-FFF2-40B4-BE49-F238E27FC236}">
                <a16:creationId xmlns:a16="http://schemas.microsoft.com/office/drawing/2014/main" id="{8CE830C8-8272-468C-90D2-3C7D6D37D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65341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4" name="Picture 3">
            <a:extLst>
              <a:ext uri="{FF2B5EF4-FFF2-40B4-BE49-F238E27FC236}">
                <a16:creationId xmlns:a16="http://schemas.microsoft.com/office/drawing/2014/main" id="{A2EEAC66-8C0B-4C37-959F-2F7993869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62865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TextBox 4">
            <a:extLst>
              <a:ext uri="{FF2B5EF4-FFF2-40B4-BE49-F238E27FC236}">
                <a16:creationId xmlns:a16="http://schemas.microsoft.com/office/drawing/2014/main" id="{3687BFF5-E2BE-4518-8836-49712EEEA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54513"/>
            <a:ext cx="5767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For our (6,3) data matrix, the covariance matrix will be (3,3) </a:t>
            </a:r>
          </a:p>
        </p:txBody>
      </p:sp>
      <p:sp>
        <p:nvSpPr>
          <p:cNvPr id="92166" name="TextBox 5">
            <a:extLst>
              <a:ext uri="{FF2B5EF4-FFF2-40B4-BE49-F238E27FC236}">
                <a16:creationId xmlns:a16="http://schemas.microsoft.com/office/drawing/2014/main" id="{DB01210C-8666-48D5-8450-6A53748B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8248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Next, generate the Eigenvectors of the covariance matrix.</a:t>
            </a:r>
          </a:p>
          <a:p>
            <a:r>
              <a:rPr lang="en-US" altLang="en-US" sz="1800" dirty="0"/>
              <a:t>When we multiply these eigenvectors times the original data, we are transforming the</a:t>
            </a:r>
          </a:p>
          <a:p>
            <a:r>
              <a:rPr lang="en-US" altLang="en-US" sz="1800" dirty="0"/>
              <a:t>old coordinates to a new co-ordinate system based on the principle components.</a:t>
            </a:r>
          </a:p>
          <a:p>
            <a:r>
              <a:rPr lang="en-US" altLang="en-US" sz="1800" dirty="0"/>
              <a:t>The eigenvectors from the basis of our new coordinate space.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170227-7452-4667-826B-AE5A95B01886}"/>
              </a:ext>
            </a:extLst>
          </p:cNvPr>
          <p:cNvSpPr/>
          <p:nvPr/>
        </p:nvSpPr>
        <p:spPr>
          <a:xfrm>
            <a:off x="1524000" y="2209800"/>
            <a:ext cx="5715000" cy="16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2F7E0BF-7846-4FED-8A87-A62E3C875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Covariance Matrix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6E2B20B8-A29B-4798-897F-0D1942AAD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Representing covariance among dimensions as a matrix, e.g., for 3 dimensions: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Properties: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Diagonal: </a:t>
            </a:r>
            <a:r>
              <a:rPr lang="en-US" altLang="en-US" dirty="0">
                <a:solidFill>
                  <a:srgbClr val="0066FF"/>
                </a:solidFill>
              </a:rPr>
              <a:t>variances</a:t>
            </a:r>
            <a:r>
              <a:rPr lang="en-US" altLang="en-US" dirty="0"/>
              <a:t> of the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cov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,Y)=</a:t>
            </a:r>
            <a:r>
              <a:rPr lang="en-US" altLang="en-US" dirty="0" err="1"/>
              <a:t>cov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,</a:t>
            </a:r>
            <a:r>
              <a:rPr lang="en-US" altLang="en-US" i="1" dirty="0"/>
              <a:t>X</a:t>
            </a:r>
            <a:r>
              <a:rPr lang="en-US" altLang="en-US" dirty="0"/>
              <a:t>), hence matrix is </a:t>
            </a:r>
            <a:r>
              <a:rPr lang="en-US" altLang="en-US" dirty="0">
                <a:solidFill>
                  <a:srgbClr val="0066FF"/>
                </a:solidFill>
              </a:rPr>
              <a:t>symmetrical</a:t>
            </a:r>
            <a:r>
              <a:rPr lang="en-US" altLang="en-US" dirty="0"/>
              <a:t> about the diagonal (upper triangular)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dirty="0"/>
              <a:t>n</a:t>
            </a:r>
            <a:r>
              <a:rPr lang="en-US" altLang="en-US" dirty="0"/>
              <a:t>-dimensional data will result in </a:t>
            </a:r>
            <a:r>
              <a:rPr lang="en-US" altLang="en-US" i="1" dirty="0" err="1">
                <a:solidFill>
                  <a:srgbClr val="0066FF"/>
                </a:solidFill>
              </a:rPr>
              <a:t>n</a:t>
            </a:r>
            <a:r>
              <a:rPr lang="en-US" altLang="en-US" dirty="0" err="1">
                <a:solidFill>
                  <a:srgbClr val="0066FF"/>
                </a:solidFill>
              </a:rPr>
              <a:t>x</a:t>
            </a:r>
            <a:r>
              <a:rPr lang="en-US" altLang="en-US" i="1" dirty="0" err="1">
                <a:solidFill>
                  <a:srgbClr val="0066FF"/>
                </a:solidFill>
              </a:rPr>
              <a:t>n</a:t>
            </a:r>
            <a:r>
              <a:rPr lang="en-US" altLang="en-US" dirty="0">
                <a:solidFill>
                  <a:srgbClr val="0066FF"/>
                </a:solidFill>
              </a:rPr>
              <a:t> covariance</a:t>
            </a:r>
            <a:r>
              <a:rPr lang="en-US" altLang="en-US" dirty="0"/>
              <a:t> matrix</a:t>
            </a:r>
          </a:p>
        </p:txBody>
      </p:sp>
      <p:graphicFrame>
        <p:nvGraphicFramePr>
          <p:cNvPr id="94213" name="Object 2">
            <a:extLst>
              <a:ext uri="{FF2B5EF4-FFF2-40B4-BE49-F238E27FC236}">
                <a16:creationId xmlns:a16="http://schemas.microsoft.com/office/drawing/2014/main" id="{509930EB-6AB6-452B-BA1C-B6C06F34C2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9180846"/>
              </p:ext>
            </p:extLst>
          </p:nvPr>
        </p:nvGraphicFramePr>
        <p:xfrm>
          <a:off x="1854200" y="2306638"/>
          <a:ext cx="4851400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2" name="Equation" r:id="rId4" imgW="2235200" imgH="622300" progId="Equation.3">
                  <p:embed/>
                </p:oleObj>
              </mc:Choice>
              <mc:Fallback>
                <p:oleObj name="Equation" r:id="rId4" imgW="2235200" imgH="622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306638"/>
                        <a:ext cx="4851400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>
            <a:extLst>
              <a:ext uri="{FF2B5EF4-FFF2-40B4-BE49-F238E27FC236}">
                <a16:creationId xmlns:a16="http://schemas.microsoft.com/office/drawing/2014/main" id="{2BF919E8-7E69-4EED-9563-F3D9D08A5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73818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9" name="Picture 3">
            <a:extLst>
              <a:ext uri="{FF2B5EF4-FFF2-40B4-BE49-F238E27FC236}">
                <a16:creationId xmlns:a16="http://schemas.microsoft.com/office/drawing/2014/main" id="{A51BA9F9-27A2-4899-B24C-1FBCF661C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7834313" cy="319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0" name="Picture 4">
            <a:extLst>
              <a:ext uri="{FF2B5EF4-FFF2-40B4-BE49-F238E27FC236}">
                <a16:creationId xmlns:a16="http://schemas.microsoft.com/office/drawing/2014/main" id="{D6CAB0E9-AF18-4142-B890-D5EA18B0D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743200"/>
            <a:ext cx="3857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TextBox 6">
            <a:extLst>
              <a:ext uri="{FF2B5EF4-FFF2-40B4-BE49-F238E27FC236}">
                <a16:creationId xmlns:a16="http://schemas.microsoft.com/office/drawing/2014/main" id="{DCC0E4A9-BFDF-4475-B95E-3D4FCCDB5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76200"/>
            <a:ext cx="2725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Form a covariance matrix…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333F826A-27D3-487D-8221-71B5626D5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Eigenvectors &amp; Eigenvalues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59BC6F93-1715-474A-BC1C-55E7B1FAFA9D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dirty="0"/>
              <a:t>Eigenvector:  given a </a:t>
            </a:r>
            <a:r>
              <a:rPr lang="en-US" altLang="en-US" i="1" dirty="0" err="1"/>
              <a:t>n</a:t>
            </a:r>
            <a:r>
              <a:rPr lang="en-US" altLang="en-US" dirty="0" err="1"/>
              <a:t>x</a:t>
            </a:r>
            <a:r>
              <a:rPr lang="en-US" altLang="en-US" i="1" dirty="0" err="1"/>
              <a:t>n</a:t>
            </a:r>
            <a:r>
              <a:rPr lang="en-US" altLang="en-US" dirty="0"/>
              <a:t> matrix (A) there exists a nonzero vector x such that Ax = </a:t>
            </a:r>
            <a:r>
              <a:rPr lang="en-US" altLang="en-US" dirty="0" err="1"/>
              <a:t>λx</a:t>
            </a:r>
            <a:endParaRPr lang="en-US" altLang="en-US" dirty="0"/>
          </a:p>
          <a:p>
            <a:pPr eaLnBrk="1" hangingPunct="1"/>
            <a:r>
              <a:rPr lang="en-US" altLang="en-US" dirty="0"/>
              <a:t>Eigenvalue: λ is an eigenvalue of A if there is a nontrivial solution of Ax = </a:t>
            </a:r>
            <a:r>
              <a:rPr lang="en-US" altLang="en-US" dirty="0" err="1"/>
              <a:t>λx</a:t>
            </a:r>
            <a:endParaRPr lang="en-US" altLang="en-US" dirty="0"/>
          </a:p>
          <a:p>
            <a:pPr eaLnBrk="1" hangingPunct="1"/>
            <a:r>
              <a:rPr lang="en-US" altLang="en-US" dirty="0"/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Ax = </a:t>
            </a:r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235F43A2-D7C6-40C6-AEA5-786BBF248C89}"/>
              </a:ext>
            </a:extLst>
          </p:cNvPr>
          <p:cNvSpPr/>
          <p:nvPr/>
        </p:nvSpPr>
        <p:spPr bwMode="auto">
          <a:xfrm>
            <a:off x="2286000" y="4740275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46A3E48B-0CA8-4BB9-BE42-188CCB1FAF3C}"/>
              </a:ext>
            </a:extLst>
          </p:cNvPr>
          <p:cNvSpPr/>
          <p:nvPr/>
        </p:nvSpPr>
        <p:spPr bwMode="auto">
          <a:xfrm>
            <a:off x="1752600" y="4732338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4" name="Right Bracket 13">
            <a:extLst>
              <a:ext uri="{FF2B5EF4-FFF2-40B4-BE49-F238E27FC236}">
                <a16:creationId xmlns:a16="http://schemas.microsoft.com/office/drawing/2014/main" id="{4393F4B1-AE06-4B19-97EE-BBBA379DEDE0}"/>
              </a:ext>
            </a:extLst>
          </p:cNvPr>
          <p:cNvSpPr/>
          <p:nvPr/>
        </p:nvSpPr>
        <p:spPr bwMode="auto">
          <a:xfrm>
            <a:off x="31242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0020C2A4-72B8-4CE7-A0CE-86E0C68FA346}"/>
              </a:ext>
            </a:extLst>
          </p:cNvPr>
          <p:cNvSpPr/>
          <p:nvPr/>
        </p:nvSpPr>
        <p:spPr bwMode="auto">
          <a:xfrm>
            <a:off x="27432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9F2D7ABF-37C8-431D-B61D-89D038E094CA}"/>
              </a:ext>
            </a:extLst>
          </p:cNvPr>
          <p:cNvSpPr/>
          <p:nvPr/>
        </p:nvSpPr>
        <p:spPr bwMode="auto">
          <a:xfrm>
            <a:off x="66294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059C3464-5EDA-4E18-AC04-507B9E7688ED}"/>
              </a:ext>
            </a:extLst>
          </p:cNvPr>
          <p:cNvSpPr/>
          <p:nvPr/>
        </p:nvSpPr>
        <p:spPr bwMode="auto">
          <a:xfrm>
            <a:off x="60198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401D4F01-2991-4CB9-9A6C-45AAE77E0759}"/>
              </a:ext>
            </a:extLst>
          </p:cNvPr>
          <p:cNvSpPr/>
          <p:nvPr/>
        </p:nvSpPr>
        <p:spPr bwMode="auto">
          <a:xfrm>
            <a:off x="4648200" y="4732338"/>
            <a:ext cx="304800" cy="822325"/>
          </a:xfrm>
          <a:prstGeom prst="righ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E9CC9A65-D453-45DB-B134-8AB750E85ED4}"/>
              </a:ext>
            </a:extLst>
          </p:cNvPr>
          <p:cNvSpPr/>
          <p:nvPr/>
        </p:nvSpPr>
        <p:spPr bwMode="auto">
          <a:xfrm>
            <a:off x="4191000" y="4724400"/>
            <a:ext cx="304800" cy="822325"/>
          </a:xfrm>
          <a:prstGeom prst="leftBracke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97293" name="TextBox 19">
            <a:extLst>
              <a:ext uri="{FF2B5EF4-FFF2-40B4-BE49-F238E27FC236}">
                <a16:creationId xmlns:a16="http://schemas.microsoft.com/office/drawing/2014/main" id="{B4508500-AD2D-44C4-A86C-38CE65A5E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800600"/>
            <a:ext cx="6524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ea typeface="MS Pゴシック"/>
                <a:cs typeface="MS Pゴシック"/>
              </a:rPr>
              <a:t>1   6</a:t>
            </a:r>
          </a:p>
          <a:p>
            <a:r>
              <a:rPr lang="en-US" altLang="en-US" sz="1800">
                <a:ea typeface="MS Pゴシック"/>
                <a:cs typeface="MS Pゴシック"/>
              </a:rPr>
              <a:t>5   2</a:t>
            </a:r>
          </a:p>
        </p:txBody>
      </p:sp>
      <p:sp>
        <p:nvSpPr>
          <p:cNvPr id="97294" name="TextBox 20">
            <a:extLst>
              <a:ext uri="{FF2B5EF4-FFF2-40B4-BE49-F238E27FC236}">
                <a16:creationId xmlns:a16="http://schemas.microsoft.com/office/drawing/2014/main" id="{DD82C26F-3FA4-4EE9-B5E9-FB551F2CF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00600"/>
            <a:ext cx="3952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ea typeface="MS Pゴシック"/>
                <a:cs typeface="MS Pゴシック"/>
              </a:rPr>
              <a:t> 6</a:t>
            </a:r>
          </a:p>
          <a:p>
            <a:r>
              <a:rPr lang="en-US" altLang="en-US" sz="1800">
                <a:ea typeface="MS Pゴシック"/>
                <a:cs typeface="MS Pゴシック"/>
              </a:rPr>
              <a:t>-5</a:t>
            </a:r>
          </a:p>
        </p:txBody>
      </p:sp>
      <p:sp>
        <p:nvSpPr>
          <p:cNvPr id="97295" name="TextBox 21">
            <a:extLst>
              <a:ext uri="{FF2B5EF4-FFF2-40B4-BE49-F238E27FC236}">
                <a16:creationId xmlns:a16="http://schemas.microsoft.com/office/drawing/2014/main" id="{AB3DEF29-83A0-4C82-A261-AAA0C7747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95300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ea typeface="MS Pゴシック"/>
                <a:cs typeface="MS Pゴシック"/>
              </a:rPr>
              <a:t>=</a:t>
            </a:r>
          </a:p>
        </p:txBody>
      </p:sp>
      <p:sp>
        <p:nvSpPr>
          <p:cNvPr id="97296" name="TextBox 22">
            <a:extLst>
              <a:ext uri="{FF2B5EF4-FFF2-40B4-BE49-F238E27FC236}">
                <a16:creationId xmlns:a16="http://schemas.microsoft.com/office/drawing/2014/main" id="{D2786744-3314-48B8-80F2-5B798462F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4800600"/>
            <a:ext cx="520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ea typeface="MS Pゴシック"/>
                <a:cs typeface="MS Pゴシック"/>
              </a:rPr>
              <a:t>-24</a:t>
            </a:r>
          </a:p>
          <a:p>
            <a:r>
              <a:rPr lang="en-US" altLang="en-US" sz="1800">
                <a:ea typeface="MS Pゴシック"/>
                <a:cs typeface="MS Pゴシック"/>
              </a:rPr>
              <a:t> 20</a:t>
            </a:r>
          </a:p>
        </p:txBody>
      </p:sp>
      <p:sp>
        <p:nvSpPr>
          <p:cNvPr id="97297" name="TextBox 23">
            <a:extLst>
              <a:ext uri="{FF2B5EF4-FFF2-40B4-BE49-F238E27FC236}">
                <a16:creationId xmlns:a16="http://schemas.microsoft.com/office/drawing/2014/main" id="{FE35D0E3-FDAE-4606-9E10-3FABAE62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496411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ea typeface="MS Pゴシック"/>
                <a:cs typeface="MS Pゴシック"/>
              </a:rPr>
              <a:t>=</a:t>
            </a:r>
          </a:p>
        </p:txBody>
      </p:sp>
      <p:sp>
        <p:nvSpPr>
          <p:cNvPr id="97298" name="TextBox 24">
            <a:extLst>
              <a:ext uri="{FF2B5EF4-FFF2-40B4-BE49-F238E27FC236}">
                <a16:creationId xmlns:a16="http://schemas.microsoft.com/office/drawing/2014/main" id="{5B2AF519-0823-45FD-A018-C367A2CE3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953000"/>
            <a:ext cx="395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ea typeface="MS Pゴシック"/>
                <a:cs typeface="MS Pゴシック"/>
              </a:rPr>
              <a:t>-4</a:t>
            </a:r>
          </a:p>
        </p:txBody>
      </p:sp>
      <p:sp>
        <p:nvSpPr>
          <p:cNvPr id="97299" name="TextBox 25">
            <a:extLst>
              <a:ext uri="{FF2B5EF4-FFF2-40B4-BE49-F238E27FC236}">
                <a16:creationId xmlns:a16="http://schemas.microsoft.com/office/drawing/2014/main" id="{55C3A69F-B63A-41AA-A21A-5F13BB58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4800600"/>
            <a:ext cx="3952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ea typeface="MS Pゴシック"/>
                <a:cs typeface="MS Pゴシック"/>
              </a:rPr>
              <a:t> 6</a:t>
            </a:r>
          </a:p>
          <a:p>
            <a:r>
              <a:rPr lang="en-US" altLang="en-US" sz="1800">
                <a:ea typeface="MS Pゴシック"/>
                <a:cs typeface="MS Pゴシック"/>
              </a:rPr>
              <a:t>-5</a:t>
            </a:r>
          </a:p>
        </p:txBody>
      </p:sp>
      <p:sp>
        <p:nvSpPr>
          <p:cNvPr id="97300" name="TextBox 26">
            <a:extLst>
              <a:ext uri="{FF2B5EF4-FFF2-40B4-BE49-F238E27FC236}">
                <a16:creationId xmlns:a16="http://schemas.microsoft.com/office/drawing/2014/main" id="{038B0169-DE76-49F9-AA4A-BB73F0E9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75" y="4953000"/>
            <a:ext cx="35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ea typeface="MS Pゴシック"/>
                <a:cs typeface="MS Pゴシック"/>
              </a:rPr>
              <a:t>=</a:t>
            </a:r>
          </a:p>
        </p:txBody>
      </p:sp>
      <p:sp>
        <p:nvSpPr>
          <p:cNvPr id="97301" name="TextBox 27">
            <a:extLst>
              <a:ext uri="{FF2B5EF4-FFF2-40B4-BE49-F238E27FC236}">
                <a16:creationId xmlns:a16="http://schemas.microsoft.com/office/drawing/2014/main" id="{CE30DB11-33E4-46F3-AE6E-3C12BFC07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800600"/>
            <a:ext cx="76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200">
                <a:solidFill>
                  <a:srgbClr val="114FFB"/>
                </a:solidFill>
                <a:ea typeface="MS Pゴシック"/>
                <a:cs typeface="MS Pゴシック"/>
              </a:rPr>
              <a:t>-4x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312797-8A0D-4983-B6FF-21175BDC28CF}"/>
              </a:ext>
            </a:extLst>
          </p:cNvPr>
          <p:cNvCxnSpPr/>
          <p:nvPr/>
        </p:nvCxnSpPr>
        <p:spPr>
          <a:xfrm rot="5400000" flipH="1" flipV="1">
            <a:off x="1524000" y="57150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03" name="TextBox 23">
            <a:extLst>
              <a:ext uri="{FF2B5EF4-FFF2-40B4-BE49-F238E27FC236}">
                <a16:creationId xmlns:a16="http://schemas.microsoft.com/office/drawing/2014/main" id="{9AA4FA75-7FC9-431B-A3D9-6AA3E4F4C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30913"/>
            <a:ext cx="1235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“Operator”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030079-C453-4A9A-91A3-4638E0A3796B}"/>
              </a:ext>
            </a:extLst>
          </p:cNvPr>
          <p:cNvCxnSpPr/>
          <p:nvPr/>
        </p:nvCxnSpPr>
        <p:spPr>
          <a:xfrm rot="16200000" flipV="1">
            <a:off x="3048000" y="57150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05" name="TextBox 26">
            <a:extLst>
              <a:ext uri="{FF2B5EF4-FFF2-40B4-BE49-F238E27FC236}">
                <a16:creationId xmlns:a16="http://schemas.microsoft.com/office/drawing/2014/main" id="{6829F48B-C605-413E-9507-4B399DB6B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19800"/>
            <a:ext cx="128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Eigenvector</a:t>
            </a:r>
          </a:p>
        </p:txBody>
      </p:sp>
      <p:sp>
        <p:nvSpPr>
          <p:cNvPr id="97306" name="TextBox 27">
            <a:extLst>
              <a:ext uri="{FF2B5EF4-FFF2-40B4-BE49-F238E27FC236}">
                <a16:creationId xmlns:a16="http://schemas.microsoft.com/office/drawing/2014/main" id="{53F5645E-47B6-4DF0-A41F-82BC86A11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0" y="6019800"/>
            <a:ext cx="1282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Eigenvector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8CEC94-E14A-49E7-A853-4DDD86A79698}"/>
              </a:ext>
            </a:extLst>
          </p:cNvPr>
          <p:cNvCxnSpPr/>
          <p:nvPr/>
        </p:nvCxnSpPr>
        <p:spPr>
          <a:xfrm rot="16200000" flipV="1">
            <a:off x="6286500" y="57531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08" name="TextBox 30">
            <a:extLst>
              <a:ext uri="{FF2B5EF4-FFF2-40B4-BE49-F238E27FC236}">
                <a16:creationId xmlns:a16="http://schemas.microsoft.com/office/drawing/2014/main" id="{FBC8E233-BA0D-46AC-9611-BA887962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7" y="6030913"/>
            <a:ext cx="1192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Eigenvalue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4B65EB-ADB6-4506-AE07-E63C65BE35B9}"/>
              </a:ext>
            </a:extLst>
          </p:cNvPr>
          <p:cNvCxnSpPr/>
          <p:nvPr/>
        </p:nvCxnSpPr>
        <p:spPr>
          <a:xfrm rot="5400000" flipH="1" flipV="1">
            <a:off x="5067300" y="55245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310" name="TextBox 31">
            <a:extLst>
              <a:ext uri="{FF2B5EF4-FFF2-40B4-BE49-F238E27FC236}">
                <a16:creationId xmlns:a16="http://schemas.microsoft.com/office/drawing/2014/main" id="{F85BFB2B-174D-4779-832A-01364F34B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"/>
            <a:ext cx="6450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Calculate the eigenvector and eigenvalues of the covariance matrix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884A6F34-0448-4C5D-8FF7-859C09BC0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chemeClr val="tx1"/>
                </a:solidFill>
              </a:rPr>
              <a:t>Properties of Eigenvectors and Eigenvalues</a:t>
            </a:r>
          </a:p>
        </p:txBody>
      </p:sp>
      <p:sp>
        <p:nvSpPr>
          <p:cNvPr id="315395" name="Rectangle 3">
            <a:extLst>
              <a:ext uri="{FF2B5EF4-FFF2-40B4-BE49-F238E27FC236}">
                <a16:creationId xmlns:a16="http://schemas.microsoft.com/office/drawing/2014/main" id="{20AAF168-37F4-4FF5-9212-EE3D8F7C0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Eigenvectors can only be found for square matrices and not every square matrix has eigenvectors.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Given an </a:t>
            </a:r>
            <a:r>
              <a:rPr lang="en-US" sz="2800" i="1" dirty="0"/>
              <a:t>n</a:t>
            </a:r>
            <a:r>
              <a:rPr lang="en-US" sz="2800" dirty="0"/>
              <a:t> x </a:t>
            </a:r>
            <a:r>
              <a:rPr lang="en-US" sz="2800" i="1" dirty="0"/>
              <a:t>n</a:t>
            </a:r>
            <a:r>
              <a:rPr lang="en-US" sz="2800" dirty="0"/>
              <a:t> matrix (with eigenvectors), we can find </a:t>
            </a:r>
            <a:r>
              <a:rPr lang="en-US" sz="2800" i="1" dirty="0"/>
              <a:t>n</a:t>
            </a:r>
            <a:r>
              <a:rPr lang="en-US" sz="2800" dirty="0"/>
              <a:t> eigenvectors.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All eigenvectors of a </a:t>
            </a:r>
            <a:r>
              <a:rPr lang="en-US" sz="2800" u="sng" dirty="0"/>
              <a:t>symmetric</a:t>
            </a:r>
            <a:r>
              <a:rPr lang="en-US" sz="2800" baseline="30000" dirty="0"/>
              <a:t>*</a:t>
            </a:r>
            <a:r>
              <a:rPr lang="en-US" sz="2800" dirty="0"/>
              <a:t> matrix are perpendicular to each other, no matter how many dimensions we have.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All eigenvalues of a symmetric matrix are real.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dirty="0"/>
              <a:t>(symmetric matrices are examples of Hermitian matrices)</a:t>
            </a:r>
          </a:p>
        </p:txBody>
      </p:sp>
      <p:sp>
        <p:nvSpPr>
          <p:cNvPr id="99333" name="Rectangle 4">
            <a:extLst>
              <a:ext uri="{FF2B5EF4-FFF2-40B4-BE49-F238E27FC236}">
                <a16:creationId xmlns:a16="http://schemas.microsoft.com/office/drawing/2014/main" id="{E655633E-D30D-4B5F-999E-46A5BCC92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550" y="6276975"/>
            <a:ext cx="4025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>
                <a:ea typeface="MS Pゴシック"/>
                <a:cs typeface="MS Pゴシック"/>
              </a:rPr>
              <a:t>*Note: covariance matrices are symmetric!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Box 1">
            <a:extLst>
              <a:ext uri="{FF2B5EF4-FFF2-40B4-BE49-F238E27FC236}">
                <a16:creationId xmlns:a16="http://schemas.microsoft.com/office/drawing/2014/main" id="{5A659C4B-7A06-473A-85F8-AABBACCBD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5045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Generate the Eigenvectors of the covariance matrix.</a:t>
            </a:r>
          </a:p>
          <a:p>
            <a:endParaRPr lang="en-US" altLang="en-US" dirty="0"/>
          </a:p>
        </p:txBody>
      </p:sp>
      <p:pic>
        <p:nvPicPr>
          <p:cNvPr id="101379" name="Picture 1">
            <a:extLst>
              <a:ext uri="{FF2B5EF4-FFF2-40B4-BE49-F238E27FC236}">
                <a16:creationId xmlns:a16="http://schemas.microsoft.com/office/drawing/2014/main" id="{8A5ECFBE-7E77-41AD-83A3-CDEBBBFA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75533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0" name="TextBox 6">
            <a:extLst>
              <a:ext uri="{FF2B5EF4-FFF2-40B4-BE49-F238E27FC236}">
                <a16:creationId xmlns:a16="http://schemas.microsoft.com/office/drawing/2014/main" id="{147FC1C8-E95E-4573-98A7-FCDDDD80C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5486400"/>
            <a:ext cx="8493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Each of these </a:t>
            </a:r>
            <a:r>
              <a:rPr lang="en-US" altLang="en-US" sz="1800" dirty="0" err="1"/>
              <a:t>EignenVectors</a:t>
            </a:r>
            <a:r>
              <a:rPr lang="en-US" altLang="en-US" sz="1800" dirty="0"/>
              <a:t> are orthogonal to each other in some 7 dimensional space…</a:t>
            </a:r>
          </a:p>
          <a:p>
            <a:r>
              <a:rPr lang="en-US" altLang="en-US" sz="1800" dirty="0"/>
              <a:t>They form an orthogonal basis..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Box 1">
            <a:extLst>
              <a:ext uri="{FF2B5EF4-FFF2-40B4-BE49-F238E27FC236}">
                <a16:creationId xmlns:a16="http://schemas.microsoft.com/office/drawing/2014/main" id="{74F92830-9504-410C-B20A-A22BFCA51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" y="0"/>
            <a:ext cx="919027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To get the new principle components, multiply the </a:t>
            </a:r>
            <a:r>
              <a:rPr lang="en-US" altLang="en-US" sz="1800" dirty="0" err="1"/>
              <a:t>meanSubtractedMatrix</a:t>
            </a:r>
            <a:r>
              <a:rPr lang="en-US" altLang="en-US" sz="1800" dirty="0"/>
              <a:t> times the eigenvectors.</a:t>
            </a:r>
          </a:p>
          <a:p>
            <a:r>
              <a:rPr lang="en-US" altLang="en-US" sz="1800" dirty="0"/>
              <a:t>Conceptually, we are “rotating” the data into a new dimensional space with </a:t>
            </a:r>
          </a:p>
          <a:p>
            <a:r>
              <a:rPr lang="en-US" altLang="en-US" sz="1800" dirty="0"/>
              <a:t>“orthogonal” vectors generated by the </a:t>
            </a:r>
            <a:r>
              <a:rPr lang="en-US" altLang="en-US" sz="1800" dirty="0" err="1"/>
              <a:t>EigenValue</a:t>
            </a:r>
            <a:r>
              <a:rPr lang="en-US" altLang="en-US" sz="1800" dirty="0"/>
              <a:t> decomposition.</a:t>
            </a:r>
          </a:p>
        </p:txBody>
      </p:sp>
      <p:sp>
        <p:nvSpPr>
          <p:cNvPr id="103427" name="TextBox 9">
            <a:extLst>
              <a:ext uri="{FF2B5EF4-FFF2-40B4-BE49-F238E27FC236}">
                <a16:creationId xmlns:a16="http://schemas.microsoft.com/office/drawing/2014/main" id="{D0A43660-C356-40D9-82C0-E78A74CE5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706" y="6288088"/>
            <a:ext cx="47816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/>
              <a:t>We now have our data projected into component space..</a:t>
            </a:r>
          </a:p>
          <a:p>
            <a:r>
              <a:rPr lang="en-US" altLang="en-US" sz="1600" dirty="0"/>
              <a:t>These are the principal components of our data..</a:t>
            </a:r>
          </a:p>
        </p:txBody>
      </p:sp>
      <p:pic>
        <p:nvPicPr>
          <p:cNvPr id="103428" name="Picture 1">
            <a:extLst>
              <a:ext uri="{FF2B5EF4-FFF2-40B4-BE49-F238E27FC236}">
                <a16:creationId xmlns:a16="http://schemas.microsoft.com/office/drawing/2014/main" id="{33699BA6-5FAF-4FF7-AFF5-15A655383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719137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</TotalTime>
  <Words>876</Words>
  <Application>Microsoft Office PowerPoint</Application>
  <PresentationFormat>On-screen Show (4:3)</PresentationFormat>
  <Paragraphs>145</Paragraphs>
  <Slides>28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Lucida Grande</vt:lpstr>
      <vt:lpstr>Times New Roman</vt:lpstr>
      <vt:lpstr>Wingdings</vt:lpstr>
      <vt:lpstr>Default Design</vt:lpstr>
      <vt:lpstr>Equation</vt:lpstr>
      <vt:lpstr>PowerPoint Presentation</vt:lpstr>
      <vt:lpstr>PowerPoint Presentation</vt:lpstr>
      <vt:lpstr>PowerPoint Presentation</vt:lpstr>
      <vt:lpstr>Covariance Matrix</vt:lpstr>
      <vt:lpstr>PowerPoint Presentation</vt:lpstr>
      <vt:lpstr>Eigenvectors &amp; Eigenvalues</vt:lpstr>
      <vt:lpstr>Properties of Eigenvectors and Eigenvalues</vt:lpstr>
      <vt:lpstr>PowerPoint Presentation</vt:lpstr>
      <vt:lpstr>PowerPoint Presentation</vt:lpstr>
      <vt:lpstr>PowerPoint Presentation</vt:lpstr>
      <vt:lpstr>Calculating the percent 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494</cp:revision>
  <dcterms:created xsi:type="dcterms:W3CDTF">1601-01-01T00:00:00Z</dcterms:created>
  <dcterms:modified xsi:type="dcterms:W3CDTF">2020-04-13T00:15:30Z</dcterms:modified>
</cp:coreProperties>
</file>