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2" r:id="rId2"/>
    <p:sldId id="283" r:id="rId3"/>
    <p:sldId id="284" r:id="rId4"/>
    <p:sldId id="285" r:id="rId5"/>
    <p:sldId id="286" r:id="rId6"/>
    <p:sldId id="335" r:id="rId7"/>
    <p:sldId id="336" r:id="rId8"/>
    <p:sldId id="337" r:id="rId9"/>
    <p:sldId id="338" r:id="rId10"/>
    <p:sldId id="339" r:id="rId11"/>
    <p:sldId id="340" r:id="rId12"/>
    <p:sldId id="341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7" autoAdjust="0"/>
    <p:restoredTop sz="87421" autoAdjust="0"/>
  </p:normalViewPr>
  <p:slideViewPr>
    <p:cSldViewPr>
      <p:cViewPr varScale="1">
        <p:scale>
          <a:sx n="93" d="100"/>
          <a:sy n="93" d="100"/>
        </p:scale>
        <p:origin x="5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026">
            <a:extLst>
              <a:ext uri="{FF2B5EF4-FFF2-40B4-BE49-F238E27FC236}">
                <a16:creationId xmlns:a16="http://schemas.microsoft.com/office/drawing/2014/main" id="{4FD95E92-29E2-4C9F-AEE8-01B5EB4583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5" name="Rectangle 1027">
            <a:extLst>
              <a:ext uri="{FF2B5EF4-FFF2-40B4-BE49-F238E27FC236}">
                <a16:creationId xmlns:a16="http://schemas.microsoft.com/office/drawing/2014/main" id="{2889B6DD-3018-443D-9758-762752FFF83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1028">
            <a:extLst>
              <a:ext uri="{FF2B5EF4-FFF2-40B4-BE49-F238E27FC236}">
                <a16:creationId xmlns:a16="http://schemas.microsoft.com/office/drawing/2014/main" id="{10D54BAD-3E81-4EE9-AF22-14F28061637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1029">
            <a:extLst>
              <a:ext uri="{FF2B5EF4-FFF2-40B4-BE49-F238E27FC236}">
                <a16:creationId xmlns:a16="http://schemas.microsoft.com/office/drawing/2014/main" id="{92474DE0-BD43-49D4-86CE-E0C06FFB05E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198" name="Rectangle 1030">
            <a:extLst>
              <a:ext uri="{FF2B5EF4-FFF2-40B4-BE49-F238E27FC236}">
                <a16:creationId xmlns:a16="http://schemas.microsoft.com/office/drawing/2014/main" id="{FF3DCDD4-5C04-4F3F-B5CD-AB201D19852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9" name="Rectangle 1031">
            <a:extLst>
              <a:ext uri="{FF2B5EF4-FFF2-40B4-BE49-F238E27FC236}">
                <a16:creationId xmlns:a16="http://schemas.microsoft.com/office/drawing/2014/main" id="{D57A2DBB-EE26-4666-896E-685AB75D95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EB5A6FE-1B64-43D5-B63F-F82B48B90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>
            <a:extLst>
              <a:ext uri="{FF2B5EF4-FFF2-40B4-BE49-F238E27FC236}">
                <a16:creationId xmlns:a16="http://schemas.microsoft.com/office/drawing/2014/main" id="{7626C30B-03FD-4243-895B-2D93CE0D36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>
            <a:extLst>
              <a:ext uri="{FF2B5EF4-FFF2-40B4-BE49-F238E27FC236}">
                <a16:creationId xmlns:a16="http://schemas.microsoft.com/office/drawing/2014/main" id="{CFC1E007-60C0-427A-9C4B-7D69A16421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4" name="Slide Number Placeholder 3">
            <a:extLst>
              <a:ext uri="{FF2B5EF4-FFF2-40B4-BE49-F238E27FC236}">
                <a16:creationId xmlns:a16="http://schemas.microsoft.com/office/drawing/2014/main" id="{A214A173-6364-4F96-BE11-E6E66E5A13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CD60B2-D670-4B07-B8C3-54BFAC9277E2}" type="slidenum">
              <a:rPr lang="en-US" altLang="en-US" sz="1200" smtClean="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>
            <a:extLst>
              <a:ext uri="{FF2B5EF4-FFF2-40B4-BE49-F238E27FC236}">
                <a16:creationId xmlns:a16="http://schemas.microsoft.com/office/drawing/2014/main" id="{82059E30-6291-4AAD-8E85-889862A5CA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>
            <a:extLst>
              <a:ext uri="{FF2B5EF4-FFF2-40B4-BE49-F238E27FC236}">
                <a16:creationId xmlns:a16="http://schemas.microsoft.com/office/drawing/2014/main" id="{582C1A61-C3C0-433C-AB70-D244FFCFC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2" name="Slide Number Placeholder 3">
            <a:extLst>
              <a:ext uri="{FF2B5EF4-FFF2-40B4-BE49-F238E27FC236}">
                <a16:creationId xmlns:a16="http://schemas.microsoft.com/office/drawing/2014/main" id="{DBCFE299-AA73-4FB4-B360-FE32002335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8C15022-D966-4920-9256-3C0DE2EFB0CE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>
            <a:extLst>
              <a:ext uri="{FF2B5EF4-FFF2-40B4-BE49-F238E27FC236}">
                <a16:creationId xmlns:a16="http://schemas.microsoft.com/office/drawing/2014/main" id="{926E57AA-C336-4EC6-BABB-58F62F87B0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>
            <a:extLst>
              <a:ext uri="{FF2B5EF4-FFF2-40B4-BE49-F238E27FC236}">
                <a16:creationId xmlns:a16="http://schemas.microsoft.com/office/drawing/2014/main" id="{EB344E7C-60A4-4943-A02A-5EA1F2AAB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900" name="Slide Number Placeholder 3">
            <a:extLst>
              <a:ext uri="{FF2B5EF4-FFF2-40B4-BE49-F238E27FC236}">
                <a16:creationId xmlns:a16="http://schemas.microsoft.com/office/drawing/2014/main" id="{D3F9FB3D-D6C0-413D-9819-2BDF05265D1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E807A8-AD23-41C2-9264-29E6C31B08D7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>
            <a:extLst>
              <a:ext uri="{FF2B5EF4-FFF2-40B4-BE49-F238E27FC236}">
                <a16:creationId xmlns:a16="http://schemas.microsoft.com/office/drawing/2014/main" id="{1C936326-3A8A-40CE-BA97-D6387BB7B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>
            <a:extLst>
              <a:ext uri="{FF2B5EF4-FFF2-40B4-BE49-F238E27FC236}">
                <a16:creationId xmlns:a16="http://schemas.microsoft.com/office/drawing/2014/main" id="{058A2D14-A544-429C-B6DA-79F628FE01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8" name="Slide Number Placeholder 3">
            <a:extLst>
              <a:ext uri="{FF2B5EF4-FFF2-40B4-BE49-F238E27FC236}">
                <a16:creationId xmlns:a16="http://schemas.microsoft.com/office/drawing/2014/main" id="{91F5C2A7-05E3-4CF9-B882-013D0FA6EF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F9AE09F-8DC6-490A-9DCB-A2980BC135D3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>
            <a:extLst>
              <a:ext uri="{FF2B5EF4-FFF2-40B4-BE49-F238E27FC236}">
                <a16:creationId xmlns:a16="http://schemas.microsoft.com/office/drawing/2014/main" id="{F02926DC-1CAC-49E9-9F0F-2CDCA14F06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>
            <a:extLst>
              <a:ext uri="{FF2B5EF4-FFF2-40B4-BE49-F238E27FC236}">
                <a16:creationId xmlns:a16="http://schemas.microsoft.com/office/drawing/2014/main" id="{7ADEB28F-E25D-4D93-9EC1-E5B578ACA2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6" name="Slide Number Placeholder 3">
            <a:extLst>
              <a:ext uri="{FF2B5EF4-FFF2-40B4-BE49-F238E27FC236}">
                <a16:creationId xmlns:a16="http://schemas.microsoft.com/office/drawing/2014/main" id="{BB0A3A81-5F88-4A41-98B7-6BBA539AA8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259318A-C650-49F7-8B4E-AD15DC8D01B6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CD81CB-1432-4F08-A89E-636C73EB48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930D216-92B1-4D7A-A279-C7564C8554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6027DB-C940-442B-AC02-BBD9FD96363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69F467-9F42-4545-8DE5-BCDDE34556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2981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BBBA8CA-730C-4F1E-9FA1-8B782E2AB9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DD01F3-CD0B-4FCC-A531-5058133F63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52CC722-5309-4637-8D91-CFEECB1592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1C4729-EFDD-4A93-B2D3-442D6CD768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0734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5B488A2-29A2-4F75-8B4A-B71D0F8DE5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649AA9-D2A3-42FB-93CF-B63B5D0F65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311760C-F8B2-44DD-A0B7-401CA922E5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DC5260-A302-4B24-B581-49078314B8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2305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580B83-B1E1-456B-9460-77CD60BB3D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CE4D8-C641-4AA7-9124-10F12E44D9D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1FA09E-6EEF-4D80-B6A3-E40734B062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76CC1-89D6-47FB-B78C-E48EEA2684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1472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98F165-3F54-4F03-B6EF-46EBDC65C4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8E86886-ABCC-4C5B-911F-DB05B119F0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0060C17-60FE-4FD3-B454-B314B6C99F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87EA3-93B9-49E2-97C3-5885F200B9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9247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C58B17D2-041F-46A8-AF50-FA72E42027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A01346-5F57-431E-A93E-6D5A1CC79E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D3ADF86D-9663-4147-AF26-4B71A2BF32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153A8-E6C4-426D-BDBA-82A3F765C5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11146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8D361B-4F66-4AA6-B0B7-2DCE531092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153ADE8-7B42-4A9E-ACF1-B43B021DD4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1AB9188-703D-442F-ADEE-8ACD3401F9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21219A-1E07-422D-80C9-FA72005ACA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082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3656BF3-81F8-4263-B2F8-72B546FF39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54D0A1E-1A81-4A0F-8414-2720FD9CC7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656784-FA9A-4ECB-8370-C0E43D6045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56A73-DF58-4073-AE34-2EDB1AB4B2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962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E43D534-3D8F-4175-BBB9-C9E0BA25AF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CC9DFCA-0C0F-49B4-90A7-219647C046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A8F1ED6-98D0-4713-A7C8-1CD19ACD8A1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AA991E-BBA9-4180-9B29-70A88BACFB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1779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95698E9F-6CEF-4D56-80FA-A1DB1C5BC0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205A19-309E-4F13-B108-8CAF2A0D0D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69307431-2B58-41C7-B47A-0E43638BBF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32E2C5-EF8F-4CE4-A61B-2AC4D4E31A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5865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>
            <a:extLst>
              <a:ext uri="{FF2B5EF4-FFF2-40B4-BE49-F238E27FC236}">
                <a16:creationId xmlns:a16="http://schemas.microsoft.com/office/drawing/2014/main" id="{DC8E9A1A-E712-4FC8-99B2-BC60FA4489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60F494E-21A8-44F0-9699-D2F55544CD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ABABC860-30BA-488C-985E-2AA75C9B76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3D6F17-8331-4BDE-9744-B70C31C8F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9051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00ABA6D-3180-49C9-8345-1525E6147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34B1C75-3254-4AEF-B7BF-D52380403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88F144C-7FEC-411C-A2F2-B3FEA51E41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3ED37DC-E4BB-4DA1-A28B-CA7FA0D864A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DBBC91F0-F041-49A5-A736-A2B2F84F97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EF69F87-23D5-4296-8CC5-FB8CD4A477C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odor/metagenomicsTools/blob/master/src/classExamples/pcaForSlides.txt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ature.com/articles/ismej2013106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78" name="Picture 3">
            <a:extLst>
              <a:ext uri="{FF2B5EF4-FFF2-40B4-BE49-F238E27FC236}">
                <a16:creationId xmlns:a16="http://schemas.microsoft.com/office/drawing/2014/main" id="{52DBCA38-2D4C-442C-83FC-6A9A3F41C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449263"/>
            <a:ext cx="8553450" cy="602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79" name="TextBox 3">
            <a:extLst>
              <a:ext uri="{FF2B5EF4-FFF2-40B4-BE49-F238E27FC236}">
                <a16:creationId xmlns:a16="http://schemas.microsoft.com/office/drawing/2014/main" id="{413908F6-2BF4-4E04-94CE-342295FCE5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3230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Let’s return to the gala dataset…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A789A2B-1A08-4E73-B6EE-C1BC930AEE8F}"/>
              </a:ext>
            </a:extLst>
          </p:cNvPr>
          <p:cNvCxnSpPr/>
          <p:nvPr/>
        </p:nvCxnSpPr>
        <p:spPr>
          <a:xfrm rot="5400000" flipH="1" flipV="1">
            <a:off x="2857501" y="6515100"/>
            <a:ext cx="3810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81" name="TextBox 6">
            <a:extLst>
              <a:ext uri="{FF2B5EF4-FFF2-40B4-BE49-F238E27FC236}">
                <a16:creationId xmlns:a16="http://schemas.microsoft.com/office/drawing/2014/main" id="{E64B31C3-3347-47B9-B38E-B85D84C74B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025" y="6477000"/>
            <a:ext cx="5616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There are only 2-3 columns of non-redundant information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D977851-3764-4F96-938E-11820ED1B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8191500" cy="7239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251601F-EA86-4C9F-862F-A779C731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66988"/>
            <a:ext cx="3951981" cy="39338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C35B1F-44DF-4D37-BBD2-678F6AFDBE4F}"/>
              </a:ext>
            </a:extLst>
          </p:cNvPr>
          <p:cNvCxnSpPr/>
          <p:nvPr/>
        </p:nvCxnSpPr>
        <p:spPr>
          <a:xfrm flipH="1">
            <a:off x="1371600" y="1219200"/>
            <a:ext cx="304800" cy="457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55FF372-F0DF-4017-B31B-E65FC0883860}"/>
              </a:ext>
            </a:extLst>
          </p:cNvPr>
          <p:cNvSpPr txBox="1"/>
          <p:nvPr/>
        </p:nvSpPr>
        <p:spPr>
          <a:xfrm>
            <a:off x="1524000" y="914400"/>
            <a:ext cx="64364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When you have more taxa than samples, you need to use </a:t>
            </a:r>
            <a:r>
              <a:rPr lang="en-US" sz="1800" dirty="0" err="1"/>
              <a:t>prcomp</a:t>
            </a:r>
            <a:endParaRPr lang="en-US" sz="1800" dirty="0"/>
          </a:p>
          <a:p>
            <a:r>
              <a:rPr lang="en-US" sz="1800" dirty="0"/>
              <a:t>(and the PCA axes are identified by “rotation” in the return object”)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63305-71B4-47DA-8E74-1034D0146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775" y="3200400"/>
            <a:ext cx="3514725" cy="12001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B66B5E-F319-4204-8A62-8E1E4E0469E1}"/>
              </a:ext>
            </a:extLst>
          </p:cNvPr>
          <p:cNvCxnSpPr/>
          <p:nvPr/>
        </p:nvCxnSpPr>
        <p:spPr>
          <a:xfrm flipH="1">
            <a:off x="4742221" y="5334000"/>
            <a:ext cx="591779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9E4845-562D-4E52-B215-9809EE43E0F5}"/>
              </a:ext>
            </a:extLst>
          </p:cNvPr>
          <p:cNvSpPr txBox="1"/>
          <p:nvPr/>
        </p:nvSpPr>
        <p:spPr>
          <a:xfrm>
            <a:off x="5334000" y="4953000"/>
            <a:ext cx="3464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first axis is dominated</a:t>
            </a:r>
          </a:p>
          <a:p>
            <a:r>
              <a:rPr lang="en-US" dirty="0"/>
              <a:t>by a single outlier</a:t>
            </a:r>
          </a:p>
        </p:txBody>
      </p:sp>
    </p:spTree>
    <p:extLst>
      <p:ext uri="{BB962C8B-B14F-4D97-AF65-F5344CB8AC3E}">
        <p14:creationId xmlns:p14="http://schemas.microsoft.com/office/powerpoint/2010/main" val="3634307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E7642E-022C-4FFB-8FBE-7AC76D03FFBB}"/>
              </a:ext>
            </a:extLst>
          </p:cNvPr>
          <p:cNvSpPr txBox="1"/>
          <p:nvPr/>
        </p:nvSpPr>
        <p:spPr>
          <a:xfrm>
            <a:off x="457200" y="457200"/>
            <a:ext cx="61582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Often in ecology, we use other distance matrixes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352FC3-AE28-4E4D-A199-AD72FB0E5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7981950" cy="1085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2860F7-D0A9-416E-8880-5833FD94E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" y="2452985"/>
            <a:ext cx="4295775" cy="4096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57211C-1036-4ACE-ABA2-844D50ED9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7244" y="2452985"/>
            <a:ext cx="4295776" cy="756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8930C0-F43F-4444-89CE-5C335AD2FA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430" y="3575295"/>
            <a:ext cx="434340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934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9542B4-AA05-4E46-9923-F4F808E92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52600"/>
            <a:ext cx="7726560" cy="279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68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>
            <a:extLst>
              <a:ext uri="{FF2B5EF4-FFF2-40B4-BE49-F238E27FC236}">
                <a16:creationId xmlns:a16="http://schemas.microsoft.com/office/drawing/2014/main" id="{AA191908-633A-407E-BB60-EBF819894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15925"/>
            <a:ext cx="7162800" cy="430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27" name="Picture 3">
            <a:extLst>
              <a:ext uri="{FF2B5EF4-FFF2-40B4-BE49-F238E27FC236}">
                <a16:creationId xmlns:a16="http://schemas.microsoft.com/office/drawing/2014/main" id="{DE1B514D-3DA6-4795-81A5-716D0C93F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575" y="1635125"/>
            <a:ext cx="343852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28" name="TextBox 3">
            <a:extLst>
              <a:ext uri="{FF2B5EF4-FFF2-40B4-BE49-F238E27FC236}">
                <a16:creationId xmlns:a16="http://schemas.microsoft.com/office/drawing/2014/main" id="{C9063197-C416-40F5-9FB0-4733DC959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-65088"/>
            <a:ext cx="6711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The first component correlates with many of the measured variables…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CEE15-1D9D-4DC9-A7FB-2D05B86C4E9E}"/>
              </a:ext>
            </a:extLst>
          </p:cNvPr>
          <p:cNvCxnSpPr/>
          <p:nvPr/>
        </p:nvCxnSpPr>
        <p:spPr>
          <a:xfrm rot="10800000">
            <a:off x="6172200" y="2743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830" name="Picture 4">
            <a:extLst>
              <a:ext uri="{FF2B5EF4-FFF2-40B4-BE49-F238E27FC236}">
                <a16:creationId xmlns:a16="http://schemas.microsoft.com/office/drawing/2014/main" id="{5DA8036E-9A3C-4330-A661-487D3CA1C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0175" y="3962400"/>
            <a:ext cx="401002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1" name="TextBox 11">
            <a:extLst>
              <a:ext uri="{FF2B5EF4-FFF2-40B4-BE49-F238E27FC236}">
                <a16:creationId xmlns:a16="http://schemas.microsoft.com/office/drawing/2014/main" id="{31AC924D-C9DD-468C-8BBB-D0F109348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800600"/>
            <a:ext cx="345598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The second component has much</a:t>
            </a:r>
          </a:p>
          <a:p>
            <a:r>
              <a:rPr lang="en-US" altLang="en-US" dirty="0"/>
              <a:t>Less correlation with elevation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65777C-2542-4FEB-8FFA-A48E7A863A0C}"/>
              </a:ext>
            </a:extLst>
          </p:cNvPr>
          <p:cNvCxnSpPr/>
          <p:nvPr/>
        </p:nvCxnSpPr>
        <p:spPr>
          <a:xfrm rot="10800000">
            <a:off x="6324601" y="5237163"/>
            <a:ext cx="4572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33" name="TextBox 9">
            <a:extLst>
              <a:ext uri="{FF2B5EF4-FFF2-40B4-BE49-F238E27FC236}">
                <a16:creationId xmlns:a16="http://schemas.microsoft.com/office/drawing/2014/main" id="{BB2D50FC-C6F0-4360-916E-F05037B8F3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629275"/>
            <a:ext cx="518636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The two components, of course,</a:t>
            </a:r>
          </a:p>
          <a:p>
            <a:r>
              <a:rPr lang="en-US" altLang="en-US" sz="1800" dirty="0"/>
              <a:t>are not correlated with each other (that’s the point!):</a:t>
            </a:r>
          </a:p>
          <a:p>
            <a:endParaRPr lang="en-US" altLang="en-US" sz="1800" dirty="0"/>
          </a:p>
        </p:txBody>
      </p:sp>
      <p:pic>
        <p:nvPicPr>
          <p:cNvPr id="77834" name="Picture 2">
            <a:extLst>
              <a:ext uri="{FF2B5EF4-FFF2-40B4-BE49-F238E27FC236}">
                <a16:creationId xmlns:a16="http://schemas.microsoft.com/office/drawing/2014/main" id="{AF2952D5-4F3D-49D8-BEFB-B6C3D1E89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276975"/>
            <a:ext cx="39147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>
            <a:extLst>
              <a:ext uri="{FF2B5EF4-FFF2-40B4-BE49-F238E27FC236}">
                <a16:creationId xmlns:a16="http://schemas.microsoft.com/office/drawing/2014/main" id="{1C4898D5-581F-468F-8175-9B091567C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76200"/>
            <a:ext cx="532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75" name="Picture 3">
            <a:extLst>
              <a:ext uri="{FF2B5EF4-FFF2-40B4-BE49-F238E27FC236}">
                <a16:creationId xmlns:a16="http://schemas.microsoft.com/office/drawing/2014/main" id="{841BB866-E001-4FBE-9044-EA0233BA3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914400"/>
            <a:ext cx="5038725" cy="551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>
            <a:extLst>
              <a:ext uri="{FF2B5EF4-FFF2-40B4-BE49-F238E27FC236}">
                <a16:creationId xmlns:a16="http://schemas.microsoft.com/office/drawing/2014/main" id="{3BFA3743-1810-490F-B655-DCF199D41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92112"/>
            <a:ext cx="73914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TextBox 2">
            <a:extLst>
              <a:ext uri="{FF2B5EF4-FFF2-40B4-BE49-F238E27FC236}">
                <a16:creationId xmlns:a16="http://schemas.microsoft.com/office/drawing/2014/main" id="{6F9677DE-9D28-4860-9405-8CA0DAFAB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-141288"/>
            <a:ext cx="896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Isabella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F5F57D-34A0-456B-A88F-9D799D829CC0}"/>
              </a:ext>
            </a:extLst>
          </p:cNvPr>
          <p:cNvCxnSpPr/>
          <p:nvPr/>
        </p:nvCxnSpPr>
        <p:spPr>
          <a:xfrm rot="16200000" flipH="1">
            <a:off x="1181100" y="354012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25" name="TextBox 5">
            <a:extLst>
              <a:ext uri="{FF2B5EF4-FFF2-40B4-BE49-F238E27FC236}">
                <a16:creationId xmlns:a16="http://schemas.microsoft.com/office/drawing/2014/main" id="{825FF46C-7B2C-4752-A0E9-B85EEA0F4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345112"/>
            <a:ext cx="15680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Fernandina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DEC01A-512D-4405-B0CF-A20DBA056FFF}"/>
              </a:ext>
            </a:extLst>
          </p:cNvPr>
          <p:cNvCxnSpPr/>
          <p:nvPr/>
        </p:nvCxnSpPr>
        <p:spPr>
          <a:xfrm rot="16200000" flipH="1">
            <a:off x="1866900" y="5688012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27" name="TextBox 9">
            <a:extLst>
              <a:ext uri="{FF2B5EF4-FFF2-40B4-BE49-F238E27FC236}">
                <a16:creationId xmlns:a16="http://schemas.microsoft.com/office/drawing/2014/main" id="{25F9B6EE-BA7F-4BF1-9F96-9A9BD3E76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-65088"/>
            <a:ext cx="4564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/>
              <a:t>Isabella and Fernandina seem really different…</a:t>
            </a:r>
          </a:p>
        </p:txBody>
      </p:sp>
      <p:sp>
        <p:nvSpPr>
          <p:cNvPr id="81928" name="TextBox 8">
            <a:extLst>
              <a:ext uri="{FF2B5EF4-FFF2-40B4-BE49-F238E27FC236}">
                <a16:creationId xmlns:a16="http://schemas.microsoft.com/office/drawing/2014/main" id="{AD32ED67-ABE4-47E8-8E80-C9AF690D5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6477000"/>
            <a:ext cx="1514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Component 1 </a:t>
            </a:r>
          </a:p>
        </p:txBody>
      </p:sp>
      <p:sp>
        <p:nvSpPr>
          <p:cNvPr id="81929" name="TextBox 10">
            <a:extLst>
              <a:ext uri="{FF2B5EF4-FFF2-40B4-BE49-F238E27FC236}">
                <a16:creationId xmlns:a16="http://schemas.microsoft.com/office/drawing/2014/main" id="{6C66987F-F5E2-411B-B622-A4914DBC529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618060" y="3363912"/>
            <a:ext cx="18501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dirty="0"/>
              <a:t>Component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0" name="Picture 2">
            <a:extLst>
              <a:ext uri="{FF2B5EF4-FFF2-40B4-BE49-F238E27FC236}">
                <a16:creationId xmlns:a16="http://schemas.microsoft.com/office/drawing/2014/main" id="{A830AE2B-5E50-4942-8293-065B13B6C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450" y="76200"/>
            <a:ext cx="5753100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976077-DA1B-4877-A802-1A0B607292DC}"/>
              </a:ext>
            </a:extLst>
          </p:cNvPr>
          <p:cNvCxnSpPr/>
          <p:nvPr/>
        </p:nvCxnSpPr>
        <p:spPr>
          <a:xfrm>
            <a:off x="990600" y="3119438"/>
            <a:ext cx="6858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659D5F-5792-48F5-90C6-F1855D62D047}"/>
              </a:ext>
            </a:extLst>
          </p:cNvPr>
          <p:cNvCxnSpPr/>
          <p:nvPr/>
        </p:nvCxnSpPr>
        <p:spPr>
          <a:xfrm>
            <a:off x="1143000" y="2509838"/>
            <a:ext cx="533400" cy="15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973" name="TextBox 6">
            <a:extLst>
              <a:ext uri="{FF2B5EF4-FFF2-40B4-BE49-F238E27FC236}">
                <a16:creationId xmlns:a16="http://schemas.microsoft.com/office/drawing/2014/main" id="{45255401-F1F4-4984-81F6-E70C94D1B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639" y="5410200"/>
            <a:ext cx="5765361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/>
              <a:t>Fernandina is adjacent to Isabela.</a:t>
            </a:r>
          </a:p>
          <a:p>
            <a:r>
              <a:rPr lang="en-US" altLang="en-US" sz="1800" dirty="0"/>
              <a:t>The large area of Isabela causes both points to be outliers….</a:t>
            </a:r>
          </a:p>
          <a:p>
            <a:r>
              <a:rPr lang="en-US" altLang="en-US" sz="1800" dirty="0"/>
              <a:t>Limitations of PCA become apparent for this dataset…</a:t>
            </a:r>
          </a:p>
          <a:p>
            <a:r>
              <a:rPr lang="en-US" altLang="en-US" sz="1800" dirty="0"/>
              <a:t>A single datapoint drives the outliers</a:t>
            </a:r>
          </a:p>
          <a:p>
            <a:endParaRPr lang="en-US" alt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15E089-77C9-41D0-81E9-57B7FF2D7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52600"/>
            <a:ext cx="6715125" cy="24193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33A7A70-6940-4D90-89AF-7CE7E04B1C02}"/>
              </a:ext>
            </a:extLst>
          </p:cNvPr>
          <p:cNvSpPr txBox="1"/>
          <p:nvPr/>
        </p:nvSpPr>
        <p:spPr>
          <a:xfrm>
            <a:off x="533400" y="838200"/>
            <a:ext cx="8184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the first axis dominates, you often get a “horseshoe effect”</a:t>
            </a:r>
          </a:p>
        </p:txBody>
      </p:sp>
    </p:spTree>
    <p:extLst>
      <p:ext uri="{BB962C8B-B14F-4D97-AF65-F5344CB8AC3E}">
        <p14:creationId xmlns:p14="http://schemas.microsoft.com/office/powerpoint/2010/main" val="2827691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B49980-55E1-48A5-BBEC-4BDEC7350DB1}"/>
              </a:ext>
            </a:extLst>
          </p:cNvPr>
          <p:cNvSpPr txBox="1"/>
          <p:nvPr/>
        </p:nvSpPr>
        <p:spPr>
          <a:xfrm>
            <a:off x="381000" y="228600"/>
            <a:ext cx="776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return to our RNA-seq dataset from </a:t>
            </a:r>
            <a:r>
              <a:rPr lang="en-US"/>
              <a:t>previous lectures…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D50742-C9AF-4F30-AC91-8AC54292E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84677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91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19494E-0284-4B98-9A20-36C54BB97A36}"/>
              </a:ext>
            </a:extLst>
          </p:cNvPr>
          <p:cNvSpPr txBox="1"/>
          <p:nvPr/>
        </p:nvSpPr>
        <p:spPr>
          <a:xfrm>
            <a:off x="1066800" y="304800"/>
            <a:ext cx="6947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perform the ordination in a few lines of R 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7EBE1-EB86-4422-B4C0-6FDC61D12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104900"/>
            <a:ext cx="6638925" cy="46482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DDE947-F125-4353-9968-F48367059804}"/>
              </a:ext>
            </a:extLst>
          </p:cNvPr>
          <p:cNvSpPr/>
          <p:nvPr/>
        </p:nvSpPr>
        <p:spPr>
          <a:xfrm>
            <a:off x="457200" y="6016823"/>
            <a:ext cx="8458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https://github.com/afodor/metagenomicsTools/blob/master/src/classExamples/pcaForSlides.txt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8546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DA9C13-EF5E-49DB-88F0-5F67191E8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770603"/>
            <a:ext cx="6172200" cy="40957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5266CB-3777-4B26-9B49-0A1BA15E7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951511"/>
            <a:ext cx="5105400" cy="15430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06003F-F846-4D78-B042-5D8F5EF479BF}"/>
              </a:ext>
            </a:extLst>
          </p:cNvPr>
          <p:cNvSpPr/>
          <p:nvPr/>
        </p:nvSpPr>
        <p:spPr>
          <a:xfrm>
            <a:off x="1676400" y="6553200"/>
            <a:ext cx="6019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https://www.nature.com/articles/ismej2013106/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A5CC4F-4459-45D8-B08F-8E43B52A62F7}"/>
              </a:ext>
            </a:extLst>
          </p:cNvPr>
          <p:cNvSpPr txBox="1"/>
          <p:nvPr/>
        </p:nvSpPr>
        <p:spPr>
          <a:xfrm>
            <a:off x="533400" y="76200"/>
            <a:ext cx="759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Our normalization strategy attempts to minimize the impact of the </a:t>
            </a:r>
            <a:r>
              <a:rPr lang="en-US" sz="1800" dirty="0" err="1"/>
              <a:t>psuedo</a:t>
            </a:r>
            <a:r>
              <a:rPr lang="en-US" sz="1800" dirty="0"/>
              <a:t>-count</a:t>
            </a:r>
          </a:p>
        </p:txBody>
      </p:sp>
    </p:spTree>
    <p:extLst>
      <p:ext uri="{BB962C8B-B14F-4D97-AF65-F5344CB8AC3E}">
        <p14:creationId xmlns:p14="http://schemas.microsoft.com/office/powerpoint/2010/main" val="91995289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0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1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1708</TotalTime>
  <Words>232</Words>
  <Application>Microsoft Office PowerPoint</Application>
  <PresentationFormat>On-screen Show (4:3)</PresentationFormat>
  <Paragraphs>32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</cp:lastModifiedBy>
  <cp:revision>492</cp:revision>
  <dcterms:created xsi:type="dcterms:W3CDTF">1601-01-01T00:00:00Z</dcterms:created>
  <dcterms:modified xsi:type="dcterms:W3CDTF">2020-04-13T00:05:03Z</dcterms:modified>
</cp:coreProperties>
</file>