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9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9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78D97-C3FD-45B9-9D4E-C62E122BCE58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F3CFB-6CC9-4D88-AA1E-2606C3F01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0BDFF-22FD-4A5B-9E2E-6B163F4E3B8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00674-0FCB-4E88-81AB-6C5BFD4296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CE6D1-9D97-438F-8828-0471590B8D7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B69AA-C77F-4A38-B7BC-C03D76F6417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37A38-107A-47C3-A4E4-7CCC23A1581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4666E-ECAA-4134-BA06-A0D9052CC7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64B37-927D-4520-8C51-66ADF6BC60E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F8104-F0BE-4F57-83A9-9C52AE0A4BA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FF7C23-7386-4E77-90DA-6DBC33F3E8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D7A64-0B39-4812-850E-E0A462AEC0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7DA7E-99CA-414F-BB85-5B4D29AA087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CFC7E-B84E-496D-844F-A18F93918A3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48D66-83B2-4556-97DB-AFDFD334E4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27AA7-88D4-47F1-9E3A-4967007C48E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C76F8-3051-435B-94A4-90596962A49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B9B9A-6606-4E30-998F-E4EC74577BB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C7E8-F977-441D-83FC-0FA7203E8AD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faculty.vassar.edu/lowry/webtext.html" TargetMode="Externa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Uniform_distribution_(continuous)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0.png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4.png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variance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800600" y="5318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81513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fair coin with the following distribution: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Heads|Fair</a:t>
            </a:r>
            <a:r>
              <a:rPr lang="en-US" dirty="0"/>
              <a:t> coin) = 0.5</a:t>
            </a:r>
          </a:p>
          <a:p>
            <a:r>
              <a:rPr lang="en-US" dirty="0"/>
              <a:t>P(</a:t>
            </a:r>
            <a:r>
              <a:rPr lang="en-US" dirty="0" err="1"/>
              <a:t>Tails|Fair</a:t>
            </a:r>
            <a:r>
              <a:rPr lang="en-US" dirty="0"/>
              <a:t> coin) = 0.5</a:t>
            </a:r>
          </a:p>
          <a:p>
            <a:endParaRPr lang="en-US" dirty="0"/>
          </a:p>
          <a:p>
            <a:r>
              <a:rPr lang="en-US" dirty="0"/>
              <a:t>We flip the coin 25 times.  What proportion of the time will we see exactly 16 heads?</a:t>
            </a:r>
          </a:p>
          <a:p>
            <a:endParaRPr lang="en-US" dirty="0"/>
          </a:p>
          <a:p>
            <a:r>
              <a:rPr lang="en-US" dirty="0"/>
              <a:t>This is given by the binomial distribution.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593725" y="1336675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derive the binomial equation!</a:t>
            </a:r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1295400" y="2352675"/>
            <a:ext cx="4997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 = the number of coin flips (25)</a:t>
            </a:r>
          </a:p>
          <a:p>
            <a:r>
              <a:rPr lang="en-US">
                <a:latin typeface="Times New Roman" pitchFamily="18" charset="0"/>
              </a:rPr>
              <a:t>k = the number of heads observed.</a:t>
            </a:r>
          </a:p>
          <a:p>
            <a:r>
              <a:rPr lang="en-US">
                <a:latin typeface="Times New Roman" pitchFamily="18" charset="0"/>
              </a:rPr>
              <a:t>p = the probability of seeing a head (.5)</a:t>
            </a:r>
          </a:p>
        </p:txBody>
      </p:sp>
      <p:sp>
        <p:nvSpPr>
          <p:cNvPr id="24581" name="Text Box 11"/>
          <p:cNvSpPr txBox="1">
            <a:spLocks noChangeArrowheads="1"/>
          </p:cNvSpPr>
          <p:nvPr/>
        </p:nvSpPr>
        <p:spPr bwMode="auto">
          <a:xfrm>
            <a:off x="1219200" y="1828800"/>
            <a:ext cx="380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(For our coin flip example…)</a:t>
            </a:r>
          </a:p>
        </p:txBody>
      </p:sp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533400" y="3810000"/>
            <a:ext cx="777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 probability of observing exactly k heads from a fair coin=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76400" y="4367213"/>
            <a:ext cx="2073275" cy="762000"/>
            <a:chOff x="806" y="2751"/>
            <a:chExt cx="1306" cy="480"/>
          </a:xfrm>
        </p:grpSpPr>
        <p:sp>
          <p:nvSpPr>
            <p:cNvPr id="24587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4588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4589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24584" name="Text Box 18"/>
          <p:cNvSpPr txBox="1">
            <a:spLocks noChangeArrowheads="1"/>
          </p:cNvSpPr>
          <p:nvPr/>
        </p:nvSpPr>
        <p:spPr bwMode="auto">
          <a:xfrm>
            <a:off x="3870325" y="4537075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24585" name="Line 19"/>
          <p:cNvSpPr>
            <a:spLocks noChangeShapeType="1"/>
          </p:cNvSpPr>
          <p:nvPr/>
        </p:nvSpPr>
        <p:spPr bwMode="auto">
          <a:xfrm>
            <a:off x="41148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Text Box 20"/>
          <p:cNvSpPr txBox="1">
            <a:spLocks noChangeArrowheads="1"/>
          </p:cNvSpPr>
          <p:nvPr/>
        </p:nvSpPr>
        <p:spPr bwMode="auto">
          <a:xfrm>
            <a:off x="4114800" y="50292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93725" y="796925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say you have 8 letters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431925" y="1101725"/>
            <a:ext cx="627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A,B,C,D,E,F,G,H      ( n = 8; k=5 ) or (n=8; k=3) 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228600" y="1593850"/>
            <a:ext cx="8743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How many ways can you break them into one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set</a:t>
            </a:r>
            <a:r>
              <a:rPr lang="en-US">
                <a:latin typeface="Times New Roman" pitchFamily="18" charset="0"/>
              </a:rPr>
              <a:t> of 5 and one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set</a:t>
            </a:r>
            <a:r>
              <a:rPr lang="en-US">
                <a:latin typeface="Times New Roman" pitchFamily="18" charset="0"/>
              </a:rPr>
              <a:t> of 3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7200" y="2355850"/>
            <a:ext cx="677863" cy="1189038"/>
            <a:chOff x="864" y="2374"/>
            <a:chExt cx="427" cy="749"/>
          </a:xfrm>
        </p:grpSpPr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864" y="2374"/>
              <a:ext cx="384" cy="432"/>
              <a:chOff x="864" y="1728"/>
              <a:chExt cx="384" cy="432"/>
            </a:xfrm>
          </p:grpSpPr>
          <p:sp>
            <p:nvSpPr>
              <p:cNvPr id="25663" name="Line 7"/>
              <p:cNvSpPr>
                <a:spLocks noChangeShapeType="1"/>
              </p:cNvSpPr>
              <p:nvPr/>
            </p:nvSpPr>
            <p:spPr bwMode="auto">
              <a:xfrm>
                <a:off x="86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4" name="Line 8"/>
              <p:cNvSpPr>
                <a:spLocks noChangeShapeType="1"/>
              </p:cNvSpPr>
              <p:nvPr/>
            </p:nvSpPr>
            <p:spPr bwMode="auto">
              <a:xfrm>
                <a:off x="864" y="216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Line 9"/>
              <p:cNvSpPr>
                <a:spLocks noChangeShapeType="1"/>
              </p:cNvSpPr>
              <p:nvPr/>
            </p:nvSpPr>
            <p:spPr bwMode="auto">
              <a:xfrm flipV="1">
                <a:off x="12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62" name="Text Box 10"/>
            <p:cNvSpPr txBox="1">
              <a:spLocks noChangeArrowheads="1"/>
            </p:cNvSpPr>
            <p:nvPr/>
          </p:nvSpPr>
          <p:spPr bwMode="auto">
            <a:xfrm>
              <a:off x="970" y="2832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447800" y="2355850"/>
            <a:ext cx="685800" cy="1189038"/>
            <a:chOff x="1680" y="1702"/>
            <a:chExt cx="432" cy="749"/>
          </a:xfrm>
        </p:grpSpPr>
        <p:sp>
          <p:nvSpPr>
            <p:cNvPr id="25657" name="Line 12"/>
            <p:cNvSpPr>
              <a:spLocks noChangeShapeType="1"/>
            </p:cNvSpPr>
            <p:nvPr/>
          </p:nvSpPr>
          <p:spPr bwMode="auto">
            <a:xfrm>
              <a:off x="1690" y="170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13"/>
            <p:cNvSpPr>
              <a:spLocks noChangeShapeType="1"/>
            </p:cNvSpPr>
            <p:nvPr/>
          </p:nvSpPr>
          <p:spPr bwMode="auto">
            <a:xfrm>
              <a:off x="1680" y="213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14"/>
            <p:cNvSpPr>
              <a:spLocks noChangeShapeType="1"/>
            </p:cNvSpPr>
            <p:nvPr/>
          </p:nvSpPr>
          <p:spPr bwMode="auto">
            <a:xfrm flipV="1">
              <a:off x="2074" y="170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Text Box 15"/>
            <p:cNvSpPr txBox="1">
              <a:spLocks noChangeArrowheads="1"/>
            </p:cNvSpPr>
            <p:nvPr/>
          </p:nvSpPr>
          <p:spPr bwMode="auto">
            <a:xfrm>
              <a:off x="1791" y="2160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401888" y="2355850"/>
            <a:ext cx="722312" cy="1189038"/>
            <a:chOff x="2458" y="1750"/>
            <a:chExt cx="455" cy="749"/>
          </a:xfrm>
        </p:grpSpPr>
        <p:sp>
          <p:nvSpPr>
            <p:cNvPr id="25653" name="Line 24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25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26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Text Box 27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5608" name="Text Box 31"/>
          <p:cNvSpPr txBox="1">
            <a:spLocks noChangeArrowheads="1"/>
          </p:cNvSpPr>
          <p:nvPr/>
        </p:nvSpPr>
        <p:spPr bwMode="auto">
          <a:xfrm>
            <a:off x="-50800" y="3687763"/>
            <a:ext cx="9271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There are 8! different ways you could arrange the 8 balls in the containers</a:t>
            </a:r>
          </a:p>
        </p:txBody>
      </p:sp>
      <p:sp>
        <p:nvSpPr>
          <p:cNvPr id="25609" name="Text Box 36"/>
          <p:cNvSpPr txBox="1">
            <a:spLocks noChangeArrowheads="1"/>
          </p:cNvSpPr>
          <p:nvPr/>
        </p:nvSpPr>
        <p:spPr bwMode="auto">
          <a:xfrm>
            <a:off x="6324600" y="-762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      n! </a:t>
            </a:r>
          </a:p>
        </p:txBody>
      </p:sp>
      <p:sp>
        <p:nvSpPr>
          <p:cNvPr id="25610" name="Line 37"/>
          <p:cNvSpPr>
            <a:spLocks noChangeShapeType="1"/>
          </p:cNvSpPr>
          <p:nvPr/>
        </p:nvSpPr>
        <p:spPr bwMode="auto">
          <a:xfrm>
            <a:off x="6569075" y="415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Text Box 38"/>
          <p:cNvSpPr txBox="1">
            <a:spLocks noChangeArrowheads="1"/>
          </p:cNvSpPr>
          <p:nvPr/>
        </p:nvSpPr>
        <p:spPr bwMode="auto">
          <a:xfrm>
            <a:off x="6569075" y="41592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25612" name="Text Box 39"/>
          <p:cNvSpPr txBox="1">
            <a:spLocks noChangeArrowheads="1"/>
          </p:cNvSpPr>
          <p:nvPr/>
        </p:nvSpPr>
        <p:spPr bwMode="auto">
          <a:xfrm>
            <a:off x="898525" y="117475"/>
            <a:ext cx="500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start with the binomial coefficient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3316288" y="2355850"/>
            <a:ext cx="646112" cy="1189038"/>
            <a:chOff x="1897" y="1750"/>
            <a:chExt cx="407" cy="749"/>
          </a:xfrm>
        </p:grpSpPr>
        <p:sp>
          <p:nvSpPr>
            <p:cNvPr id="25649" name="Line 42"/>
            <p:cNvSpPr>
              <a:spLocks noChangeShapeType="1"/>
            </p:cNvSpPr>
            <p:nvPr/>
          </p:nvSpPr>
          <p:spPr bwMode="auto">
            <a:xfrm>
              <a:off x="1897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Line 43"/>
            <p:cNvSpPr>
              <a:spLocks noChangeShapeType="1"/>
            </p:cNvSpPr>
            <p:nvPr/>
          </p:nvSpPr>
          <p:spPr bwMode="auto">
            <a:xfrm>
              <a:off x="1897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Line 44"/>
            <p:cNvSpPr>
              <a:spLocks noChangeShapeType="1"/>
            </p:cNvSpPr>
            <p:nvPr/>
          </p:nvSpPr>
          <p:spPr bwMode="auto">
            <a:xfrm flipV="1">
              <a:off x="2281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Text Box 45"/>
            <p:cNvSpPr txBox="1">
              <a:spLocks noChangeArrowheads="1"/>
            </p:cNvSpPr>
            <p:nvPr/>
          </p:nvSpPr>
          <p:spPr bwMode="auto">
            <a:xfrm>
              <a:off x="1983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5614" name="Line 46"/>
          <p:cNvSpPr>
            <a:spLocks noChangeShapeType="1"/>
          </p:cNvSpPr>
          <p:nvPr/>
        </p:nvSpPr>
        <p:spPr bwMode="auto">
          <a:xfrm>
            <a:off x="152400" y="873125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47"/>
          <p:cNvSpPr txBox="1">
            <a:spLocks noChangeArrowheads="1"/>
          </p:cNvSpPr>
          <p:nvPr/>
        </p:nvSpPr>
        <p:spPr bwMode="auto">
          <a:xfrm>
            <a:off x="76200" y="4149725"/>
            <a:ext cx="91011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But, it does not matter which “A” or “B” container a ball ends up in,</a:t>
            </a:r>
          </a:p>
          <a:p>
            <a:r>
              <a:rPr lang="en-US">
                <a:latin typeface="Times New Roman" pitchFamily="18" charset="0"/>
              </a:rPr>
              <a:t>so you have to correct for the number of ways the balls could be ordered</a:t>
            </a:r>
          </a:p>
          <a:p>
            <a:r>
              <a:rPr lang="en-US">
                <a:latin typeface="Times New Roman" pitchFamily="18" charset="0"/>
              </a:rPr>
              <a:t>within A or B.  That is, once the balls are distributed, there are 5! ways</a:t>
            </a:r>
          </a:p>
          <a:p>
            <a:r>
              <a:rPr lang="en-US">
                <a:latin typeface="Times New Roman" pitchFamily="18" charset="0"/>
              </a:rPr>
              <a:t>the A’s could be ordered and 3! ways the B’s could be ordered.  So </a:t>
            </a:r>
          </a:p>
        </p:txBody>
      </p:sp>
      <p:sp>
        <p:nvSpPr>
          <p:cNvPr id="25616" name="Text Box 48"/>
          <p:cNvSpPr txBox="1">
            <a:spLocks noChangeArrowheads="1"/>
          </p:cNvSpPr>
          <p:nvPr/>
        </p:nvSpPr>
        <p:spPr bwMode="auto">
          <a:xfrm>
            <a:off x="3733800" y="5638800"/>
            <a:ext cx="517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 n!</a:t>
            </a:r>
          </a:p>
        </p:txBody>
      </p:sp>
      <p:sp>
        <p:nvSpPr>
          <p:cNvPr id="25617" name="Line 49"/>
          <p:cNvSpPr>
            <a:spLocks noChangeShapeType="1"/>
          </p:cNvSpPr>
          <p:nvPr/>
        </p:nvSpPr>
        <p:spPr bwMode="auto">
          <a:xfrm>
            <a:off x="2860675" y="613092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Text Box 51"/>
          <p:cNvSpPr txBox="1">
            <a:spLocks noChangeArrowheads="1"/>
          </p:cNvSpPr>
          <p:nvPr/>
        </p:nvSpPr>
        <p:spPr bwMode="auto">
          <a:xfrm>
            <a:off x="3563938" y="6172200"/>
            <a:ext cx="973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k! (n-k)!</a:t>
            </a:r>
          </a:p>
        </p:txBody>
      </p:sp>
      <p:sp>
        <p:nvSpPr>
          <p:cNvPr id="25619" name="Rectangle 53"/>
          <p:cNvSpPr>
            <a:spLocks noChangeArrowheads="1"/>
          </p:cNvSpPr>
          <p:nvPr/>
        </p:nvSpPr>
        <p:spPr bwMode="auto">
          <a:xfrm>
            <a:off x="4410075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1524000" y="5673725"/>
            <a:ext cx="695325" cy="762000"/>
            <a:chOff x="960" y="3648"/>
            <a:chExt cx="438" cy="480"/>
          </a:xfrm>
        </p:grpSpPr>
        <p:sp>
          <p:nvSpPr>
            <p:cNvPr id="25646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5647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5648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5621" name="Text Box 56"/>
          <p:cNvSpPr txBox="1">
            <a:spLocks noChangeArrowheads="1"/>
          </p:cNvSpPr>
          <p:nvPr/>
        </p:nvSpPr>
        <p:spPr bwMode="auto">
          <a:xfrm>
            <a:off x="2270125" y="58674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4254500" y="2355850"/>
            <a:ext cx="609600" cy="1189038"/>
            <a:chOff x="2458" y="1750"/>
            <a:chExt cx="384" cy="749"/>
          </a:xfrm>
        </p:grpSpPr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2514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5623" name="Rectangle 53"/>
          <p:cNvSpPr>
            <a:spLocks noChangeArrowheads="1"/>
          </p:cNvSpPr>
          <p:nvPr/>
        </p:nvSpPr>
        <p:spPr bwMode="auto">
          <a:xfrm>
            <a:off x="5424488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641975" y="2320925"/>
            <a:ext cx="722313" cy="1189038"/>
            <a:chOff x="2458" y="1750"/>
            <a:chExt cx="455" cy="749"/>
          </a:xfrm>
        </p:grpSpPr>
        <p:sp>
          <p:nvSpPr>
            <p:cNvPr id="25638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5625" name="Rectangle 53"/>
          <p:cNvSpPr>
            <a:spLocks noChangeArrowheads="1"/>
          </p:cNvSpPr>
          <p:nvPr/>
        </p:nvSpPr>
        <p:spPr bwMode="auto">
          <a:xfrm>
            <a:off x="6491288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6632575" y="2320925"/>
            <a:ext cx="722313" cy="1189038"/>
            <a:chOff x="2458" y="1750"/>
            <a:chExt cx="455" cy="749"/>
          </a:xfrm>
        </p:grpSpPr>
        <p:sp>
          <p:nvSpPr>
            <p:cNvPr id="25634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5627" name="Rectangle 53"/>
          <p:cNvSpPr>
            <a:spLocks noChangeArrowheads="1"/>
          </p:cNvSpPr>
          <p:nvPr/>
        </p:nvSpPr>
        <p:spPr bwMode="auto">
          <a:xfrm>
            <a:off x="7467600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7583488" y="2320925"/>
            <a:ext cx="722312" cy="1189038"/>
            <a:chOff x="2458" y="1750"/>
            <a:chExt cx="455" cy="749"/>
          </a:xfrm>
        </p:grpSpPr>
        <p:sp>
          <p:nvSpPr>
            <p:cNvPr id="25630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5629" name="Rectangle 53"/>
          <p:cNvSpPr>
            <a:spLocks noChangeArrowheads="1"/>
          </p:cNvSpPr>
          <p:nvPr/>
        </p:nvSpPr>
        <p:spPr bwMode="auto">
          <a:xfrm>
            <a:off x="8432800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27200" y="422275"/>
            <a:ext cx="695325" cy="762000"/>
            <a:chOff x="960" y="3648"/>
            <a:chExt cx="438" cy="480"/>
          </a:xfrm>
        </p:grpSpPr>
        <p:sp>
          <p:nvSpPr>
            <p:cNvPr id="26673" name="Rectangle 8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74" name="Rectangle 9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6675" name="Rectangle 10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6627" name="Text Box 11"/>
          <p:cNvSpPr txBox="1">
            <a:spLocks noChangeArrowheads="1"/>
          </p:cNvSpPr>
          <p:nvPr/>
        </p:nvSpPr>
        <p:spPr bwMode="auto">
          <a:xfrm>
            <a:off x="2473325" y="6159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609975" y="381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n!</a:t>
            </a:r>
          </a:p>
        </p:txBody>
      </p:sp>
      <p:sp>
        <p:nvSpPr>
          <p:cNvPr id="26629" name="Line 24"/>
          <p:cNvSpPr>
            <a:spLocks noChangeShapeType="1"/>
          </p:cNvSpPr>
          <p:nvPr/>
        </p:nvSpPr>
        <p:spPr bwMode="auto">
          <a:xfrm>
            <a:off x="3362325" y="9493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Text Box 25"/>
          <p:cNvSpPr txBox="1">
            <a:spLocks noChangeArrowheads="1"/>
          </p:cNvSpPr>
          <p:nvPr/>
        </p:nvSpPr>
        <p:spPr bwMode="auto">
          <a:xfrm>
            <a:off x="3346450" y="9906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26631" name="Text Box 26"/>
          <p:cNvSpPr txBox="1">
            <a:spLocks noChangeArrowheads="1"/>
          </p:cNvSpPr>
          <p:nvPr/>
        </p:nvSpPr>
        <p:spPr bwMode="auto">
          <a:xfrm>
            <a:off x="898525" y="1360488"/>
            <a:ext cx="28162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We say “n choose k”.</a:t>
            </a: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524000" y="2209800"/>
            <a:ext cx="695325" cy="762000"/>
            <a:chOff x="960" y="3648"/>
            <a:chExt cx="438" cy="480"/>
          </a:xfrm>
        </p:grpSpPr>
        <p:sp>
          <p:nvSpPr>
            <p:cNvPr id="26670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71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72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6633" name="TextBox 29"/>
          <p:cNvSpPr txBox="1">
            <a:spLocks noChangeArrowheads="1"/>
          </p:cNvSpPr>
          <p:nvPr/>
        </p:nvSpPr>
        <p:spPr bwMode="auto">
          <a:xfrm>
            <a:off x="2286000" y="2438400"/>
            <a:ext cx="363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590800" y="2209800"/>
            <a:ext cx="695325" cy="762000"/>
            <a:chOff x="960" y="3648"/>
            <a:chExt cx="438" cy="480"/>
          </a:xfrm>
        </p:grpSpPr>
        <p:sp>
          <p:nvSpPr>
            <p:cNvPr id="26667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8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9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1524000" y="3195638"/>
            <a:ext cx="695325" cy="762000"/>
            <a:chOff x="960" y="3648"/>
            <a:chExt cx="438" cy="480"/>
          </a:xfrm>
        </p:grpSpPr>
        <p:sp>
          <p:nvSpPr>
            <p:cNvPr id="26664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5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6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6636" name="Text Box 56"/>
          <p:cNvSpPr txBox="1">
            <a:spLocks noChangeArrowheads="1"/>
          </p:cNvSpPr>
          <p:nvPr/>
        </p:nvSpPr>
        <p:spPr bwMode="auto">
          <a:xfrm>
            <a:off x="2270125" y="338931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37" name="TextBox 51"/>
          <p:cNvSpPr txBox="1">
            <a:spLocks noChangeArrowheads="1"/>
          </p:cNvSpPr>
          <p:nvPr/>
        </p:nvSpPr>
        <p:spPr bwMode="auto">
          <a:xfrm>
            <a:off x="2835275" y="3043238"/>
            <a:ext cx="441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8!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667000" y="350043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9" name="TextBox 57"/>
          <p:cNvSpPr txBox="1">
            <a:spLocks noChangeArrowheads="1"/>
          </p:cNvSpPr>
          <p:nvPr/>
        </p:nvSpPr>
        <p:spPr bwMode="auto">
          <a:xfrm>
            <a:off x="2667000" y="34956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5!</a:t>
            </a:r>
          </a:p>
        </p:txBody>
      </p:sp>
      <p:sp>
        <p:nvSpPr>
          <p:cNvPr id="26640" name="TextBox 58"/>
          <p:cNvSpPr txBox="1">
            <a:spLocks noChangeArrowheads="1"/>
          </p:cNvSpPr>
          <p:nvPr/>
        </p:nvSpPr>
        <p:spPr bwMode="auto">
          <a:xfrm>
            <a:off x="3063875" y="34956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3!</a:t>
            </a:r>
          </a:p>
        </p:txBody>
      </p:sp>
      <p:sp>
        <p:nvSpPr>
          <p:cNvPr id="26641" name="Text Box 56"/>
          <p:cNvSpPr txBox="1">
            <a:spLocks noChangeArrowheads="1"/>
          </p:cNvSpPr>
          <p:nvPr/>
        </p:nvSpPr>
        <p:spPr bwMode="auto">
          <a:xfrm>
            <a:off x="3759200" y="33480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2" name="TextBox 60"/>
          <p:cNvSpPr txBox="1">
            <a:spLocks noChangeArrowheads="1"/>
          </p:cNvSpPr>
          <p:nvPr/>
        </p:nvSpPr>
        <p:spPr bwMode="auto">
          <a:xfrm>
            <a:off x="4521200" y="3043238"/>
            <a:ext cx="1193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* 7 *6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191000" y="3500438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4" name="TextBox 63"/>
          <p:cNvSpPr txBox="1">
            <a:spLocks noChangeArrowheads="1"/>
          </p:cNvSpPr>
          <p:nvPr/>
        </p:nvSpPr>
        <p:spPr bwMode="auto">
          <a:xfrm>
            <a:off x="4587875" y="3576638"/>
            <a:ext cx="1073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* 2   </a:t>
            </a:r>
          </a:p>
        </p:txBody>
      </p:sp>
      <p:sp>
        <p:nvSpPr>
          <p:cNvPr id="26645" name="Text Box 56"/>
          <p:cNvSpPr txBox="1">
            <a:spLocks noChangeArrowheads="1"/>
          </p:cNvSpPr>
          <p:nvPr/>
        </p:nvSpPr>
        <p:spPr bwMode="auto">
          <a:xfrm>
            <a:off x="6197600" y="33480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6" name="TextBox 65"/>
          <p:cNvSpPr txBox="1">
            <a:spLocks noChangeArrowheads="1"/>
          </p:cNvSpPr>
          <p:nvPr/>
        </p:nvSpPr>
        <p:spPr bwMode="auto">
          <a:xfrm>
            <a:off x="6635750" y="3348038"/>
            <a:ext cx="527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56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1524000" y="4110038"/>
            <a:ext cx="695325" cy="762000"/>
            <a:chOff x="960" y="3648"/>
            <a:chExt cx="438" cy="480"/>
          </a:xfrm>
        </p:grpSpPr>
        <p:sp>
          <p:nvSpPr>
            <p:cNvPr id="26661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2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3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6648" name="Text Box 56"/>
          <p:cNvSpPr txBox="1">
            <a:spLocks noChangeArrowheads="1"/>
          </p:cNvSpPr>
          <p:nvPr/>
        </p:nvSpPr>
        <p:spPr bwMode="auto">
          <a:xfrm>
            <a:off x="2270125" y="430371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9" name="TextBox 51"/>
          <p:cNvSpPr txBox="1">
            <a:spLocks noChangeArrowheads="1"/>
          </p:cNvSpPr>
          <p:nvPr/>
        </p:nvSpPr>
        <p:spPr bwMode="auto">
          <a:xfrm>
            <a:off x="2835275" y="3957638"/>
            <a:ext cx="441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8!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667000" y="441483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1" name="TextBox 57"/>
          <p:cNvSpPr txBox="1">
            <a:spLocks noChangeArrowheads="1"/>
          </p:cNvSpPr>
          <p:nvPr/>
        </p:nvSpPr>
        <p:spPr bwMode="auto">
          <a:xfrm>
            <a:off x="2667000" y="44100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3!</a:t>
            </a:r>
          </a:p>
        </p:txBody>
      </p:sp>
      <p:sp>
        <p:nvSpPr>
          <p:cNvPr id="26652" name="TextBox 58"/>
          <p:cNvSpPr txBox="1">
            <a:spLocks noChangeArrowheads="1"/>
          </p:cNvSpPr>
          <p:nvPr/>
        </p:nvSpPr>
        <p:spPr bwMode="auto">
          <a:xfrm>
            <a:off x="3063875" y="44100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5!</a:t>
            </a:r>
          </a:p>
        </p:txBody>
      </p:sp>
      <p:sp>
        <p:nvSpPr>
          <p:cNvPr id="26653" name="Text Box 56"/>
          <p:cNvSpPr txBox="1">
            <a:spLocks noChangeArrowheads="1"/>
          </p:cNvSpPr>
          <p:nvPr/>
        </p:nvSpPr>
        <p:spPr bwMode="auto">
          <a:xfrm>
            <a:off x="3759200" y="42624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191000" y="4414838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5" name="TextBox 63"/>
          <p:cNvSpPr txBox="1">
            <a:spLocks noChangeArrowheads="1"/>
          </p:cNvSpPr>
          <p:nvPr/>
        </p:nvSpPr>
        <p:spPr bwMode="auto">
          <a:xfrm>
            <a:off x="4587875" y="4491038"/>
            <a:ext cx="1073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* 2   </a:t>
            </a:r>
          </a:p>
        </p:txBody>
      </p:sp>
      <p:sp>
        <p:nvSpPr>
          <p:cNvPr id="26656" name="Text Box 56"/>
          <p:cNvSpPr txBox="1">
            <a:spLocks noChangeArrowheads="1"/>
          </p:cNvSpPr>
          <p:nvPr/>
        </p:nvSpPr>
        <p:spPr bwMode="auto">
          <a:xfrm>
            <a:off x="6197600" y="42624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57" name="TextBox 65"/>
          <p:cNvSpPr txBox="1">
            <a:spLocks noChangeArrowheads="1"/>
          </p:cNvSpPr>
          <p:nvPr/>
        </p:nvSpPr>
        <p:spPr bwMode="auto">
          <a:xfrm>
            <a:off x="6635750" y="4262438"/>
            <a:ext cx="527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56</a:t>
            </a:r>
          </a:p>
        </p:txBody>
      </p:sp>
      <p:sp>
        <p:nvSpPr>
          <p:cNvPr id="26658" name="TextBox 60"/>
          <p:cNvSpPr txBox="1">
            <a:spLocks noChangeArrowheads="1"/>
          </p:cNvSpPr>
          <p:nvPr/>
        </p:nvSpPr>
        <p:spPr bwMode="auto">
          <a:xfrm>
            <a:off x="4419600" y="3962400"/>
            <a:ext cx="119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* 7 *6</a:t>
            </a:r>
          </a:p>
        </p:txBody>
      </p:sp>
      <p:pic>
        <p:nvPicPr>
          <p:cNvPr id="26659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876800"/>
            <a:ext cx="1657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60" name="TextBox 65"/>
          <p:cNvSpPr txBox="1">
            <a:spLocks noChangeArrowheads="1"/>
          </p:cNvSpPr>
          <p:nvPr/>
        </p:nvSpPr>
        <p:spPr bwMode="auto">
          <a:xfrm>
            <a:off x="3509963" y="5410200"/>
            <a:ext cx="833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R: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228600"/>
            <a:ext cx="8153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You have four nucleotides. 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How many ways can you choose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a set</a:t>
            </a:r>
            <a:r>
              <a:rPr lang="en-US">
                <a:latin typeface="Times New Roman" pitchFamily="18" charset="0"/>
              </a:rPr>
              <a:t> of two nucleotides?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(set = distinct, order does not matter)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2670175" y="3133725"/>
            <a:ext cx="625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AC</a:t>
            </a:r>
          </a:p>
          <a:p>
            <a:r>
              <a:rPr lang="en-US">
                <a:latin typeface="Times New Roman" pitchFamily="18" charset="0"/>
              </a:rPr>
              <a:t>AG</a:t>
            </a:r>
          </a:p>
          <a:p>
            <a:r>
              <a:rPr lang="en-US">
                <a:latin typeface="Times New Roman" pitchFamily="18" charset="0"/>
              </a:rPr>
              <a:t>AT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600450" y="32099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CG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600450" y="36671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CT</a:t>
            </a: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4438650" y="343852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GT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1330325" y="1651000"/>
            <a:ext cx="208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“4 choose 2” =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27400" y="1533525"/>
            <a:ext cx="695325" cy="762000"/>
            <a:chOff x="960" y="3648"/>
            <a:chExt cx="438" cy="480"/>
          </a:xfrm>
        </p:grpSpPr>
        <p:sp>
          <p:nvSpPr>
            <p:cNvPr id="27663" name="Rectangle 11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7664" name="Rectangle 12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7665" name="Rectangle 13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7657" name="Rectangle 14"/>
          <p:cNvSpPr>
            <a:spLocks noChangeArrowheads="1"/>
          </p:cNvSpPr>
          <p:nvPr/>
        </p:nvSpPr>
        <p:spPr bwMode="auto">
          <a:xfrm>
            <a:off x="4089400" y="16859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7658" name="Text Box 15"/>
          <p:cNvSpPr txBox="1">
            <a:spLocks noChangeArrowheads="1"/>
          </p:cNvSpPr>
          <p:nvPr/>
        </p:nvSpPr>
        <p:spPr bwMode="auto">
          <a:xfrm>
            <a:off x="4622800" y="1609725"/>
            <a:ext cx="139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(4*3)  = 6</a:t>
            </a:r>
          </a:p>
        </p:txBody>
      </p:sp>
      <p:sp>
        <p:nvSpPr>
          <p:cNvPr id="27659" name="Line 16"/>
          <p:cNvSpPr>
            <a:spLocks noChangeShapeType="1"/>
          </p:cNvSpPr>
          <p:nvPr/>
        </p:nvSpPr>
        <p:spPr bwMode="auto">
          <a:xfrm>
            <a:off x="4622800" y="21431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Text Box 17"/>
          <p:cNvSpPr txBox="1">
            <a:spLocks noChangeArrowheads="1"/>
          </p:cNvSpPr>
          <p:nvPr/>
        </p:nvSpPr>
        <p:spPr bwMode="auto">
          <a:xfrm>
            <a:off x="4911725" y="2143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2</a:t>
            </a:r>
          </a:p>
        </p:txBody>
      </p:sp>
      <p:pic>
        <p:nvPicPr>
          <p:cNvPr id="27661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05325"/>
            <a:ext cx="1419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2" name="TextBox 16"/>
          <p:cNvSpPr txBox="1">
            <a:spLocks noChangeArrowheads="1"/>
          </p:cNvSpPr>
          <p:nvPr/>
        </p:nvSpPr>
        <p:spPr bwMode="auto">
          <a:xfrm>
            <a:off x="76200" y="5410200"/>
            <a:ext cx="866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 many strings of two nucleotides (</a:t>
            </a:r>
            <a:r>
              <a:rPr lang="en-US">
                <a:solidFill>
                  <a:srgbClr val="FF0000"/>
                </a:solidFill>
              </a:rPr>
              <a:t>string = order matters</a:t>
            </a:r>
            <a:r>
              <a:rPr lang="en-US"/>
              <a:t>): </a:t>
            </a:r>
          </a:p>
          <a:p>
            <a:r>
              <a:rPr lang="en-US"/>
              <a:t> 4 * 4 = 16</a:t>
            </a:r>
          </a:p>
          <a:p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of two distinct nucleotides = 4*3=12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28600" y="457200"/>
            <a:ext cx="8153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You have 20 residues. 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How many ways can you choose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a set </a:t>
            </a:r>
            <a:r>
              <a:rPr lang="en-US">
                <a:latin typeface="Times New Roman" pitchFamily="18" charset="0"/>
              </a:rPr>
              <a:t>of 4 residues?</a:t>
            </a:r>
          </a:p>
        </p:txBody>
      </p:sp>
      <p:sp>
        <p:nvSpPr>
          <p:cNvPr id="28675" name="Text Box 9"/>
          <p:cNvSpPr txBox="1">
            <a:spLocks noChangeArrowheads="1"/>
          </p:cNvSpPr>
          <p:nvPr/>
        </p:nvSpPr>
        <p:spPr bwMode="auto">
          <a:xfrm>
            <a:off x="1330325" y="2327275"/>
            <a:ext cx="2254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“20 choose 4” =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27400" y="2209800"/>
            <a:ext cx="695325" cy="762000"/>
            <a:chOff x="960" y="3648"/>
            <a:chExt cx="438" cy="480"/>
          </a:xfrm>
        </p:grpSpPr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1066" y="3724"/>
              <a:ext cx="24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4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28677" name="Rectangle 14"/>
          <p:cNvSpPr>
            <a:spLocks noChangeArrowheads="1"/>
          </p:cNvSpPr>
          <p:nvPr/>
        </p:nvSpPr>
        <p:spPr bwMode="auto">
          <a:xfrm>
            <a:off x="4089400" y="2362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8678" name="Text Box 15"/>
          <p:cNvSpPr txBox="1">
            <a:spLocks noChangeArrowheads="1"/>
          </p:cNvSpPr>
          <p:nvPr/>
        </p:nvSpPr>
        <p:spPr bwMode="auto">
          <a:xfrm>
            <a:off x="4622800" y="2286000"/>
            <a:ext cx="3640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(20 * 19 * 18 * 17)  = 4,845</a:t>
            </a:r>
          </a:p>
        </p:txBody>
      </p:sp>
      <p:sp>
        <p:nvSpPr>
          <p:cNvPr id="28679" name="Line 16"/>
          <p:cNvSpPr>
            <a:spLocks noChangeShapeType="1"/>
          </p:cNvSpPr>
          <p:nvPr/>
        </p:nvSpPr>
        <p:spPr bwMode="auto">
          <a:xfrm>
            <a:off x="4622800" y="2819400"/>
            <a:ext cx="238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Text Box 17"/>
          <p:cNvSpPr txBox="1">
            <a:spLocks noChangeArrowheads="1"/>
          </p:cNvSpPr>
          <p:nvPr/>
        </p:nvSpPr>
        <p:spPr bwMode="auto">
          <a:xfrm>
            <a:off x="4911725" y="2819400"/>
            <a:ext cx="1338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4 * 3 * 2 </a:t>
            </a:r>
          </a:p>
        </p:txBody>
      </p:sp>
      <p:pic>
        <p:nvPicPr>
          <p:cNvPr id="2868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429000"/>
            <a:ext cx="2628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Box 14"/>
          <p:cNvSpPr txBox="1">
            <a:spLocks noChangeArrowheads="1"/>
          </p:cNvSpPr>
          <p:nvPr/>
        </p:nvSpPr>
        <p:spPr bwMode="auto">
          <a:xfrm>
            <a:off x="76200" y="5105400"/>
            <a:ext cx="57828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How  many strings of four residues (</a:t>
            </a:r>
            <a:r>
              <a:rPr lang="en-US" dirty="0">
                <a:solidFill>
                  <a:srgbClr val="FF0000"/>
                </a:solidFill>
              </a:rPr>
              <a:t>string = order matters</a:t>
            </a:r>
            <a:r>
              <a:rPr lang="en-US" dirty="0"/>
              <a:t>): </a:t>
            </a:r>
          </a:p>
          <a:p>
            <a:r>
              <a:rPr lang="en-US" dirty="0"/>
              <a:t> 	20 ^4 = 20 * 20 * 20 * 20  = 160,000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of four distinct residues = 20 * 19 * 18 * 17  =</a:t>
            </a:r>
          </a:p>
          <a:p>
            <a:r>
              <a:rPr lang="en-US" dirty="0"/>
              <a:t>		 116,280</a:t>
            </a:r>
          </a:p>
        </p:txBody>
      </p:sp>
      <p:sp>
        <p:nvSpPr>
          <p:cNvPr id="28683" name="Rectangle 16"/>
          <p:cNvSpPr>
            <a:spLocks noChangeArrowheads="1"/>
          </p:cNvSpPr>
          <p:nvPr/>
        </p:nvSpPr>
        <p:spPr bwMode="auto">
          <a:xfrm>
            <a:off x="228600" y="16002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(set = distinct, order does not matter)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46125" y="193675"/>
            <a:ext cx="702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 wiki page on the binomial coefficient is very good..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28600" y="762000"/>
          <a:ext cx="8382000" cy="598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5" name="Bitmap Image" r:id="rId4" imgW="9771429" imgH="6973273" progId="PBrush">
                  <p:embed/>
                </p:oleObj>
              </mc:Choice>
              <mc:Fallback>
                <p:oleObj name="Bitmap Image" r:id="rId4" imgW="9771429" imgH="6973273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382000" cy="598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46125" y="117475"/>
            <a:ext cx="568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Ok.  So on to the full binomial distribution…</a:t>
            </a:r>
          </a:p>
          <a:p>
            <a:r>
              <a:rPr lang="en-US">
                <a:latin typeface="Times New Roman" pitchFamily="18" charset="0"/>
              </a:rPr>
              <a:t>The Vassar stats book does a nice job here…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09600" y="1095375"/>
          <a:ext cx="7856538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9" name="Bitmap Image" r:id="rId4" imgW="7857143" imgH="4667902" progId="PBrush">
                  <p:embed/>
                </p:oleObj>
              </mc:Choice>
              <mc:Fallback>
                <p:oleObj name="Bitmap Image" r:id="rId4" imgW="7857143" imgH="4667902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95375"/>
                        <a:ext cx="7856538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517525" y="6061075"/>
            <a:ext cx="755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(section 5.3 at </a:t>
            </a:r>
            <a:r>
              <a:rPr lang="en-US">
                <a:latin typeface="Times New Roman" pitchFamily="18" charset="0"/>
                <a:hlinkClick r:id="rId6"/>
              </a:rPr>
              <a:t>http://faculty.vassar.edu/lowry/webtext.html</a:t>
            </a:r>
            <a:r>
              <a:rPr lang="en-US">
                <a:latin typeface="Times New Roman" pitchFamily="18" charset="0"/>
              </a:rPr>
              <a:t> 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66713" y="1143000"/>
          <a:ext cx="841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3" name="Bitmap Image" r:id="rId4" imgW="8411749" imgH="1752381" progId="PBrush">
                  <p:embed/>
                </p:oleObj>
              </mc:Choice>
              <mc:Fallback>
                <p:oleObj name="Bitmap Image" r:id="rId4" imgW="8411749" imgH="175238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143000"/>
                        <a:ext cx="841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457200" y="2743200"/>
            <a:ext cx="4256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p(having all 10 patients recover)</a:t>
            </a:r>
          </a:p>
        </p:txBody>
      </p:sp>
      <p:sp>
        <p:nvSpPr>
          <p:cNvPr id="8196" name="Text Box 10"/>
          <p:cNvSpPr txBox="1">
            <a:spLocks noChangeArrowheads="1"/>
          </p:cNvSpPr>
          <p:nvPr/>
        </p:nvSpPr>
        <p:spPr bwMode="auto">
          <a:xfrm>
            <a:off x="1490663" y="3506788"/>
            <a:ext cx="7043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 0.4</a:t>
            </a:r>
            <a:r>
              <a:rPr lang="en-US" baseline="30000">
                <a:latin typeface="Times New Roman" pitchFamily="18" charset="0"/>
              </a:rPr>
              <a:t>10  </a:t>
            </a:r>
            <a:r>
              <a:rPr lang="en-US">
                <a:latin typeface="Times New Roman" pitchFamily="18" charset="0"/>
              </a:rPr>
              <a:t>*.6</a:t>
            </a:r>
            <a:r>
              <a:rPr lang="en-US" baseline="30000"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   =                  * 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* 1</a:t>
            </a:r>
            <a:r>
              <a:rPr lang="en-US" baseline="30000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= 1 * 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=  ~ 10</a:t>
            </a:r>
            <a:r>
              <a:rPr lang="en-US" baseline="30000">
                <a:latin typeface="Times New Roman" pitchFamily="18" charset="0"/>
              </a:rPr>
              <a:t>-4 </a:t>
            </a:r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3167063" y="3319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20738" y="3354388"/>
            <a:ext cx="695325" cy="762000"/>
            <a:chOff x="576" y="2448"/>
            <a:chExt cx="438" cy="480"/>
          </a:xfrm>
        </p:grpSpPr>
        <p:sp>
          <p:nvSpPr>
            <p:cNvPr id="8240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42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43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44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</p:grpSp>
      </p:grpSp>
      <p:sp>
        <p:nvSpPr>
          <p:cNvPr id="8199" name="Rectangle 20"/>
          <p:cNvSpPr>
            <a:spLocks noChangeArrowheads="1"/>
          </p:cNvSpPr>
          <p:nvPr/>
        </p:nvSpPr>
        <p:spPr bwMode="auto">
          <a:xfrm>
            <a:off x="3090863" y="37353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8200" name="Text Box 22"/>
          <p:cNvSpPr txBox="1">
            <a:spLocks noChangeArrowheads="1"/>
          </p:cNvSpPr>
          <p:nvPr/>
        </p:nvSpPr>
        <p:spPr bwMode="auto">
          <a:xfrm>
            <a:off x="19050" y="6324600"/>
            <a:ext cx="767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(we are either choosing 10 recovering patients or 0 sick ones)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76400" y="152400"/>
            <a:ext cx="2073275" cy="762000"/>
            <a:chOff x="806" y="2751"/>
            <a:chExt cx="1306" cy="480"/>
          </a:xfrm>
        </p:grpSpPr>
        <p:sp>
          <p:nvSpPr>
            <p:cNvPr id="8237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8238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8239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p</a:t>
              </a:r>
              <a:r>
                <a:rPr lang="en-US" baseline="30000">
                  <a:latin typeface="Times New Roman" pitchFamily="18" charset="0"/>
                </a:rPr>
                <a:t>k</a:t>
              </a:r>
              <a:r>
                <a:rPr lang="en-US">
                  <a:latin typeface="Times New Roman" pitchFamily="18" charset="0"/>
                </a:rPr>
                <a:t> (1-p)</a:t>
              </a:r>
              <a:r>
                <a:rPr lang="en-US" baseline="3000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3870325" y="169863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8203" name="Line 19"/>
          <p:cNvSpPr>
            <a:spLocks noChangeShapeType="1"/>
          </p:cNvSpPr>
          <p:nvPr/>
        </p:nvSpPr>
        <p:spPr bwMode="auto">
          <a:xfrm>
            <a:off x="4114800" y="6619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Text Box 20"/>
          <p:cNvSpPr txBox="1">
            <a:spLocks noChangeArrowheads="1"/>
          </p:cNvSpPr>
          <p:nvPr/>
        </p:nvSpPr>
        <p:spPr bwMode="auto">
          <a:xfrm>
            <a:off x="4114800" y="6619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600" y="11430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6" name="TextBox 31"/>
          <p:cNvSpPr txBox="1">
            <a:spLocks noChangeArrowheads="1"/>
          </p:cNvSpPr>
          <p:nvPr/>
        </p:nvSpPr>
        <p:spPr bwMode="auto">
          <a:xfrm>
            <a:off x="685800" y="3086100"/>
            <a:ext cx="4486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10; p(recovery) = 0.4</a:t>
            </a:r>
          </a:p>
        </p:txBody>
      </p:sp>
      <p:sp>
        <p:nvSpPr>
          <p:cNvPr id="8207" name="TextBox 33"/>
          <p:cNvSpPr txBox="1">
            <a:spLocks noChangeArrowheads="1"/>
          </p:cNvSpPr>
          <p:nvPr/>
        </p:nvSpPr>
        <p:spPr bwMode="auto">
          <a:xfrm>
            <a:off x="3548063" y="3471863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10!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471863" y="3929063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TextBox 36"/>
          <p:cNvSpPr txBox="1">
            <a:spLocks noChangeArrowheads="1"/>
          </p:cNvSpPr>
          <p:nvPr/>
        </p:nvSpPr>
        <p:spPr bwMode="auto">
          <a:xfrm>
            <a:off x="3467100" y="3913188"/>
            <a:ext cx="61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10! * 0!</a:t>
            </a:r>
          </a:p>
        </p:txBody>
      </p:sp>
      <p:sp>
        <p:nvSpPr>
          <p:cNvPr id="8210" name="TextBox 40"/>
          <p:cNvSpPr txBox="1">
            <a:spLocks noChangeArrowheads="1"/>
          </p:cNvSpPr>
          <p:nvPr/>
        </p:nvSpPr>
        <p:spPr bwMode="auto">
          <a:xfrm>
            <a:off x="4284663" y="5710238"/>
            <a:ext cx="3635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8211" name="Text Box 10"/>
          <p:cNvSpPr txBox="1">
            <a:spLocks noChangeArrowheads="1"/>
          </p:cNvSpPr>
          <p:nvPr/>
        </p:nvSpPr>
        <p:spPr bwMode="auto">
          <a:xfrm>
            <a:off x="1203325" y="5181600"/>
            <a:ext cx="1595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 0.6</a:t>
            </a:r>
            <a:r>
              <a:rPr lang="en-US" baseline="30000">
                <a:latin typeface="Times New Roman" pitchFamily="18" charset="0"/>
              </a:rPr>
              <a:t>0  </a:t>
            </a:r>
            <a:r>
              <a:rPr lang="en-US">
                <a:latin typeface="Times New Roman" pitchFamily="18" charset="0"/>
              </a:rPr>
              <a:t>*.4</a:t>
            </a:r>
            <a:r>
              <a:rPr lang="en-US" baseline="30000">
                <a:latin typeface="Times New Roman" pitchFamily="18" charset="0"/>
              </a:rPr>
              <a:t>10</a:t>
            </a:r>
          </a:p>
        </p:txBody>
      </p:sp>
      <p:sp>
        <p:nvSpPr>
          <p:cNvPr id="8212" name="Text Box 11"/>
          <p:cNvSpPr txBox="1">
            <a:spLocks noChangeArrowheads="1"/>
          </p:cNvSpPr>
          <p:nvPr/>
        </p:nvSpPr>
        <p:spPr bwMode="auto">
          <a:xfrm>
            <a:off x="2879725" y="4843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3400" y="5029200"/>
            <a:ext cx="695325" cy="762000"/>
            <a:chOff x="576" y="2448"/>
            <a:chExt cx="438" cy="480"/>
          </a:xfrm>
        </p:grpSpPr>
        <p:sp>
          <p:nvSpPr>
            <p:cNvPr id="8232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34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35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36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sp>
        <p:nvSpPr>
          <p:cNvPr id="8214" name="TextBox 53"/>
          <p:cNvSpPr txBox="1">
            <a:spLocks noChangeArrowheads="1"/>
          </p:cNvSpPr>
          <p:nvPr/>
        </p:nvSpPr>
        <p:spPr bwMode="auto">
          <a:xfrm>
            <a:off x="990600" y="5715000"/>
            <a:ext cx="2620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which = </a:t>
            </a:r>
            <a:r>
              <a:rPr lang="en-US">
                <a:latin typeface="Times New Roman" pitchFamily="18" charset="0"/>
              </a:rPr>
              <a:t>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 since</a:t>
            </a:r>
            <a:endParaRPr lang="en-US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495675" y="5486400"/>
            <a:ext cx="695325" cy="762000"/>
            <a:chOff x="576" y="2448"/>
            <a:chExt cx="438" cy="480"/>
          </a:xfrm>
        </p:grpSpPr>
        <p:sp>
          <p:nvSpPr>
            <p:cNvPr id="8227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29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30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31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4562475" y="5486400"/>
            <a:ext cx="695325" cy="762000"/>
            <a:chOff x="576" y="2448"/>
            <a:chExt cx="438" cy="480"/>
          </a:xfrm>
        </p:grpSpPr>
        <p:sp>
          <p:nvSpPr>
            <p:cNvPr id="8222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640" y="2524"/>
              <a:ext cx="278" cy="376"/>
              <a:chOff x="640" y="2524"/>
              <a:chExt cx="278" cy="376"/>
            </a:xfrm>
          </p:grpSpPr>
          <p:sp>
            <p:nvSpPr>
              <p:cNvPr id="8224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25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26" name="Rectangle 12"/>
              <p:cNvSpPr>
                <a:spLocks noChangeArrowheads="1"/>
              </p:cNvSpPr>
              <p:nvPr/>
            </p:nvSpPr>
            <p:spPr bwMode="auto">
              <a:xfrm>
                <a:off x="640" y="2668"/>
                <a:ext cx="27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10</a:t>
                </a:r>
              </a:p>
            </p:txBody>
          </p:sp>
        </p:grpSp>
      </p:grpSp>
      <p:sp>
        <p:nvSpPr>
          <p:cNvPr id="8217" name="TextBox 68"/>
          <p:cNvSpPr txBox="1">
            <a:spLocks noChangeArrowheads="1"/>
          </p:cNvSpPr>
          <p:nvPr/>
        </p:nvSpPr>
        <p:spPr bwMode="auto">
          <a:xfrm>
            <a:off x="5275263" y="5715000"/>
            <a:ext cx="363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8218" name="TextBox 69"/>
          <p:cNvSpPr txBox="1">
            <a:spLocks noChangeArrowheads="1"/>
          </p:cNvSpPr>
          <p:nvPr/>
        </p:nvSpPr>
        <p:spPr bwMode="auto">
          <a:xfrm>
            <a:off x="5638800" y="57102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219" name="Text Box 5"/>
          <p:cNvSpPr txBox="1">
            <a:spLocks noChangeArrowheads="1"/>
          </p:cNvSpPr>
          <p:nvPr/>
        </p:nvSpPr>
        <p:spPr bwMode="auto">
          <a:xfrm>
            <a:off x="542925" y="4300538"/>
            <a:ext cx="3249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p(having no patients die)</a:t>
            </a:r>
          </a:p>
        </p:txBody>
      </p:sp>
      <p:sp>
        <p:nvSpPr>
          <p:cNvPr id="8220" name="TextBox 71"/>
          <p:cNvSpPr txBox="1">
            <a:spLocks noChangeArrowheads="1"/>
          </p:cNvSpPr>
          <p:nvPr/>
        </p:nvSpPr>
        <p:spPr bwMode="auto">
          <a:xfrm>
            <a:off x="771525" y="4643438"/>
            <a:ext cx="39036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0; p(death) = 0.6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04800" y="43434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685800" y="1905000"/>
          <a:ext cx="7516813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7" name="Bitmap Image" r:id="rId4" imgW="7516274" imgH="2933333" progId="PBrush">
                  <p:embed/>
                </p:oleObj>
              </mc:Choice>
              <mc:Fallback>
                <p:oleObj name="Bitmap Image" r:id="rId4" imgW="7516274" imgH="293333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516813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81000" y="5105400"/>
            <a:ext cx="808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http://wiki.answers.com/Q/Why_is_zero_factorial_equal_to_one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85875" y="381000"/>
            <a:ext cx="695325" cy="762000"/>
            <a:chOff x="576" y="2448"/>
            <a:chExt cx="438" cy="480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9225" name="Rectangle 9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822325" y="574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If</a:t>
            </a:r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2117725" y="574675"/>
            <a:ext cx="2395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=1 bothers you….</a:t>
            </a: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4572000" y="381000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10!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95800" y="838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6"/>
          <p:cNvSpPr txBox="1">
            <a:spLocks noChangeArrowheads="1"/>
          </p:cNvSpPr>
          <p:nvPr/>
        </p:nvSpPr>
        <p:spPr bwMode="auto">
          <a:xfrm>
            <a:off x="4491037" y="822325"/>
            <a:ext cx="61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10! * 0!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5092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time:</a:t>
            </a:r>
          </a:p>
          <a:p>
            <a:r>
              <a:rPr lang="en-US" dirty="0"/>
              <a:t>	Probability distribution can be continuous:</a:t>
            </a:r>
          </a:p>
          <a:p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38200"/>
            <a:ext cx="33337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6428601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http://en.wikipedia.org/wiki/Uniform_distribution_(continuous)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524000"/>
            <a:ext cx="34766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105400" y="4419600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http://en.wikipedia.org/wiki/Normal_distribution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0" y="487363"/>
          <a:ext cx="8991600" cy="621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1" name="Bitmap Image" r:id="rId4" imgW="9888330" imgH="6838095" progId="PBrush">
                  <p:embed/>
                </p:oleObj>
              </mc:Choice>
              <mc:Fallback>
                <p:oleObj name="Bitmap Image" r:id="rId4" imgW="9888330" imgH="683809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7363"/>
                        <a:ext cx="8991600" cy="621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365125" y="41275"/>
            <a:ext cx="481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How about for 9 patients recovering...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4175125" y="381000"/>
            <a:ext cx="42989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There are 10 ways of choosing </a:t>
            </a:r>
          </a:p>
          <a:p>
            <a:r>
              <a:rPr lang="en-US">
                <a:latin typeface="Times New Roman" pitchFamily="18" charset="0"/>
              </a:rPr>
              <a:t>1 sick (i.e. 9 recovering patients)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91000" y="1828800"/>
            <a:ext cx="695325" cy="762000"/>
            <a:chOff x="576" y="2448"/>
            <a:chExt cx="438" cy="480"/>
          </a:xfrm>
        </p:grpSpPr>
        <p:sp>
          <p:nvSpPr>
            <p:cNvPr id="10264" name="Rectangle 10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10266" name="Rectangle 12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0267" name="Rectangle 13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0268" name="Rectangle 14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1</a:t>
                </a:r>
              </a:p>
            </p:txBody>
          </p:sp>
        </p:grpSp>
      </p:grpSp>
      <p:sp>
        <p:nvSpPr>
          <p:cNvPr id="10246" name="TextBox 21"/>
          <p:cNvSpPr txBox="1">
            <a:spLocks noChangeArrowheads="1"/>
          </p:cNvSpPr>
          <p:nvPr/>
        </p:nvSpPr>
        <p:spPr bwMode="auto">
          <a:xfrm>
            <a:off x="4325938" y="1143000"/>
            <a:ext cx="4673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9; p(recovery) = 0.4 or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247" name="TextBox 22"/>
          <p:cNvSpPr txBox="1">
            <a:spLocks noChangeArrowheads="1"/>
          </p:cNvSpPr>
          <p:nvPr/>
        </p:nvSpPr>
        <p:spPr bwMode="auto">
          <a:xfrm>
            <a:off x="4343400" y="1519238"/>
            <a:ext cx="3903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1; p(death) = 0.6</a:t>
            </a:r>
          </a:p>
        </p:txBody>
      </p:sp>
      <p:sp>
        <p:nvSpPr>
          <p:cNvPr id="10248" name="TextBox 23"/>
          <p:cNvSpPr txBox="1">
            <a:spLocks noChangeArrowheads="1"/>
          </p:cNvSpPr>
          <p:nvPr/>
        </p:nvSpPr>
        <p:spPr bwMode="auto">
          <a:xfrm>
            <a:off x="4876800" y="2286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9" name="TextBox 24"/>
          <p:cNvSpPr txBox="1">
            <a:spLocks noChangeArrowheads="1"/>
          </p:cNvSpPr>
          <p:nvPr/>
        </p:nvSpPr>
        <p:spPr bwMode="auto">
          <a:xfrm>
            <a:off x="4800600" y="1981200"/>
            <a:ext cx="1571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*.4</a:t>
            </a:r>
            <a:r>
              <a:rPr lang="en-US" baseline="30000"/>
              <a:t>9</a:t>
            </a:r>
            <a:r>
              <a:rPr lang="en-US"/>
              <a:t> * .6 = </a:t>
            </a:r>
          </a:p>
          <a:p>
            <a:pPr>
              <a:buFont typeface="Arial" charset="0"/>
              <a:buChar char="•"/>
            </a:pPr>
            <a:endParaRPr lang="en-US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96000" y="1836738"/>
            <a:ext cx="695325" cy="762000"/>
            <a:chOff x="576" y="2448"/>
            <a:chExt cx="438" cy="480"/>
          </a:xfrm>
        </p:grpSpPr>
        <p:sp>
          <p:nvSpPr>
            <p:cNvPr id="10259" name="Rectangle 10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10261" name="Rectangle 12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0262" name="Rectangle 13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0263" name="Rectangle 14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9</a:t>
                </a:r>
              </a:p>
            </p:txBody>
          </p:sp>
        </p:grpSp>
      </p:grpSp>
      <p:sp>
        <p:nvSpPr>
          <p:cNvPr id="10251" name="TextBox 31"/>
          <p:cNvSpPr txBox="1">
            <a:spLocks noChangeArrowheads="1"/>
          </p:cNvSpPr>
          <p:nvPr/>
        </p:nvSpPr>
        <p:spPr bwMode="auto">
          <a:xfrm>
            <a:off x="6705600" y="1989138"/>
            <a:ext cx="1222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*.6 * .4</a:t>
            </a:r>
            <a:r>
              <a:rPr lang="en-US" baseline="30000"/>
              <a:t>9</a:t>
            </a:r>
            <a:endParaRPr lang="en-US"/>
          </a:p>
          <a:p>
            <a:pPr>
              <a:buFont typeface="Arial" charset="0"/>
              <a:buChar char="•"/>
            </a:pPr>
            <a:endParaRPr lang="en-US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452813" y="5715000"/>
            <a:ext cx="2073275" cy="762000"/>
            <a:chOff x="806" y="2751"/>
            <a:chExt cx="1306" cy="480"/>
          </a:xfrm>
        </p:grpSpPr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0257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p</a:t>
              </a:r>
              <a:r>
                <a:rPr lang="en-US" baseline="30000">
                  <a:latin typeface="Times New Roman" pitchFamily="18" charset="0"/>
                </a:rPr>
                <a:t>k</a:t>
              </a:r>
              <a:r>
                <a:rPr lang="en-US">
                  <a:latin typeface="Times New Roman" pitchFamily="18" charset="0"/>
                </a:rPr>
                <a:t> (1-p)</a:t>
              </a:r>
              <a:r>
                <a:rPr lang="en-US" baseline="3000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0253" name="Text Box 18"/>
          <p:cNvSpPr txBox="1">
            <a:spLocks noChangeArrowheads="1"/>
          </p:cNvSpPr>
          <p:nvPr/>
        </p:nvSpPr>
        <p:spPr bwMode="auto">
          <a:xfrm>
            <a:off x="5646738" y="5732463"/>
            <a:ext cx="2659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5891213" y="62245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Text Box 20"/>
          <p:cNvSpPr txBox="1">
            <a:spLocks noChangeArrowheads="1"/>
          </p:cNvSpPr>
          <p:nvPr/>
        </p:nvSpPr>
        <p:spPr bwMode="auto">
          <a:xfrm>
            <a:off x="5891213" y="62245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343400" y="99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9600"/>
            <a:ext cx="50387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343400"/>
            <a:ext cx="61245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463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dbiom</a:t>
            </a:r>
            <a:r>
              <a:rPr lang="en-US" dirty="0"/>
              <a:t> gives us the probability density function.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609600"/>
            <a:ext cx="3771900" cy="362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366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p-changes we get different </a:t>
            </a:r>
            <a:r>
              <a:rPr lang="en-US" dirty="0" err="1"/>
              <a:t>pdf’s</a:t>
            </a:r>
            <a:r>
              <a:rPr lang="en-US" dirty="0"/>
              <a:t>..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753801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81200"/>
            <a:ext cx="4800600" cy="468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31152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is the p(exactly k </a:t>
            </a:r>
            <a:r>
              <a:rPr lang="en-US"/>
              <a:t>heads when) </a:t>
            </a:r>
          </a:p>
          <a:p>
            <a:r>
              <a:rPr lang="en-US" dirty="0"/>
              <a:t>P(head) = 0.3 (black)</a:t>
            </a:r>
          </a:p>
          <a:p>
            <a:r>
              <a:rPr lang="en-US" dirty="0"/>
              <a:t>p(head) = 0.5 (red)</a:t>
            </a:r>
          </a:p>
          <a:p>
            <a:r>
              <a:rPr lang="en-US" dirty="0"/>
              <a:t>p(head) = 0.7 (blue)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5316" y="381000"/>
            <a:ext cx="696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Pbinom</a:t>
            </a:r>
            <a:r>
              <a:rPr lang="en-US" dirty="0"/>
              <a:t> gives us the cumulative distribution function.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61436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667000"/>
            <a:ext cx="4343400" cy="417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657600"/>
            <a:ext cx="3586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probability of k heads or</a:t>
            </a:r>
          </a:p>
          <a:p>
            <a:r>
              <a:rPr lang="en-US" dirty="0"/>
              <a:t>fewer in 25 flips..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667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29596"/>
            <a:ext cx="5486400" cy="515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3352800"/>
            <a:ext cx="3586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probability of k heads or</a:t>
            </a:r>
          </a:p>
          <a:p>
            <a:r>
              <a:rPr lang="en-US" dirty="0"/>
              <a:t>fewer in 25 flips when</a:t>
            </a:r>
          </a:p>
          <a:p>
            <a:r>
              <a:rPr lang="en-US" dirty="0"/>
              <a:t>p(head) = 0.3 (black)</a:t>
            </a:r>
          </a:p>
          <a:p>
            <a:r>
              <a:rPr lang="en-US" dirty="0"/>
              <a:t>p(head) = 0.5 (red)</a:t>
            </a:r>
          </a:p>
          <a:p>
            <a:r>
              <a:rPr lang="en-US" dirty="0"/>
              <a:t>p(head) = 0.7 (blue)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qbinom</a:t>
            </a:r>
            <a:r>
              <a:rPr lang="en-US" dirty="0"/>
              <a:t> gives the inverse cumulative probability distribution function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447800"/>
            <a:ext cx="3341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cumulative probability,</a:t>
            </a:r>
          </a:p>
          <a:p>
            <a:r>
              <a:rPr lang="en-US" dirty="0"/>
              <a:t>get back the number of successes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2286000" cy="13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62903"/>
            <a:ext cx="5419725" cy="2076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39353"/>
            <a:ext cx="3824288" cy="35566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202" y="6115050"/>
            <a:ext cx="601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take the cumulative distribution function and flip the axes</a:t>
            </a:r>
          </a:p>
          <a:p>
            <a:r>
              <a:rPr lang="en-US" dirty="0"/>
              <a:t>(I tend not to use this one very much…)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202" y="4419600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p(head) = 0.3, then 50% of the time</a:t>
            </a:r>
          </a:p>
          <a:p>
            <a:r>
              <a:rPr lang="en-US" dirty="0"/>
              <a:t>we will observe at least 7 heads in</a:t>
            </a:r>
          </a:p>
          <a:p>
            <a:r>
              <a:rPr lang="en-US" dirty="0"/>
              <a:t>25 flips…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22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rbinom</a:t>
            </a:r>
            <a:r>
              <a:rPr lang="en-US" dirty="0"/>
              <a:t> samples from the binomial distribution ( simulates data )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610600" cy="407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52863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830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compare the theoretical and sampled distribution of the binomial distribution</a:t>
            </a:r>
          </a:p>
          <a:p>
            <a:r>
              <a:rPr lang="en-US" dirty="0"/>
              <a:t>(which obviously by the law of large numbers have to be close)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65045"/>
            <a:ext cx="4419600" cy="43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38200"/>
            <a:ext cx="2480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without proof: </a:t>
            </a:r>
          </a:p>
          <a:p>
            <a:r>
              <a:rPr lang="en-US" dirty="0"/>
              <a:t>mean (binomial) =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Variance = </a:t>
            </a:r>
            <a:r>
              <a:rPr lang="en-US" dirty="0" err="1"/>
              <a:t>np</a:t>
            </a:r>
            <a:r>
              <a:rPr lang="en-US" dirty="0"/>
              <a:t>(1-p)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733800"/>
            <a:ext cx="5181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609600"/>
            <a:ext cx="4419600" cy="43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90600" y="697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discrete: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1066800"/>
            <a:ext cx="1834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fair die</a:t>
            </a:r>
          </a:p>
          <a:p>
            <a:endParaRPr lang="en-US" dirty="0"/>
          </a:p>
          <a:p>
            <a:r>
              <a:rPr lang="en-US" dirty="0"/>
              <a:t>p(1)  = 1/6</a:t>
            </a:r>
          </a:p>
          <a:p>
            <a:r>
              <a:rPr lang="en-US" dirty="0"/>
              <a:t>p(2)  = 1/6</a:t>
            </a:r>
          </a:p>
          <a:p>
            <a:r>
              <a:rPr lang="en-US" dirty="0"/>
              <a:t>p(3) =  1/6</a:t>
            </a:r>
          </a:p>
          <a:p>
            <a:r>
              <a:rPr lang="en-US" dirty="0"/>
              <a:t>p(4) = 1/6</a:t>
            </a:r>
          </a:p>
          <a:p>
            <a:r>
              <a:rPr lang="en-US" dirty="0"/>
              <a:t>p(5) = 1/6</a:t>
            </a:r>
          </a:p>
          <a:p>
            <a:r>
              <a:rPr lang="en-US" dirty="0"/>
              <a:t>p(6) = 1/6</a:t>
            </a:r>
          </a:p>
          <a:p>
            <a:r>
              <a:rPr lang="en-US" dirty="0"/>
              <a:t>P(7 or greater) =0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86200" y="129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" y="-28039"/>
            <a:ext cx="88237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We can go back to our coin tossing example.  The odds of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flipping 16 or more heads</a:t>
            </a:r>
          </a:p>
          <a:p>
            <a:r>
              <a:rPr lang="en-US" sz="2000" dirty="0">
                <a:latin typeface="Times New Roman" pitchFamily="18" charset="0"/>
              </a:rPr>
              <a:t>with a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fair coin</a:t>
            </a:r>
            <a:r>
              <a:rPr lang="en-US" sz="2000" dirty="0">
                <a:latin typeface="Times New Roman" pitchFamily="18" charset="0"/>
              </a:rPr>
              <a:t> (p head = 0.5)</a:t>
            </a:r>
          </a:p>
          <a:p>
            <a:endParaRPr lang="en-US" sz="2000" dirty="0">
              <a:latin typeface="Times New Roman" pitchFamily="18" charset="0"/>
            </a:endParaRPr>
          </a:p>
          <a:p>
            <a:endParaRPr lang="en-US" sz="2000" dirty="0">
              <a:latin typeface="Times New Roman" pitchFamily="18" charset="0"/>
            </a:endParaRP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381000" y="1219200"/>
            <a:ext cx="828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Because we want to know the odds of 16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or more</a:t>
            </a:r>
            <a:r>
              <a:rPr lang="en-US" dirty="0">
                <a:latin typeface="Times New Roman" pitchFamily="18" charset="0"/>
              </a:rPr>
              <a:t> heads, we have..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93925" y="1863725"/>
            <a:ext cx="2073275" cy="762000"/>
            <a:chOff x="806" y="2751"/>
            <a:chExt cx="1306" cy="480"/>
          </a:xfrm>
        </p:grpSpPr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1736725" y="1939925"/>
            <a:ext cx="930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Symbol" pitchFamily="18" charset="2"/>
              </a:rPr>
              <a:t>S</a:t>
            </a:r>
          </a:p>
        </p:txBody>
      </p:sp>
      <p:sp>
        <p:nvSpPr>
          <p:cNvPr id="11272" name="Text Box 15"/>
          <p:cNvSpPr txBox="1">
            <a:spLocks noChangeArrowheads="1"/>
          </p:cNvSpPr>
          <p:nvPr/>
        </p:nvSpPr>
        <p:spPr bwMode="auto">
          <a:xfrm>
            <a:off x="1676400" y="2397125"/>
            <a:ext cx="573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k=16</a:t>
            </a:r>
          </a:p>
        </p:txBody>
      </p:sp>
      <p:sp>
        <p:nvSpPr>
          <p:cNvPr id="11273" name="Text Box 16"/>
          <p:cNvSpPr txBox="1">
            <a:spLocks noChangeArrowheads="1"/>
          </p:cNvSpPr>
          <p:nvPr/>
        </p:nvSpPr>
        <p:spPr bwMode="auto">
          <a:xfrm>
            <a:off x="1676400" y="1711325"/>
            <a:ext cx="573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k=25</a:t>
            </a:r>
          </a:p>
        </p:txBody>
      </p:sp>
      <p:sp>
        <p:nvSpPr>
          <p:cNvPr id="11274" name="Text Box 18"/>
          <p:cNvSpPr txBox="1">
            <a:spLocks noChangeArrowheads="1"/>
          </p:cNvSpPr>
          <p:nvPr/>
        </p:nvSpPr>
        <p:spPr bwMode="auto">
          <a:xfrm>
            <a:off x="838200" y="2854325"/>
            <a:ext cx="355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Where n=25 and p = 0.5 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075" y="3533775"/>
            <a:ext cx="60293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1447800"/>
            <a:ext cx="221921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5943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area from x=16 to x=25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56388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5105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1-the area from </a:t>
            </a:r>
          </a:p>
          <a:p>
            <a:r>
              <a:rPr lang="en-US" dirty="0"/>
              <a:t>1 to 15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2200" y="5257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62200" y="6248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441222"/>
              </p:ext>
            </p:extLst>
          </p:nvPr>
        </p:nvGraphicFramePr>
        <p:xfrm>
          <a:off x="381000" y="228600"/>
          <a:ext cx="73914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5" name="Bitmap Image" r:id="rId4" imgW="5877745" imgH="2123810" progId="PBrush">
                  <p:embed/>
                </p:oleObj>
              </mc:Choice>
              <mc:Fallback>
                <p:oleObj name="Bitmap Image" r:id="rId4" imgW="5877745" imgH="21238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7391400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685800" y="-64532"/>
            <a:ext cx="55050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binom.test</a:t>
            </a:r>
            <a:r>
              <a:rPr lang="en-US" dirty="0"/>
              <a:t>(…) gives us information about the test. </a:t>
            </a:r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 flipH="1">
            <a:off x="6477000" y="914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10"/>
          <p:cNvSpPr>
            <a:spLocks noChangeShapeType="1"/>
          </p:cNvSpPr>
          <p:nvPr/>
        </p:nvSpPr>
        <p:spPr bwMode="auto">
          <a:xfrm flipH="1">
            <a:off x="26670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3276600" y="2286000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Just 16/25</a:t>
            </a:r>
          </a:p>
        </p:txBody>
      </p:sp>
      <p:sp>
        <p:nvSpPr>
          <p:cNvPr id="12301" name="TextBox 12"/>
          <p:cNvSpPr txBox="1">
            <a:spLocks noChangeArrowheads="1"/>
          </p:cNvSpPr>
          <p:nvPr/>
        </p:nvSpPr>
        <p:spPr bwMode="auto">
          <a:xfrm>
            <a:off x="5029200" y="1981200"/>
            <a:ext cx="646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505201" y="1828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03212" y="3048000"/>
            <a:ext cx="49877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are 95% sure that the “true” rate of generating </a:t>
            </a:r>
          </a:p>
          <a:p>
            <a:r>
              <a:rPr lang="en-US" dirty="0"/>
              <a:t>heads by the coin is between 0.45-1.0</a:t>
            </a:r>
          </a:p>
          <a:p>
            <a:r>
              <a:rPr lang="en-US" dirty="0"/>
              <a:t>Null hypothesis: true p(head) &lt;= 0.5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114800"/>
            <a:ext cx="663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this is a </a:t>
            </a:r>
            <a:r>
              <a:rPr lang="en-US" dirty="0">
                <a:solidFill>
                  <a:srgbClr val="FF0000"/>
                </a:solidFill>
              </a:rPr>
              <a:t>one-sided test</a:t>
            </a:r>
            <a:r>
              <a:rPr lang="en-US" dirty="0"/>
              <a:t>.  If we get 0 heads, the p-value is 1…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4495800"/>
            <a:ext cx="5886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0123" y="6246852"/>
            <a:ext cx="8660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 hypothesis: true p(head) &lt;= 0.5; if we see 0 heads, then we accept the null hypothesis</a:t>
            </a:r>
          </a:p>
          <a:p>
            <a:r>
              <a:rPr lang="en-US" dirty="0"/>
              <a:t>with complete certainty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611188" y="776288"/>
          <a:ext cx="7923212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9" name="Bitmap Image" r:id="rId4" imgW="7923810" imgH="5304762" progId="PBrush">
                  <p:embed/>
                </p:oleObj>
              </mc:Choice>
              <mc:Fallback>
                <p:oleObj name="Bitmap Image" r:id="rId4" imgW="7923810" imgH="530476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76288"/>
                        <a:ext cx="7923212" cy="530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50813" y="163513"/>
            <a:ext cx="738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If you type ?binom.test you get the R doc to explain some of this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symmetrical binomial distribution (with p=0. 5), the two-sided test is clearly just twice the one-sided test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7086600" y="35814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23900"/>
            <a:ext cx="60769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82968"/>
            <a:ext cx="4268300" cy="418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5400000">
            <a:off x="7391400" y="4213309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426717" y="3836075"/>
            <a:ext cx="3535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area from 16 to 25 is the same on the other size of the curve, so we can just multiply by 2… </a:t>
            </a:r>
          </a:p>
          <a:p>
            <a:endParaRPr lang="en-US" dirty="0"/>
          </a:p>
          <a:p>
            <a:r>
              <a:rPr lang="en-US" dirty="0"/>
              <a:t>null hypothesis:</a:t>
            </a:r>
          </a:p>
          <a:p>
            <a:endParaRPr lang="en-US" dirty="0"/>
          </a:p>
          <a:p>
            <a:r>
              <a:rPr lang="en-US" dirty="0"/>
              <a:t>p(head) = 0.5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6" y="6142121"/>
            <a:ext cx="3781425" cy="5238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171101" y="4175209"/>
            <a:ext cx="22969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6183868"/>
            <a:ext cx="32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sum up both sides: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17525" y="191869"/>
            <a:ext cx="42985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(An  example from ?</a:t>
            </a:r>
            <a:r>
              <a:rPr lang="en-US" dirty="0" err="1"/>
              <a:t>binom.test</a:t>
            </a:r>
            <a:r>
              <a:rPr lang="en-US" dirty="0"/>
              <a:t> from r Docs)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28600" y="762000"/>
          <a:ext cx="83820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6" name="Bitmap Image" r:id="rId4" imgW="5742857" imgH="1914286" progId="PBrush">
                  <p:embed/>
                </p:oleObj>
              </mc:Choice>
              <mc:Fallback>
                <p:oleObj name="Bitmap Image" r:id="rId4" imgW="5742857" imgH="1914286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382000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81000" y="3886200"/>
          <a:ext cx="76962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7" name="Bitmap Image" r:id="rId6" imgW="5904762" imgH="1914286" progId="PBrush">
                  <p:embed/>
                </p:oleObj>
              </mc:Choice>
              <mc:Fallback>
                <p:oleObj name="Bitmap Image" r:id="rId6" imgW="5904762" imgH="191428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76962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76200"/>
            <a:ext cx="578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Two-sided tests are a little more complicated when p != 0.5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4391" y="838200"/>
            <a:ext cx="358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0"/>
            <a:ext cx="438319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04800"/>
            <a:ext cx="840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p =0.5, the left and right areas are not equal and we can’t just double the p-value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61626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581400"/>
            <a:ext cx="3138487" cy="301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7116882" y="3314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9782" y="28956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E(X) = 925 * 0.75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3352800"/>
            <a:ext cx="1744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value  </a:t>
            </a:r>
          </a:p>
          <a:p>
            <a:r>
              <a:rPr lang="en-US" dirty="0"/>
              <a:t>682.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76200"/>
            <a:ext cx="638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one sided test (that the true value is &lt; 0.75) is straightforward.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37338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6092" y="4105870"/>
            <a:ext cx="4729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hypothesis:</a:t>
            </a:r>
          </a:p>
          <a:p>
            <a:r>
              <a:rPr lang="en-US"/>
              <a:t>P &gt;= </a:t>
            </a:r>
            <a:r>
              <a:rPr lang="en-US" dirty="0"/>
              <a:t>0.75</a:t>
            </a:r>
          </a:p>
          <a:p>
            <a:r>
              <a:rPr lang="en-US" dirty="0"/>
              <a:t>We sum from 0 to the observed value in the PDF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029200"/>
            <a:ext cx="2171700" cy="52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715000"/>
            <a:ext cx="463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flip a coin with p(head) =0.75, what fraction </a:t>
            </a:r>
          </a:p>
          <a:p>
            <a:r>
              <a:rPr lang="en-US" dirty="0"/>
              <a:t>of the time will I see 682 heads or fewer?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568480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09600"/>
            <a:ext cx="61626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3581400"/>
            <a:ext cx="3138487" cy="301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7116882" y="3314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9782" y="28956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E(X) = 925 * 0.75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3352800"/>
            <a:ext cx="1744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value  </a:t>
            </a:r>
          </a:p>
          <a:p>
            <a:r>
              <a:rPr lang="en-US" dirty="0"/>
              <a:t>682.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76200"/>
            <a:ext cx="638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one sided test (that the true value is &lt; 0.75) is straightforward.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10200" y="37338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200400"/>
            <a:ext cx="441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the two-sided test is not exactly equal to </a:t>
            </a:r>
          </a:p>
          <a:p>
            <a:r>
              <a:rPr lang="en-US" dirty="0"/>
              <a:t>twice the one sided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4800"/>
            <a:ext cx="381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for 2 sided test: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Sum the probability from 0 to 682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Find the area on the right</a:t>
            </a:r>
          </a:p>
          <a:p>
            <a:pPr marL="342900" indent="-342900"/>
            <a:r>
              <a:rPr lang="en-US" dirty="0"/>
              <a:t>hand side corresponding to</a:t>
            </a:r>
          </a:p>
          <a:p>
            <a:pPr marL="342900" indent="-342900"/>
            <a:r>
              <a:rPr lang="en-US" dirty="0"/>
              <a:t>the height of </a:t>
            </a:r>
            <a:r>
              <a:rPr lang="en-US" dirty="0" err="1"/>
              <a:t>dbinom</a:t>
            </a:r>
            <a:r>
              <a:rPr lang="en-US" dirty="0"/>
              <a:t>(682,965,0.75)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(3) Add the area on the right.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2819400"/>
            <a:ext cx="3099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p-values is </a:t>
            </a:r>
          </a:p>
          <a:p>
            <a:r>
              <a:rPr lang="en-US" dirty="0" err="1"/>
              <a:t>pbinom</a:t>
            </a:r>
            <a:r>
              <a:rPr lang="en-US" dirty="0"/>
              <a:t>(0,682,0.75) + </a:t>
            </a:r>
          </a:p>
          <a:p>
            <a:r>
              <a:rPr lang="en-US" dirty="0"/>
              <a:t>everything from the equivalent</a:t>
            </a:r>
          </a:p>
          <a:p>
            <a:r>
              <a:rPr lang="en-US" dirty="0"/>
              <a:t>point on the right…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138" y="0"/>
            <a:ext cx="89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turns out that </a:t>
            </a:r>
            <a:r>
              <a:rPr lang="en-US" dirty="0" err="1"/>
              <a:t>binom.test</a:t>
            </a:r>
            <a:r>
              <a:rPr lang="en-US" dirty="0"/>
              <a:t> is written in R, so we can get to code easily..(type </a:t>
            </a:r>
            <a:r>
              <a:rPr lang="en-US" dirty="0" err="1"/>
              <a:t>binom.test</a:t>
            </a:r>
            <a:r>
              <a:rPr lang="en-US" dirty="0"/>
              <a:t> in R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3982998"/>
            <a:ext cx="3220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number turns out to be 705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9" y="4419600"/>
            <a:ext cx="4951349" cy="2304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974" y="536992"/>
            <a:ext cx="4967852" cy="4564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762000"/>
            <a:ext cx="605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expected value (or mean) of a discrete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43000"/>
            <a:ext cx="7439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3276600"/>
            <a:ext cx="507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an obvious analogy for continuous distributions: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810000"/>
            <a:ext cx="7362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419600" y="6488668"/>
            <a:ext cx="3050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http://en.wikipedia.org/wiki/Expected_valuez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114800" y="160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381000" y="192088"/>
            <a:ext cx="857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wiki has a nice page about how to implement this yourself</a:t>
            </a:r>
          </a:p>
        </p:txBody>
      </p:sp>
      <p:sp>
        <p:nvSpPr>
          <p:cNvPr id="29699" name="Text Box 7"/>
          <p:cNvSpPr txBox="1">
            <a:spLocks noChangeArrowheads="1"/>
          </p:cNvSpPr>
          <p:nvPr/>
        </p:nvSpPr>
        <p:spPr bwMode="auto">
          <a:xfrm>
            <a:off x="441325" y="6324600"/>
            <a:ext cx="704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 confess to having used the naïve implementation!</a:t>
            </a:r>
          </a:p>
        </p:txBody>
      </p:sp>
      <p:sp>
        <p:nvSpPr>
          <p:cNvPr id="29700" name="Rectangle 8"/>
          <p:cNvSpPr>
            <a:spLocks noChangeArrowheads="1"/>
          </p:cNvSpPr>
          <p:nvPr/>
        </p:nvSpPr>
        <p:spPr bwMode="auto">
          <a:xfrm>
            <a:off x="914400" y="609600"/>
            <a:ext cx="716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http://en.wikipedia.org/wiki/Binomial_coefficient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76628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48"/>
          <p:cNvSpPr txBox="1">
            <a:spLocks noChangeArrowheads="1"/>
          </p:cNvSpPr>
          <p:nvPr/>
        </p:nvSpPr>
        <p:spPr bwMode="auto">
          <a:xfrm>
            <a:off x="5816600" y="4800600"/>
            <a:ext cx="294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 * (n-1) *…* (n-k+1)</a:t>
            </a:r>
          </a:p>
        </p:txBody>
      </p:sp>
      <p:sp>
        <p:nvSpPr>
          <p:cNvPr id="29703" name="Line 49"/>
          <p:cNvSpPr>
            <a:spLocks noChangeShapeType="1"/>
          </p:cNvSpPr>
          <p:nvPr/>
        </p:nvSpPr>
        <p:spPr bwMode="auto">
          <a:xfrm>
            <a:off x="5908675" y="529272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Text Box 51"/>
          <p:cNvSpPr txBox="1">
            <a:spLocks noChangeArrowheads="1"/>
          </p:cNvSpPr>
          <p:nvPr/>
        </p:nvSpPr>
        <p:spPr bwMode="auto">
          <a:xfrm>
            <a:off x="5969000" y="5334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 * (k-1) * …. * 1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572000" y="4835525"/>
            <a:ext cx="695325" cy="762000"/>
            <a:chOff x="960" y="3648"/>
            <a:chExt cx="438" cy="480"/>
          </a:xfrm>
        </p:grpSpPr>
        <p:sp>
          <p:nvSpPr>
            <p:cNvPr id="29707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9708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9709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9706" name="Text Box 56"/>
          <p:cNvSpPr txBox="1">
            <a:spLocks noChangeArrowheads="1"/>
          </p:cNvSpPr>
          <p:nvPr/>
        </p:nvSpPr>
        <p:spPr bwMode="auto">
          <a:xfrm>
            <a:off x="5318125" y="5029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0" y="1828800"/>
            <a:ext cx="2946400" cy="990600"/>
            <a:chOff x="1872" y="240"/>
            <a:chExt cx="1856" cy="624"/>
          </a:xfrm>
        </p:grpSpPr>
        <p:sp>
          <p:nvSpPr>
            <p:cNvPr id="30742" name="Text Box 4"/>
            <p:cNvSpPr txBox="1">
              <a:spLocks noChangeArrowheads="1"/>
            </p:cNvSpPr>
            <p:nvPr/>
          </p:nvSpPr>
          <p:spPr bwMode="auto">
            <a:xfrm>
              <a:off x="1872" y="240"/>
              <a:ext cx="18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n * (n-1) *…* (n-k+1)</a:t>
              </a:r>
            </a:p>
          </p:txBody>
        </p:sp>
        <p:sp>
          <p:nvSpPr>
            <p:cNvPr id="30743" name="Line 5"/>
            <p:cNvSpPr>
              <a:spLocks noChangeShapeType="1"/>
            </p:cNvSpPr>
            <p:nvPr/>
          </p:nvSpPr>
          <p:spPr bwMode="auto">
            <a:xfrm>
              <a:off x="1930" y="55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Text Box 6"/>
            <p:cNvSpPr txBox="1">
              <a:spLocks noChangeArrowheads="1"/>
            </p:cNvSpPr>
            <p:nvPr/>
          </p:nvSpPr>
          <p:spPr bwMode="auto">
            <a:xfrm>
              <a:off x="1968" y="576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k * (k-1) * …. * 1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3400" y="1863725"/>
            <a:ext cx="695325" cy="762000"/>
            <a:chOff x="960" y="3648"/>
            <a:chExt cx="438" cy="480"/>
          </a:xfrm>
        </p:grpSpPr>
        <p:sp>
          <p:nvSpPr>
            <p:cNvPr id="30739" name="Rectangle 8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30740" name="Rectangle 9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0741" name="Rectangle 10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30724" name="Text Box 11"/>
          <p:cNvSpPr txBox="1">
            <a:spLocks noChangeArrowheads="1"/>
          </p:cNvSpPr>
          <p:nvPr/>
        </p:nvSpPr>
        <p:spPr bwMode="auto">
          <a:xfrm>
            <a:off x="2549525" y="20574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30725" name="Text Box 12"/>
          <p:cNvSpPr txBox="1">
            <a:spLocks noChangeArrowheads="1"/>
          </p:cNvSpPr>
          <p:nvPr/>
        </p:nvSpPr>
        <p:spPr bwMode="auto">
          <a:xfrm>
            <a:off x="1447800" y="32766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= 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2971800"/>
            <a:ext cx="2946400" cy="990600"/>
            <a:chOff x="1872" y="240"/>
            <a:chExt cx="1856" cy="624"/>
          </a:xfrm>
        </p:grpSpPr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1872" y="240"/>
              <a:ext cx="18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n * (n-1) *…* (n-k+1)</a:t>
              </a:r>
            </a:p>
          </p:txBody>
        </p:sp>
        <p:sp>
          <p:nvSpPr>
            <p:cNvPr id="30737" name="Line 16"/>
            <p:cNvSpPr>
              <a:spLocks noChangeShapeType="1"/>
            </p:cNvSpPr>
            <p:nvPr/>
          </p:nvSpPr>
          <p:spPr bwMode="auto">
            <a:xfrm>
              <a:off x="1930" y="55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Text Box 17"/>
            <p:cNvSpPr txBox="1">
              <a:spLocks noChangeArrowheads="1"/>
            </p:cNvSpPr>
            <p:nvPr/>
          </p:nvSpPr>
          <p:spPr bwMode="auto">
            <a:xfrm>
              <a:off x="1968" y="576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k * (k-1) * …. * 1</a:t>
              </a:r>
            </a:p>
          </p:txBody>
        </p:sp>
      </p:grpSp>
      <p:sp>
        <p:nvSpPr>
          <p:cNvPr id="30727" name="Text Box 18"/>
          <p:cNvSpPr txBox="1">
            <a:spLocks noChangeArrowheads="1"/>
          </p:cNvSpPr>
          <p:nvPr/>
        </p:nvSpPr>
        <p:spPr bwMode="auto">
          <a:xfrm>
            <a:off x="5394325" y="293687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(n-k)!</a:t>
            </a:r>
          </a:p>
        </p:txBody>
      </p:sp>
      <p:sp>
        <p:nvSpPr>
          <p:cNvPr id="30728" name="Line 19"/>
          <p:cNvSpPr>
            <a:spLocks noChangeShapeType="1"/>
          </p:cNvSpPr>
          <p:nvPr/>
        </p:nvSpPr>
        <p:spPr bwMode="auto">
          <a:xfrm>
            <a:off x="54102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Rectangle 20"/>
          <p:cNvSpPr>
            <a:spLocks noChangeArrowheads="1"/>
          </p:cNvSpPr>
          <p:nvPr/>
        </p:nvSpPr>
        <p:spPr bwMode="auto">
          <a:xfrm>
            <a:off x="49530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</a:t>
            </a: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5410200" y="35814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(n-k)!</a:t>
            </a:r>
          </a:p>
        </p:txBody>
      </p:sp>
      <p:sp>
        <p:nvSpPr>
          <p:cNvPr id="30731" name="Text Box 22"/>
          <p:cNvSpPr txBox="1">
            <a:spLocks noChangeArrowheads="1"/>
          </p:cNvSpPr>
          <p:nvPr/>
        </p:nvSpPr>
        <p:spPr bwMode="auto">
          <a:xfrm>
            <a:off x="1447800" y="4343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= </a:t>
            </a:r>
          </a:p>
        </p:txBody>
      </p:sp>
      <p:sp>
        <p:nvSpPr>
          <p:cNvPr id="30732" name="Text Box 23"/>
          <p:cNvSpPr txBox="1">
            <a:spLocks noChangeArrowheads="1"/>
          </p:cNvSpPr>
          <p:nvPr/>
        </p:nvSpPr>
        <p:spPr bwMode="auto">
          <a:xfrm>
            <a:off x="2076450" y="41560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n!</a:t>
            </a:r>
          </a:p>
        </p:txBody>
      </p:sp>
      <p:sp>
        <p:nvSpPr>
          <p:cNvPr id="30733" name="Line 24"/>
          <p:cNvSpPr>
            <a:spLocks noChangeShapeType="1"/>
          </p:cNvSpPr>
          <p:nvPr/>
        </p:nvSpPr>
        <p:spPr bwMode="auto">
          <a:xfrm>
            <a:off x="18288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Text Box 25"/>
          <p:cNvSpPr txBox="1">
            <a:spLocks noChangeArrowheads="1"/>
          </p:cNvSpPr>
          <p:nvPr/>
        </p:nvSpPr>
        <p:spPr bwMode="auto">
          <a:xfrm>
            <a:off x="1812925" y="47656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30735" name="TextBox 25"/>
          <p:cNvSpPr txBox="1">
            <a:spLocks noChangeArrowheads="1"/>
          </p:cNvSpPr>
          <p:nvPr/>
        </p:nvSpPr>
        <p:spPr bwMode="auto">
          <a:xfrm>
            <a:off x="1219200" y="533400"/>
            <a:ext cx="52800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efficient implementation uses an </a:t>
            </a:r>
          </a:p>
          <a:p>
            <a:r>
              <a:rPr lang="en-US"/>
              <a:t>algebraically equivalent form….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11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put this into Java using </a:t>
            </a:r>
            <a:r>
              <a:rPr lang="en-US" dirty="0" err="1"/>
              <a:t>BigInteger</a:t>
            </a:r>
            <a:r>
              <a:rPr lang="en-US" dirty="0"/>
              <a:t> allowing this to scale arbitrarily big…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62280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731517" y="3810000"/>
            <a:ext cx="559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can “brute force” a binomial implementation 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248150"/>
            <a:ext cx="56769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54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in some ways a nice implementation because it can go to arbitrarily small numbers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30868"/>
            <a:ext cx="1581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154668"/>
            <a:ext cx="49053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0" y="18404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162.3885E-84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1188718" y="838200"/>
            <a:ext cx="46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match R results…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" y="7620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23622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907268"/>
            <a:ext cx="1952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158264" y="335280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2.7379E-891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2514600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are able to report a probability where R underflows…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3810000"/>
            <a:ext cx="8236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will see, the binomial distribution can acts as the frequency distribution for </a:t>
            </a:r>
          </a:p>
          <a:p>
            <a:r>
              <a:rPr lang="en-US" dirty="0"/>
              <a:t>applying bioinformatics to sequence alignments.</a:t>
            </a:r>
          </a:p>
          <a:p>
            <a:endParaRPr lang="en-US" dirty="0"/>
          </a:p>
          <a:p>
            <a:r>
              <a:rPr lang="en-US" dirty="0"/>
              <a:t>Sequence alignments can easily have 3,000 sequences.</a:t>
            </a:r>
          </a:p>
          <a:p>
            <a:r>
              <a:rPr lang="en-US" dirty="0"/>
              <a:t>Having the probabilities go all the way to zero can mess up our models</a:t>
            </a:r>
          </a:p>
          <a:p>
            <a:endParaRPr lang="en-US" dirty="0"/>
          </a:p>
          <a:p>
            <a:r>
              <a:rPr lang="en-US" dirty="0"/>
              <a:t>(if posterior is proportional to frequency * prior, if the frequency goes to zero, so </a:t>
            </a:r>
          </a:p>
          <a:p>
            <a:r>
              <a:rPr lang="en-US" dirty="0"/>
              <a:t>will the posterior and then the posterior is zero forever, insensitive to future updates).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6172200"/>
            <a:ext cx="747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dirty="0" err="1"/>
              <a:t>BigDecimal</a:t>
            </a:r>
            <a:r>
              <a:rPr lang="en-US" dirty="0"/>
              <a:t> can be very slow and very memory intensive for big numbers…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1" y="2743200"/>
            <a:ext cx="4267200" cy="65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better option is to work in log space and use </a:t>
            </a:r>
            <a:r>
              <a:rPr lang="en-US" dirty="0" err="1"/>
              <a:t>Stirling’s</a:t>
            </a:r>
            <a:r>
              <a:rPr lang="en-US" dirty="0"/>
              <a:t> approximation  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096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76600"/>
            <a:ext cx="57245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0D8FA2-3352-4C0F-A070-8422AAFA3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188607"/>
            <a:ext cx="8382000" cy="102489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6553200" cy="26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40862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228600"/>
            <a:ext cx="530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that </a:t>
            </a:r>
            <a:r>
              <a:rPr lang="en-US" dirty="0" err="1"/>
              <a:t>Stirling’s</a:t>
            </a:r>
            <a:r>
              <a:rPr lang="en-US" dirty="0"/>
              <a:t> approximation is very good…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15121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if we report </a:t>
            </a:r>
            <a:r>
              <a:rPr lang="en-US" dirty="0" err="1"/>
              <a:t>ln</a:t>
            </a:r>
            <a:r>
              <a:rPr lang="en-US" dirty="0"/>
              <a:t>(binomial)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76400" y="457200"/>
            <a:ext cx="2073275" cy="762000"/>
            <a:chOff x="806" y="2751"/>
            <a:chExt cx="1306" cy="480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14400" y="6858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ln</a:t>
            </a:r>
            <a:r>
              <a:rPr lang="en-US" dirty="0"/>
              <a:t>(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9000" y="68580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1295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ln</a:t>
            </a:r>
            <a:r>
              <a:rPr lang="en-US" dirty="0"/>
              <a:t>(n!) – ( </a:t>
            </a:r>
            <a:r>
              <a:rPr lang="en-US" dirty="0" err="1"/>
              <a:t>ln</a:t>
            </a:r>
            <a:r>
              <a:rPr lang="en-US" dirty="0"/>
              <a:t>( k! ) + </a:t>
            </a:r>
            <a:r>
              <a:rPr lang="en-US" dirty="0" err="1"/>
              <a:t>ln</a:t>
            </a:r>
            <a:r>
              <a:rPr lang="en-US" dirty="0"/>
              <a:t>((n-k)!) +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) + </a:t>
            </a:r>
            <a:r>
              <a:rPr lang="en-US" dirty="0" err="1"/>
              <a:t>ln</a:t>
            </a:r>
            <a:r>
              <a:rPr lang="en-US" dirty="0"/>
              <a:t>((1-p)</a:t>
            </a:r>
            <a:r>
              <a:rPr lang="en-US" baseline="30000" dirty="0"/>
              <a:t>(n-k)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1966079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simplify this a bit since </a:t>
            </a:r>
          </a:p>
          <a:p>
            <a:endParaRPr lang="en-US" dirty="0"/>
          </a:p>
          <a:p>
            <a:r>
              <a:rPr lang="en-US" dirty="0" err="1"/>
              <a:t>log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= K</a:t>
            </a:r>
          </a:p>
          <a:p>
            <a:endParaRPr lang="en-US" dirty="0"/>
          </a:p>
          <a:p>
            <a:r>
              <a:rPr lang="en-US" dirty="0"/>
              <a:t>But also (by the rule of changing bases ) </a:t>
            </a:r>
          </a:p>
          <a:p>
            <a:endParaRPr lang="en-US" dirty="0"/>
          </a:p>
          <a:p>
            <a:r>
              <a:rPr lang="en-US" dirty="0" err="1"/>
              <a:t>log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baseline="30000" dirty="0"/>
              <a:t> </a:t>
            </a:r>
            <a:r>
              <a:rPr lang="en-US" dirty="0"/>
              <a:t>=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) / </a:t>
            </a:r>
            <a:r>
              <a:rPr lang="en-US" dirty="0" err="1"/>
              <a:t>ln</a:t>
            </a:r>
            <a:r>
              <a:rPr lang="en-US" dirty="0"/>
              <a:t>(p) = K</a:t>
            </a:r>
          </a:p>
          <a:p>
            <a:endParaRPr lang="en-US" dirty="0"/>
          </a:p>
          <a:p>
            <a:r>
              <a:rPr lang="en-US" dirty="0"/>
              <a:t>So 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) = K * </a:t>
            </a:r>
            <a:r>
              <a:rPr lang="en-US" dirty="0" err="1"/>
              <a:t>ln</a:t>
            </a:r>
            <a:r>
              <a:rPr lang="en-US" dirty="0"/>
              <a:t>(p)</a:t>
            </a:r>
          </a:p>
          <a:p>
            <a:endParaRPr lang="en-US" dirty="0"/>
          </a:p>
          <a:p>
            <a:r>
              <a:rPr lang="en-US" dirty="0"/>
              <a:t>Performing a similar line of argument for </a:t>
            </a:r>
            <a:r>
              <a:rPr lang="en-US" dirty="0" err="1"/>
              <a:t>ln</a:t>
            </a:r>
            <a:r>
              <a:rPr lang="en-US" dirty="0"/>
              <a:t>((1-p)</a:t>
            </a:r>
            <a:r>
              <a:rPr lang="en-US" baseline="30000" dirty="0"/>
              <a:t>(n-k) </a:t>
            </a:r>
            <a:r>
              <a:rPr lang="en-US" dirty="0"/>
              <a:t>and substituting yields: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0" y="5334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ln</a:t>
            </a:r>
            <a:r>
              <a:rPr lang="en-US" dirty="0"/>
              <a:t>(n!) – ( </a:t>
            </a:r>
            <a:r>
              <a:rPr lang="en-US" dirty="0" err="1"/>
              <a:t>ln</a:t>
            </a:r>
            <a:r>
              <a:rPr lang="en-US" dirty="0"/>
              <a:t>( k! ) + </a:t>
            </a:r>
            <a:r>
              <a:rPr lang="en-US" dirty="0" err="1"/>
              <a:t>ln</a:t>
            </a:r>
            <a:r>
              <a:rPr lang="en-US" dirty="0"/>
              <a:t>((n-k)!) + k * </a:t>
            </a:r>
            <a:r>
              <a:rPr lang="en-US" dirty="0" err="1"/>
              <a:t>ln</a:t>
            </a:r>
            <a:r>
              <a:rPr lang="en-US" dirty="0"/>
              <a:t>(p) + (n-k) * </a:t>
            </a:r>
            <a:r>
              <a:rPr lang="en-US" dirty="0" err="1"/>
              <a:t>ln</a:t>
            </a:r>
            <a:r>
              <a:rPr lang="en-US" dirty="0"/>
              <a:t>(1-p)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286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ln</a:t>
            </a:r>
            <a:r>
              <a:rPr lang="en-US" dirty="0"/>
              <a:t>(n!) – ( </a:t>
            </a:r>
            <a:r>
              <a:rPr lang="en-US" dirty="0" err="1"/>
              <a:t>ln</a:t>
            </a:r>
            <a:r>
              <a:rPr lang="en-US" dirty="0"/>
              <a:t>( k! ) + </a:t>
            </a:r>
            <a:r>
              <a:rPr lang="en-US" dirty="0" err="1"/>
              <a:t>ln</a:t>
            </a:r>
            <a:r>
              <a:rPr lang="en-US" dirty="0"/>
              <a:t>((n-k)!) + k * </a:t>
            </a:r>
            <a:r>
              <a:rPr lang="en-US" dirty="0" err="1"/>
              <a:t>ln</a:t>
            </a:r>
            <a:r>
              <a:rPr lang="en-US" dirty="0"/>
              <a:t>(p) + (n-k) * </a:t>
            </a:r>
            <a:r>
              <a:rPr lang="en-US" dirty="0" err="1"/>
              <a:t>ln</a:t>
            </a:r>
            <a:r>
              <a:rPr lang="en-US" dirty="0"/>
              <a:t>(1-p)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6582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381000" y="44958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46482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allows us to efficiently work with smaller numbers than </a:t>
            </a:r>
            <a:r>
              <a:rPr lang="en-US" dirty="0" err="1"/>
              <a:t>dbinom</a:t>
            </a:r>
            <a:r>
              <a:rPr lang="en-US" dirty="0"/>
              <a:t> in R can use…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953000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5867400"/>
            <a:ext cx="18764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943475"/>
            <a:ext cx="27146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85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Next: The </a:t>
            </a:r>
            <a:r>
              <a:rPr lang="en-US"/>
              <a:t>Bayesian universe!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57200"/>
            <a:ext cx="452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 the variance of a discrete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7534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93641" y="6412468"/>
            <a:ext cx="373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http://en.wikipedia.org/wiki/Variance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886200"/>
            <a:ext cx="542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an obvious counterpart for continuous distributions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267200"/>
            <a:ext cx="78390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502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state (without proof) the following results for the Uniform distribution</a:t>
            </a:r>
          </a:p>
          <a:p>
            <a:r>
              <a:rPr lang="en-US" dirty="0"/>
              <a:t>that samples between a and b</a:t>
            </a:r>
          </a:p>
          <a:p>
            <a:endParaRPr lang="en-US" dirty="0"/>
          </a:p>
          <a:p>
            <a:r>
              <a:rPr lang="en-US" dirty="0"/>
              <a:t>The mean = ½ ( a + b )  </a:t>
            </a:r>
          </a:p>
          <a:p>
            <a:r>
              <a:rPr lang="en-US" dirty="0"/>
              <a:t>Variance = 1/12 ( b-a)^2</a:t>
            </a:r>
          </a:p>
          <a:p>
            <a:endParaRPr lang="en-US" dirty="0"/>
          </a:p>
          <a:p>
            <a:r>
              <a:rPr lang="en-US" dirty="0"/>
              <a:t>If b = 1 and a =0;</a:t>
            </a:r>
          </a:p>
          <a:p>
            <a:endParaRPr lang="en-US" dirty="0"/>
          </a:p>
          <a:p>
            <a:r>
              <a:rPr lang="en-US" dirty="0"/>
              <a:t>mean =0.5</a:t>
            </a:r>
          </a:p>
          <a:p>
            <a:r>
              <a:rPr lang="en-US" dirty="0"/>
              <a:t>Variance = 1/12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066800"/>
            <a:ext cx="34671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114800" y="6019800"/>
            <a:ext cx="6553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http://en.wikipedia.org/wiki/Uniform_distribution_(continuous)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362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easily confirm </a:t>
            </a:r>
            <a:r>
              <a:rPr lang="en-US"/>
              <a:t>these values…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152400"/>
            <a:ext cx="902524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733800"/>
            <a:ext cx="3048000" cy="298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886200"/>
            <a:ext cx="300042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51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Understanding mean and variances well is important.</a:t>
            </a:r>
          </a:p>
          <a:p>
            <a:r>
              <a:rPr lang="en-US" dirty="0" err="1"/>
              <a:t>Dseq</a:t>
            </a:r>
            <a:r>
              <a:rPr lang="en-US" dirty="0"/>
              <a:t>: A paper we are working towards…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33600"/>
            <a:ext cx="7620000" cy="474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81000"/>
            <a:ext cx="4114800" cy="96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7620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plotting the relationship between mean and variance for</a:t>
            </a:r>
          </a:p>
          <a:p>
            <a:r>
              <a:rPr lang="en-US" dirty="0"/>
              <a:t>genes in an </a:t>
            </a:r>
            <a:r>
              <a:rPr lang="en-US" dirty="0" err="1"/>
              <a:t>rna-seq</a:t>
            </a:r>
            <a:r>
              <a:rPr lang="en-US" dirty="0"/>
              <a:t> dataset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851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Poisson distribution, the mean equals the variance ; not a good assumption here.</a:t>
            </a:r>
          </a:p>
          <a:p>
            <a:r>
              <a:rPr lang="en-US" dirty="0"/>
              <a:t>(We will keep working towards learning what all these words mean!!!!)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810000" y="7604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2571</Words>
  <Application>Microsoft Office PowerPoint</Application>
  <PresentationFormat>On-screen Show (4:3)</PresentationFormat>
  <Paragraphs>440</Paragraphs>
  <Slides>49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Symbol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217</cp:revision>
  <dcterms:created xsi:type="dcterms:W3CDTF">2006-08-16T00:00:00Z</dcterms:created>
  <dcterms:modified xsi:type="dcterms:W3CDTF">2022-02-01T19:09:39Z</dcterms:modified>
</cp:coreProperties>
</file>