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333" r:id="rId2"/>
    <p:sldId id="334" r:id="rId3"/>
    <p:sldId id="335" r:id="rId4"/>
    <p:sldId id="336" r:id="rId5"/>
    <p:sldId id="337" r:id="rId6"/>
    <p:sldId id="338" r:id="rId7"/>
    <p:sldId id="339" r:id="rId8"/>
    <p:sldId id="340" r:id="rId9"/>
    <p:sldId id="341" r:id="rId10"/>
    <p:sldId id="342" r:id="rId11"/>
    <p:sldId id="343" r:id="rId12"/>
    <p:sldId id="344" r:id="rId13"/>
    <p:sldId id="345" r:id="rId14"/>
    <p:sldId id="346" r:id="rId15"/>
    <p:sldId id="347" r:id="rId16"/>
    <p:sldId id="348" r:id="rId17"/>
    <p:sldId id="349" r:id="rId18"/>
    <p:sldId id="350" r:id="rId19"/>
    <p:sldId id="351" r:id="rId20"/>
    <p:sldId id="352" r:id="rId21"/>
    <p:sldId id="353" r:id="rId22"/>
    <p:sldId id="354" r:id="rId23"/>
    <p:sldId id="355" r:id="rId24"/>
    <p:sldId id="356" r:id="rId25"/>
    <p:sldId id="357" r:id="rId26"/>
    <p:sldId id="362" r:id="rId27"/>
    <p:sldId id="358" r:id="rId28"/>
    <p:sldId id="359" r:id="rId29"/>
    <p:sldId id="361" r:id="rId30"/>
    <p:sldId id="332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1430" y="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63A705-9865-40FC-B0DE-650F7351F882}" type="datetimeFigureOut">
              <a:rPr lang="en-US" smtClean="0"/>
              <a:pPr/>
              <a:t>4/15/2019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AC5BCA-E347-4534-93AB-F3725C3BC3D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e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33400" y="762000"/>
            <a:ext cx="7467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Generalized linear models – Poisson distribution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Generalized linear models – Negative binomial distribution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Generalized linear models – logistic regression (binomial distribution)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5562600" y="914400"/>
            <a:ext cx="1219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39362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2209800"/>
            <a:ext cx="4748212" cy="29814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/>
        </p:nvSpPr>
        <p:spPr>
          <a:xfrm>
            <a:off x="152400" y="0"/>
            <a:ext cx="89916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r>
              <a:rPr lang="en-US" sz="1400" dirty="0">
                <a:latin typeface="Arial" pitchFamily="34" charset="0"/>
                <a:cs typeface="Arial" pitchFamily="34" charset="0"/>
              </a:rPr>
              <a:t>M1 &lt;- </a:t>
            </a:r>
            <a:r>
              <a:rPr lang="en-US" sz="1400" dirty="0" err="1">
                <a:latin typeface="Arial" pitchFamily="34" charset="0"/>
                <a:cs typeface="Arial" pitchFamily="34" charset="0"/>
              </a:rPr>
              <a:t>glm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(TOT.N ~ D.PARK, family = </a:t>
            </a:r>
            <a:r>
              <a:rPr lang="en-US" sz="1400" dirty="0" err="1">
                <a:latin typeface="Arial" pitchFamily="34" charset="0"/>
                <a:cs typeface="Arial" pitchFamily="34" charset="0"/>
              </a:rPr>
              <a:t>poisson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, data = RK)</a:t>
            </a:r>
          </a:p>
          <a:p>
            <a:r>
              <a:rPr lang="en-US" sz="1400" dirty="0">
                <a:latin typeface="Arial" pitchFamily="34" charset="0"/>
                <a:cs typeface="Arial" pitchFamily="34" charset="0"/>
              </a:rPr>
              <a:t>plot(RK$D.PARK, RK$TOT.N, </a:t>
            </a:r>
            <a:r>
              <a:rPr lang="en-US" sz="1400" dirty="0" err="1">
                <a:latin typeface="Arial" pitchFamily="34" charset="0"/>
                <a:cs typeface="Arial" pitchFamily="34" charset="0"/>
              </a:rPr>
              <a:t>xlab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 = "Distance to </a:t>
            </a:r>
            <a:r>
              <a:rPr lang="en-US" sz="1400" dirty="0" err="1">
                <a:latin typeface="Arial" pitchFamily="34" charset="0"/>
                <a:cs typeface="Arial" pitchFamily="34" charset="0"/>
              </a:rPr>
              <a:t>park",ylab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 = "Road </a:t>
            </a:r>
            <a:r>
              <a:rPr lang="en-US" sz="1400" dirty="0" err="1">
                <a:latin typeface="Arial" pitchFamily="34" charset="0"/>
                <a:cs typeface="Arial" pitchFamily="34" charset="0"/>
              </a:rPr>
              <a:t>kills",,main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=paste( "Poisson AIC=", format(AIC(M1),digits=5)),</a:t>
            </a:r>
            <a:r>
              <a:rPr lang="en-US" sz="1400" dirty="0" err="1">
                <a:latin typeface="Arial" pitchFamily="34" charset="0"/>
                <a:cs typeface="Arial" pitchFamily="34" charset="0"/>
              </a:rPr>
              <a:t>ylim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=c(-30,130))</a:t>
            </a:r>
          </a:p>
          <a:p>
            <a:r>
              <a:rPr lang="en-US" sz="1400" dirty="0" err="1">
                <a:latin typeface="Arial" pitchFamily="34" charset="0"/>
                <a:cs typeface="Arial" pitchFamily="34" charset="0"/>
              </a:rPr>
              <a:t>modelMeans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 &lt;- exp( </a:t>
            </a:r>
            <a:r>
              <a:rPr lang="en-US" sz="1400" dirty="0" err="1">
                <a:latin typeface="Arial" pitchFamily="34" charset="0"/>
                <a:cs typeface="Arial" pitchFamily="34" charset="0"/>
              </a:rPr>
              <a:t>coef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(M1)[1] + </a:t>
            </a:r>
            <a:r>
              <a:rPr lang="en-US" sz="1400" dirty="0" err="1">
                <a:latin typeface="Arial" pitchFamily="34" charset="0"/>
                <a:cs typeface="Arial" pitchFamily="34" charset="0"/>
              </a:rPr>
              <a:t>coef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(M1)[2]* </a:t>
            </a:r>
            <a:r>
              <a:rPr lang="en-US" sz="1400" dirty="0" err="1">
                <a:latin typeface="Arial" pitchFamily="34" charset="0"/>
                <a:cs typeface="Arial" pitchFamily="34" charset="0"/>
              </a:rPr>
              <a:t>xRange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)</a:t>
            </a:r>
          </a:p>
          <a:p>
            <a:r>
              <a:rPr lang="en-US" sz="1400" dirty="0">
                <a:latin typeface="Arial" pitchFamily="34" charset="0"/>
                <a:cs typeface="Arial" pitchFamily="34" charset="0"/>
              </a:rPr>
              <a:t>lines(</a:t>
            </a:r>
            <a:r>
              <a:rPr lang="en-US" sz="1400" dirty="0" err="1">
                <a:latin typeface="Arial" pitchFamily="34" charset="0"/>
                <a:cs typeface="Arial" pitchFamily="34" charset="0"/>
              </a:rPr>
              <a:t>xRange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1400" dirty="0" err="1">
                <a:latin typeface="Arial" pitchFamily="34" charset="0"/>
                <a:cs typeface="Arial" pitchFamily="34" charset="0"/>
              </a:rPr>
              <a:t>modelMeans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 )</a:t>
            </a: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r>
              <a:rPr lang="en-US" sz="1400" dirty="0">
                <a:latin typeface="Arial" pitchFamily="34" charset="0"/>
                <a:cs typeface="Arial" pitchFamily="34" charset="0"/>
              </a:rPr>
              <a:t># variance equals the means</a:t>
            </a:r>
          </a:p>
          <a:p>
            <a:r>
              <a:rPr lang="en-US" sz="1400" dirty="0" err="1">
                <a:latin typeface="Arial" pitchFamily="34" charset="0"/>
                <a:cs typeface="Arial" pitchFamily="34" charset="0"/>
              </a:rPr>
              <a:t>errbar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(</a:t>
            </a:r>
            <a:r>
              <a:rPr lang="en-US" sz="1400" dirty="0" err="1">
                <a:latin typeface="Arial" pitchFamily="34" charset="0"/>
                <a:cs typeface="Arial" pitchFamily="34" charset="0"/>
              </a:rPr>
              <a:t>xRange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1400" dirty="0" err="1">
                <a:latin typeface="Arial" pitchFamily="34" charset="0"/>
                <a:cs typeface="Arial" pitchFamily="34" charset="0"/>
              </a:rPr>
              <a:t>modelMeans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1400" dirty="0" err="1">
                <a:latin typeface="Arial" pitchFamily="34" charset="0"/>
                <a:cs typeface="Arial" pitchFamily="34" charset="0"/>
              </a:rPr>
              <a:t>modelMeans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 + </a:t>
            </a:r>
            <a:r>
              <a:rPr lang="en-US" sz="1400" dirty="0" err="1">
                <a:latin typeface="Arial" pitchFamily="34" charset="0"/>
                <a:cs typeface="Arial" pitchFamily="34" charset="0"/>
              </a:rPr>
              <a:t>sqrt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(</a:t>
            </a:r>
            <a:r>
              <a:rPr lang="en-US" sz="1400" dirty="0" err="1">
                <a:latin typeface="Arial" pitchFamily="34" charset="0"/>
                <a:cs typeface="Arial" pitchFamily="34" charset="0"/>
              </a:rPr>
              <a:t>modelMeans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), </a:t>
            </a:r>
            <a:r>
              <a:rPr lang="en-US" sz="1400" dirty="0" err="1">
                <a:latin typeface="Arial" pitchFamily="34" charset="0"/>
                <a:cs typeface="Arial" pitchFamily="34" charset="0"/>
              </a:rPr>
              <a:t>modelMeans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 - </a:t>
            </a:r>
            <a:r>
              <a:rPr lang="en-US" sz="1400" dirty="0" err="1">
                <a:latin typeface="Arial" pitchFamily="34" charset="0"/>
                <a:cs typeface="Arial" pitchFamily="34" charset="0"/>
              </a:rPr>
              <a:t>sqrt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(</a:t>
            </a:r>
            <a:r>
              <a:rPr lang="en-US" sz="1400" dirty="0" err="1">
                <a:latin typeface="Arial" pitchFamily="34" charset="0"/>
                <a:cs typeface="Arial" pitchFamily="34" charset="0"/>
              </a:rPr>
              <a:t>modelMeans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),add=TRUE)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67200" y="1828800"/>
            <a:ext cx="4876800" cy="4869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838200" y="6550223"/>
            <a:ext cx="108204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https://github.com/afodor/metagenomicsTools/blob/master/src/classExamples/poissonVsNegativeBinomial</a:t>
            </a:r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76800" y="762000"/>
            <a:ext cx="1838325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122337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0"/>
            <a:ext cx="8077200" cy="7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8" name="Straight Arrow Connector 7"/>
          <p:cNvCxnSpPr/>
          <p:nvPr/>
        </p:nvCxnSpPr>
        <p:spPr>
          <a:xfrm flipH="1">
            <a:off x="4038600" y="5638800"/>
            <a:ext cx="3810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343400" y="5257800"/>
            <a:ext cx="20649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itchFamily="34" charset="0"/>
                <a:cs typeface="Arial" pitchFamily="34" charset="0"/>
              </a:rPr>
              <a:t>Does not go below zero</a:t>
            </a:r>
          </a:p>
          <a:p>
            <a:r>
              <a:rPr lang="en-US" sz="1400" dirty="0">
                <a:latin typeface="Arial" pitchFamily="34" charset="0"/>
                <a:cs typeface="Arial" pitchFamily="34" charset="0"/>
              </a:rPr>
              <a:t>(which is good)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2209800" y="4419600"/>
            <a:ext cx="5334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647508" y="4191000"/>
            <a:ext cx="54296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itchFamily="34" charset="0"/>
                <a:cs typeface="Arial" pitchFamily="34" charset="0"/>
              </a:rPr>
              <a:t>The assumption that variance = mean is not a good fit for this data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3200400" y="3657600"/>
            <a:ext cx="3048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7239000" y="304800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505200" y="3505200"/>
            <a:ext cx="3535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itchFamily="34" charset="0"/>
                <a:cs typeface="Arial" pitchFamily="34" charset="0"/>
              </a:rPr>
              <a:t>Too many data points outside the variance</a:t>
            </a:r>
          </a:p>
        </p:txBody>
      </p:sp>
    </p:spTree>
    <p:extLst>
      <p:ext uri="{BB962C8B-B14F-4D97-AF65-F5344CB8AC3E}">
        <p14:creationId xmlns:p14="http://schemas.microsoft.com/office/powerpoint/2010/main" val="10721100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295400"/>
            <a:ext cx="8767763" cy="28912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457200" y="533400"/>
            <a:ext cx="85338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can use “predict” to get the line for our model, but it is good to know that we can do </a:t>
            </a:r>
          </a:p>
          <a:p>
            <a:r>
              <a:rPr lang="en-US" dirty="0"/>
              <a:t>it ourselves…</a:t>
            </a:r>
          </a:p>
        </p:txBody>
      </p:sp>
    </p:spTree>
    <p:extLst>
      <p:ext uri="{BB962C8B-B14F-4D97-AF65-F5344CB8AC3E}">
        <p14:creationId xmlns:p14="http://schemas.microsoft.com/office/powerpoint/2010/main" val="16924575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33400" y="457200"/>
            <a:ext cx="3434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itchFamily="34" charset="0"/>
              </a:rPr>
              <a:t>One more PCA Example</a:t>
            </a:r>
          </a:p>
        </p:txBody>
      </p:sp>
      <p:sp>
        <p:nvSpPr>
          <p:cNvPr id="7" name="Rectangle 6"/>
          <p:cNvSpPr/>
          <p:nvPr/>
        </p:nvSpPr>
        <p:spPr>
          <a:xfrm>
            <a:off x="533400" y="762000"/>
            <a:ext cx="7467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Generalized linear models – Poisson distribution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Generalized linear models – Negative binomial distribution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Generalized linear models – logistic regression (binomial distribution)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6705600" y="1219200"/>
            <a:ext cx="1219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09506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11668"/>
            <a:ext cx="84904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We can relax the assumption that the variance equals the mean with the negative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binomial distribution..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1219200"/>
            <a:ext cx="4886325" cy="124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Arrow Connector 6"/>
          <p:cNvCxnSpPr/>
          <p:nvPr/>
        </p:nvCxnSpPr>
        <p:spPr>
          <a:xfrm flipH="1">
            <a:off x="2971800" y="838200"/>
            <a:ext cx="4572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434801" y="609600"/>
            <a:ext cx="4718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add one parameter that adjusts the variance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4648200" y="1600200"/>
            <a:ext cx="4572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2438400" y="2438400"/>
            <a:ext cx="3048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673993" y="2502932"/>
            <a:ext cx="4641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“linkage” equation is the same as Poisson…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029200" y="1371600"/>
            <a:ext cx="3526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Shotgun noise + additional variance</a:t>
            </a:r>
          </a:p>
        </p:txBody>
      </p:sp>
    </p:spTree>
    <p:extLst>
      <p:ext uri="{BB962C8B-B14F-4D97-AF65-F5344CB8AC3E}">
        <p14:creationId xmlns:p14="http://schemas.microsoft.com/office/powerpoint/2010/main" val="10949105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304800"/>
            <a:ext cx="7468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put this all together (</a:t>
            </a:r>
            <a:r>
              <a:rPr lang="en-US" dirty="0" err="1"/>
              <a:t>Zuur</a:t>
            </a:r>
            <a:r>
              <a:rPr lang="en-US" dirty="0"/>
              <a:t> book Chapter 9) to get our likelihood function….</a:t>
            </a: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685800"/>
            <a:ext cx="615315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2133600"/>
            <a:ext cx="6572250" cy="227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Straight Arrow Connector 7"/>
          <p:cNvCxnSpPr/>
          <p:nvPr/>
        </p:nvCxnSpPr>
        <p:spPr>
          <a:xfrm flipH="1">
            <a:off x="7086600" y="2667000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543800" y="2514600"/>
            <a:ext cx="260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!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371600" y="4648200"/>
            <a:ext cx="44363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have our likelihood function to maximize!</a:t>
            </a:r>
          </a:p>
          <a:p>
            <a:r>
              <a:rPr lang="en-US" dirty="0"/>
              <a:t>(Once we plug in that 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05200" y="4953000"/>
            <a:ext cx="1590675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4800600" y="4888468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957124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2057400"/>
            <a:ext cx="541401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/>
        </p:nvSpPr>
        <p:spPr>
          <a:xfrm>
            <a:off x="152400" y="-152400"/>
            <a:ext cx="86868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400" dirty="0"/>
          </a:p>
          <a:p>
            <a:r>
              <a:rPr lang="en-US" sz="1400" dirty="0"/>
              <a:t>library("MASS")</a:t>
            </a:r>
          </a:p>
          <a:p>
            <a:r>
              <a:rPr lang="en-US" sz="1400" dirty="0"/>
              <a:t>M2 &lt;- </a:t>
            </a:r>
            <a:r>
              <a:rPr lang="en-US" sz="1400" dirty="0" err="1"/>
              <a:t>glm.nb</a:t>
            </a:r>
            <a:r>
              <a:rPr lang="en-US" sz="1400" dirty="0"/>
              <a:t>(TOT.N ~ D.PARK, data = RK)</a:t>
            </a:r>
          </a:p>
          <a:p>
            <a:r>
              <a:rPr lang="en-US" sz="1400" dirty="0"/>
              <a:t>model2Means &lt;- exp( </a:t>
            </a:r>
            <a:r>
              <a:rPr lang="en-US" sz="1400" dirty="0" err="1"/>
              <a:t>coef</a:t>
            </a:r>
            <a:r>
              <a:rPr lang="en-US" sz="1400" dirty="0"/>
              <a:t>(M2)[1] + </a:t>
            </a:r>
            <a:r>
              <a:rPr lang="en-US" sz="1400" dirty="0" err="1"/>
              <a:t>coef</a:t>
            </a:r>
            <a:r>
              <a:rPr lang="en-US" sz="1400" dirty="0"/>
              <a:t>(M2)[2]* </a:t>
            </a:r>
            <a:r>
              <a:rPr lang="en-US" sz="1400" dirty="0" err="1"/>
              <a:t>xRange</a:t>
            </a:r>
            <a:r>
              <a:rPr lang="en-US" sz="1400" dirty="0"/>
              <a:t>)</a:t>
            </a:r>
          </a:p>
          <a:p>
            <a:r>
              <a:rPr lang="en-US" sz="1400" dirty="0"/>
              <a:t>plot(RK$D.PARK, RK$TOT.N, </a:t>
            </a:r>
            <a:r>
              <a:rPr lang="en-US" sz="1400" dirty="0" err="1"/>
              <a:t>xlab</a:t>
            </a:r>
            <a:r>
              <a:rPr lang="en-US" sz="1400" dirty="0"/>
              <a:t> = "Distance to </a:t>
            </a:r>
            <a:r>
              <a:rPr lang="en-US" sz="1400" dirty="0" err="1"/>
              <a:t>park",ylab</a:t>
            </a:r>
            <a:r>
              <a:rPr lang="en-US" sz="1400" dirty="0"/>
              <a:t> = "Road </a:t>
            </a:r>
            <a:r>
              <a:rPr lang="en-US" sz="1400" dirty="0" err="1"/>
              <a:t>kills",main</a:t>
            </a:r>
            <a:r>
              <a:rPr lang="en-US" sz="1400" dirty="0"/>
              <a:t>=paste( "Neg. binomial AIC =", format(AIC(M2),digits=5)),</a:t>
            </a:r>
            <a:r>
              <a:rPr lang="en-US" sz="1400" dirty="0" err="1"/>
              <a:t>ylim</a:t>
            </a:r>
            <a:r>
              <a:rPr lang="en-US" sz="1400" dirty="0"/>
              <a:t>=c(-30,130))</a:t>
            </a:r>
          </a:p>
          <a:p>
            <a:r>
              <a:rPr lang="en-US" sz="1400" dirty="0"/>
              <a:t>lines(</a:t>
            </a:r>
            <a:r>
              <a:rPr lang="en-US" sz="1400" dirty="0" err="1"/>
              <a:t>xRange</a:t>
            </a:r>
            <a:r>
              <a:rPr lang="en-US" sz="1400" dirty="0"/>
              <a:t>, model2Means)</a:t>
            </a:r>
          </a:p>
          <a:p>
            <a:r>
              <a:rPr lang="en-US" sz="1400" dirty="0" err="1"/>
              <a:t>vars</a:t>
            </a:r>
            <a:r>
              <a:rPr lang="en-US" sz="1400" dirty="0"/>
              <a:t> = model2Means  + model2Means^2 /  M2$theta</a:t>
            </a:r>
          </a:p>
          <a:p>
            <a:r>
              <a:rPr lang="en-US" sz="1400" dirty="0" err="1"/>
              <a:t>errbar</a:t>
            </a:r>
            <a:r>
              <a:rPr lang="en-US" sz="1400" dirty="0"/>
              <a:t>(</a:t>
            </a:r>
            <a:r>
              <a:rPr lang="en-US" sz="1400" dirty="0" err="1"/>
              <a:t>xRange</a:t>
            </a:r>
            <a:r>
              <a:rPr lang="en-US" sz="1400" dirty="0"/>
              <a:t>, model2Means, model2Means + </a:t>
            </a:r>
            <a:r>
              <a:rPr lang="en-US" sz="1400" dirty="0" err="1"/>
              <a:t>sqrt</a:t>
            </a:r>
            <a:r>
              <a:rPr lang="en-US" sz="1400" dirty="0"/>
              <a:t>(</a:t>
            </a:r>
            <a:r>
              <a:rPr lang="en-US" sz="1400" dirty="0" err="1"/>
              <a:t>vars</a:t>
            </a:r>
            <a:r>
              <a:rPr lang="en-US" sz="1400" dirty="0"/>
              <a:t>), model2Means - </a:t>
            </a:r>
            <a:r>
              <a:rPr lang="en-US" sz="1400" dirty="0" err="1"/>
              <a:t>sqrt</a:t>
            </a:r>
            <a:r>
              <a:rPr lang="en-US" sz="1400" dirty="0"/>
              <a:t>(</a:t>
            </a:r>
            <a:r>
              <a:rPr lang="en-US" sz="1400" dirty="0" err="1"/>
              <a:t>vars</a:t>
            </a:r>
            <a:r>
              <a:rPr lang="en-US" sz="1400" dirty="0"/>
              <a:t>),add=TRUE, errbar.col="RED")</a:t>
            </a:r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38675" y="228600"/>
            <a:ext cx="1838325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Arrow Connector 6"/>
          <p:cNvCxnSpPr/>
          <p:nvPr/>
        </p:nvCxnSpPr>
        <p:spPr>
          <a:xfrm flipV="1">
            <a:off x="4495800" y="533400"/>
            <a:ext cx="2286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62475" y="990600"/>
            <a:ext cx="1457325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2" name="Straight Arrow Connector 11"/>
          <p:cNvCxnSpPr>
            <a:endCxn id="6146" idx="1"/>
          </p:cNvCxnSpPr>
          <p:nvPr/>
        </p:nvCxnSpPr>
        <p:spPr>
          <a:xfrm flipV="1">
            <a:off x="4038600" y="1285875"/>
            <a:ext cx="523875" cy="2381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572000" y="1912484"/>
            <a:ext cx="4418691" cy="44121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663550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685799"/>
            <a:ext cx="5105400" cy="5097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Arrow Connector 5"/>
          <p:cNvCxnSpPr/>
          <p:nvPr/>
        </p:nvCxnSpPr>
        <p:spPr>
          <a:xfrm flipV="1">
            <a:off x="1219200" y="3200400"/>
            <a:ext cx="12954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28600" y="3657600"/>
            <a:ext cx="18371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capture large </a:t>
            </a:r>
          </a:p>
          <a:p>
            <a:r>
              <a:rPr lang="en-US" dirty="0"/>
              <a:t>variance at high</a:t>
            </a:r>
          </a:p>
          <a:p>
            <a:r>
              <a:rPr lang="en-US" dirty="0"/>
              <a:t>road kills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6629400" y="4267200"/>
            <a:ext cx="9144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 flipH="1">
            <a:off x="7010400" y="4495800"/>
            <a:ext cx="1752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Our model doesn’t go below zero</a:t>
            </a:r>
          </a:p>
        </p:txBody>
      </p:sp>
    </p:spTree>
    <p:extLst>
      <p:ext uri="{BB962C8B-B14F-4D97-AF65-F5344CB8AC3E}">
        <p14:creationId xmlns:p14="http://schemas.microsoft.com/office/powerpoint/2010/main" val="24943405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542812"/>
            <a:ext cx="6324600" cy="6315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304800" y="0"/>
            <a:ext cx="7696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Negative binomial seems like the best fit…</a:t>
            </a:r>
          </a:p>
          <a:p>
            <a:r>
              <a:rPr lang="en-US" dirty="0"/>
              <a:t>But the differences between the models are in some ways subtle..</a:t>
            </a:r>
          </a:p>
          <a:p>
            <a:r>
              <a:rPr lang="en-US" dirty="0"/>
              <a:t>They all capture the basic shape of the relationship.. </a:t>
            </a:r>
          </a:p>
        </p:txBody>
      </p:sp>
    </p:spTree>
    <p:extLst>
      <p:ext uri="{BB962C8B-B14F-4D97-AF65-F5344CB8AC3E}">
        <p14:creationId xmlns:p14="http://schemas.microsoft.com/office/powerpoint/2010/main" val="28446208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33400" y="457200"/>
            <a:ext cx="3434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itchFamily="34" charset="0"/>
              </a:rPr>
              <a:t>One more PCA Example</a:t>
            </a:r>
          </a:p>
        </p:txBody>
      </p:sp>
      <p:sp>
        <p:nvSpPr>
          <p:cNvPr id="7" name="Rectangle 6"/>
          <p:cNvSpPr/>
          <p:nvPr/>
        </p:nvSpPr>
        <p:spPr>
          <a:xfrm>
            <a:off x="533400" y="762000"/>
            <a:ext cx="7467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Generalized linear models – Poisson distribution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Generalized linear models – Negative binomial distribution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Generalized linear models – logistic regression (binomial distribution)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7620000" y="1447800"/>
            <a:ext cx="1219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6098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152400"/>
            <a:ext cx="71034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Consider this data set from section 9.5 of the </a:t>
            </a:r>
            <a:r>
              <a:rPr lang="en-US" dirty="0" err="1"/>
              <a:t>Zuur</a:t>
            </a:r>
            <a:r>
              <a:rPr lang="en-US" dirty="0"/>
              <a:t> book </a:t>
            </a:r>
          </a:p>
          <a:p>
            <a:r>
              <a:rPr lang="en-US" dirty="0"/>
              <a:t>(data from http://www.highstat.com/Book2/ZuurDataMixedModelling.zip</a:t>
            </a:r>
          </a:p>
        </p:txBody>
      </p:sp>
      <p:sp>
        <p:nvSpPr>
          <p:cNvPr id="5" name="Rectangle 4"/>
          <p:cNvSpPr/>
          <p:nvPr/>
        </p:nvSpPr>
        <p:spPr>
          <a:xfrm>
            <a:off x="228600" y="838200"/>
            <a:ext cx="9448800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600" dirty="0"/>
          </a:p>
          <a:p>
            <a:r>
              <a:rPr lang="en-US" sz="1600" dirty="0" err="1"/>
              <a:t>rm</a:t>
            </a:r>
            <a:r>
              <a:rPr lang="en-US" sz="1600" dirty="0"/>
              <a:t>(list=</a:t>
            </a:r>
            <a:r>
              <a:rPr lang="en-US" sz="1600" dirty="0" err="1"/>
              <a:t>ls</a:t>
            </a:r>
            <a:r>
              <a:rPr lang="en-US" sz="1600" dirty="0"/>
              <a:t>())</a:t>
            </a:r>
          </a:p>
          <a:p>
            <a:r>
              <a:rPr lang="en-US" sz="1600" dirty="0" err="1"/>
              <a:t>setwd</a:t>
            </a:r>
            <a:r>
              <a:rPr lang="en-US" sz="1600" dirty="0"/>
              <a:t>("C:\\books\\</a:t>
            </a:r>
            <a:r>
              <a:rPr lang="en-US" sz="1600" dirty="0" err="1"/>
              <a:t>zuurData</a:t>
            </a:r>
            <a:r>
              <a:rPr lang="en-US" sz="1600" dirty="0"/>
              <a:t>")</a:t>
            </a:r>
          </a:p>
          <a:p>
            <a:r>
              <a:rPr lang="en-US" sz="1600" dirty="0"/>
              <a:t>RK &lt;- </a:t>
            </a:r>
            <a:r>
              <a:rPr lang="en-US" sz="1600" dirty="0" err="1"/>
              <a:t>read.table</a:t>
            </a:r>
            <a:r>
              <a:rPr lang="en-US" sz="1600" dirty="0"/>
              <a:t>("</a:t>
            </a:r>
            <a:r>
              <a:rPr lang="en-US" sz="1600" dirty="0" err="1"/>
              <a:t>RoadKills.txt",header</a:t>
            </a:r>
            <a:r>
              <a:rPr lang="en-US" sz="1600" dirty="0"/>
              <a:t>=TRUE, sep="\t")</a:t>
            </a:r>
          </a:p>
          <a:p>
            <a:r>
              <a:rPr lang="en-US" sz="1600" dirty="0"/>
              <a:t>plot(RK$D.PARK, RK$TOT.N, </a:t>
            </a:r>
            <a:r>
              <a:rPr lang="en-US" sz="1600" dirty="0" err="1"/>
              <a:t>xlab</a:t>
            </a:r>
            <a:r>
              <a:rPr lang="en-US" sz="1600" dirty="0"/>
              <a:t> = "Distance to </a:t>
            </a:r>
            <a:r>
              <a:rPr lang="en-US" sz="1600" dirty="0" err="1"/>
              <a:t>park",ylab</a:t>
            </a:r>
            <a:r>
              <a:rPr lang="en-US" sz="1600" dirty="0"/>
              <a:t> = "Road </a:t>
            </a:r>
            <a:r>
              <a:rPr lang="en-US" sz="1600" dirty="0" err="1"/>
              <a:t>kills",ylim</a:t>
            </a:r>
            <a:r>
              <a:rPr lang="en-US" sz="1600" dirty="0"/>
              <a:t>=c(-30,130))</a:t>
            </a:r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09800" y="1752600"/>
            <a:ext cx="6562725" cy="6549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381000" y="6321623"/>
            <a:ext cx="108204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https://github.com/afodor/metagenomicsTools/blob/master/src/classExamples/poissonVsNegativeBinomial</a:t>
            </a:r>
          </a:p>
        </p:txBody>
      </p:sp>
    </p:spTree>
    <p:extLst>
      <p:ext uri="{BB962C8B-B14F-4D97-AF65-F5344CB8AC3E}">
        <p14:creationId xmlns:p14="http://schemas.microsoft.com/office/powerpoint/2010/main" val="8485418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381000"/>
            <a:ext cx="487793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about binary variables.</a:t>
            </a:r>
          </a:p>
          <a:p>
            <a:endParaRPr lang="en-US" dirty="0"/>
          </a:p>
          <a:p>
            <a:r>
              <a:rPr lang="en-US" dirty="0"/>
              <a:t>	voting democratic or republican</a:t>
            </a:r>
          </a:p>
          <a:p>
            <a:r>
              <a:rPr lang="en-US" dirty="0"/>
              <a:t>	             has cancer/does not have cancer</a:t>
            </a:r>
          </a:p>
        </p:txBody>
      </p:sp>
    </p:spTree>
    <p:extLst>
      <p:ext uri="{BB962C8B-B14F-4D97-AF65-F5344CB8AC3E}">
        <p14:creationId xmlns:p14="http://schemas.microsoft.com/office/powerpoint/2010/main" val="15082401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0"/>
            <a:ext cx="5948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Here we simulate a classification problem (more on this later)</a:t>
            </a:r>
          </a:p>
        </p:txBody>
      </p:sp>
      <p:sp>
        <p:nvSpPr>
          <p:cNvPr id="5" name="Rectangle 4"/>
          <p:cNvSpPr/>
          <p:nvPr/>
        </p:nvSpPr>
        <p:spPr>
          <a:xfrm>
            <a:off x="152400" y="6474023"/>
            <a:ext cx="118872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https://github.com/afodor/metagenomicsTools/blob/master/src/machineLearningExamples/logisticRegressionSims.txt</a:t>
            </a:r>
          </a:p>
        </p:txBody>
      </p:sp>
      <p:sp>
        <p:nvSpPr>
          <p:cNvPr id="6" name="Rectangle 5"/>
          <p:cNvSpPr/>
          <p:nvPr/>
        </p:nvSpPr>
        <p:spPr>
          <a:xfrm>
            <a:off x="152400" y="591264"/>
            <a:ext cx="8001000" cy="4462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rm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(list=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ls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numDataPoints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&lt;- 100</a:t>
            </a:r>
          </a:p>
          <a:p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classBlue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&lt;-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rnorm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(10,mean=1);</a:t>
            </a:r>
          </a:p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classOrange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&lt;-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rnorm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(10, mean=0);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blueDataX1 &lt;- vector();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orangeDataX1 &lt;- vector();</a:t>
            </a:r>
          </a:p>
          <a:p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for(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in 1:numDataPoints)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blueDataX1[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] &lt;-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rnorm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(1, mean=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classBlue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[ sample(1:10,1) ],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1/5)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orangeDataX1[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] &lt;-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rnorm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(1, mean=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classOrange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[sample(1:10,1)],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1/5)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colors &lt;- c( rep("BLUE",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numDataPoints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), rep ("ORANGE",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numDataPoints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values &lt;- c( rep(0,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numDataPoints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), rep (1,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numDataPoints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))</a:t>
            </a:r>
          </a:p>
          <a:p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mergedDataX1 &lt;- c(  blueDataX1, orangeDataX1 );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plot(mergedDataX1,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values,col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=colors)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49896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61516" y="114"/>
            <a:ext cx="6791884" cy="67816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/>
        </p:nvSpPr>
        <p:spPr>
          <a:xfrm>
            <a:off x="609600" y="152400"/>
            <a:ext cx="7467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plot(mergedDataX1,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values,col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=colors)</a:t>
            </a:r>
          </a:p>
        </p:txBody>
      </p:sp>
    </p:spTree>
    <p:extLst>
      <p:ext uri="{BB962C8B-B14F-4D97-AF65-F5344CB8AC3E}">
        <p14:creationId xmlns:p14="http://schemas.microsoft.com/office/powerpoint/2010/main" val="31995987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0"/>
            <a:ext cx="731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can of course fit a linear model to these data</a:t>
            </a:r>
          </a:p>
        </p:txBody>
      </p:sp>
      <p:sp>
        <p:nvSpPr>
          <p:cNvPr id="5" name="Rectangle 4"/>
          <p:cNvSpPr/>
          <p:nvPr/>
        </p:nvSpPr>
        <p:spPr>
          <a:xfrm>
            <a:off x="838200" y="345281"/>
            <a:ext cx="7239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xSeq</a:t>
            </a:r>
            <a:r>
              <a:rPr lang="en-US" dirty="0"/>
              <a:t> &lt;- </a:t>
            </a:r>
            <a:r>
              <a:rPr lang="en-US" dirty="0" err="1"/>
              <a:t>seq</a:t>
            </a:r>
            <a:r>
              <a:rPr lang="en-US" dirty="0"/>
              <a:t>(min(mergedDataX1), max(mergedDataX1), 0.001)</a:t>
            </a:r>
          </a:p>
          <a:p>
            <a:r>
              <a:rPr lang="en-US" dirty="0" err="1"/>
              <a:t>myLm</a:t>
            </a:r>
            <a:r>
              <a:rPr lang="en-US" dirty="0"/>
              <a:t> &lt;- lm( values ~ mergedDataX1)</a:t>
            </a:r>
          </a:p>
          <a:p>
            <a:r>
              <a:rPr lang="en-US" dirty="0" err="1"/>
              <a:t>getProbLm</a:t>
            </a:r>
            <a:r>
              <a:rPr lang="en-US" dirty="0"/>
              <a:t> &lt;- function( x, B0, B1)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return ( B0 + B1 * x )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lines( </a:t>
            </a:r>
            <a:r>
              <a:rPr lang="en-US" dirty="0" err="1"/>
              <a:t>xSeq</a:t>
            </a:r>
            <a:r>
              <a:rPr lang="en-US" dirty="0"/>
              <a:t>, </a:t>
            </a:r>
            <a:r>
              <a:rPr lang="en-US" dirty="0" err="1"/>
              <a:t>getProbLm</a:t>
            </a:r>
            <a:r>
              <a:rPr lang="en-US" dirty="0"/>
              <a:t>(</a:t>
            </a:r>
            <a:r>
              <a:rPr lang="en-US" dirty="0" err="1"/>
              <a:t>xSeq</a:t>
            </a:r>
            <a:r>
              <a:rPr lang="en-US" dirty="0"/>
              <a:t>, </a:t>
            </a:r>
            <a:r>
              <a:rPr lang="en-US" dirty="0" err="1"/>
              <a:t>coef</a:t>
            </a:r>
            <a:r>
              <a:rPr lang="en-US" dirty="0"/>
              <a:t>(</a:t>
            </a:r>
            <a:r>
              <a:rPr lang="en-US" dirty="0" err="1"/>
              <a:t>myLm</a:t>
            </a:r>
            <a:r>
              <a:rPr lang="en-US" dirty="0"/>
              <a:t>)[1], </a:t>
            </a:r>
            <a:r>
              <a:rPr lang="en-US" dirty="0" err="1"/>
              <a:t>coef</a:t>
            </a:r>
            <a:r>
              <a:rPr lang="en-US" dirty="0"/>
              <a:t>(</a:t>
            </a:r>
            <a:r>
              <a:rPr lang="en-US" dirty="0" err="1"/>
              <a:t>myLm</a:t>
            </a:r>
            <a:r>
              <a:rPr lang="en-US" dirty="0"/>
              <a:t>)[2]),</a:t>
            </a:r>
            <a:r>
              <a:rPr lang="en-US" dirty="0" err="1"/>
              <a:t>col</a:t>
            </a:r>
            <a:r>
              <a:rPr lang="en-US" dirty="0"/>
              <a:t>="black")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76600" y="2368722"/>
            <a:ext cx="4343400" cy="4336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457200" y="2971800"/>
            <a:ext cx="2895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can think of the y-values as the p(</a:t>
            </a:r>
            <a:r>
              <a:rPr lang="en-US" dirty="0" err="1"/>
              <a:t>blue|x</a:t>
            </a:r>
            <a:r>
              <a:rPr lang="en-US" dirty="0"/>
              <a:t> value)</a:t>
            </a:r>
          </a:p>
          <a:p>
            <a:endParaRPr lang="en-US" dirty="0"/>
          </a:p>
          <a:p>
            <a:r>
              <a:rPr lang="en-US" dirty="0"/>
              <a:t>But our model can</a:t>
            </a:r>
          </a:p>
          <a:p>
            <a:r>
              <a:rPr lang="en-US" dirty="0"/>
              <a:t>Return values &gt; 1 or &lt;0, which doesn’t make sense for a probability </a:t>
            </a:r>
          </a:p>
        </p:txBody>
      </p:sp>
    </p:spTree>
    <p:extLst>
      <p:ext uri="{BB962C8B-B14F-4D97-AF65-F5344CB8AC3E}">
        <p14:creationId xmlns:p14="http://schemas.microsoft.com/office/powerpoint/2010/main" val="24311368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85800" y="152400"/>
            <a:ext cx="922020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>
                <a:latin typeface="Arial" pitchFamily="34" charset="0"/>
                <a:cs typeface="Arial" pitchFamily="34" charset="0"/>
              </a:rPr>
              <a:t>myLogReg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&lt;-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glm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( values ~ mergedDataX1 ,family = binomial)</a:t>
            </a:r>
          </a:p>
          <a:p>
            <a:r>
              <a:rPr lang="en-US" sz="1600" dirty="0">
                <a:latin typeface="Arial" pitchFamily="34" charset="0"/>
                <a:cs typeface="Arial" pitchFamily="34" charset="0"/>
              </a:rPr>
              <a:t>summary(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myLogReg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)</a:t>
            </a:r>
          </a:p>
          <a:p>
            <a:r>
              <a:rPr lang="en-US" sz="1600" dirty="0" err="1">
                <a:latin typeface="Arial" pitchFamily="34" charset="0"/>
                <a:cs typeface="Arial" pitchFamily="34" charset="0"/>
              </a:rPr>
              <a:t>xSeq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&lt;-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seq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(min(mergedDataX1), max(mergedDataX1), 0.001)</a:t>
            </a:r>
          </a:p>
          <a:p>
            <a:r>
              <a:rPr lang="en-US" sz="1600" dirty="0" err="1">
                <a:latin typeface="Arial" pitchFamily="34" charset="0"/>
                <a:cs typeface="Arial" pitchFamily="34" charset="0"/>
              </a:rPr>
              <a:t>getProb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&lt;- function(x, B0, B1)</a:t>
            </a:r>
          </a:p>
          <a:p>
            <a:r>
              <a:rPr lang="en-US" sz="1600" dirty="0">
                <a:latin typeface="Arial" pitchFamily="34" charset="0"/>
                <a:cs typeface="Arial" pitchFamily="34" charset="0"/>
              </a:rPr>
              <a:t>{</a:t>
            </a:r>
          </a:p>
          <a:p>
            <a:r>
              <a:rPr lang="en-US" sz="1600" dirty="0">
                <a:latin typeface="Arial" pitchFamily="34" charset="0"/>
                <a:cs typeface="Arial" pitchFamily="34" charset="0"/>
              </a:rPr>
              <a:t>return (1 / (1 + exp(-(B0 + B1 * x ))))</a:t>
            </a:r>
          </a:p>
          <a:p>
            <a:r>
              <a:rPr lang="en-US" sz="1600" dirty="0">
                <a:latin typeface="Arial" pitchFamily="34" charset="0"/>
                <a:cs typeface="Arial" pitchFamily="34" charset="0"/>
              </a:rPr>
              <a:t>}</a:t>
            </a:r>
          </a:p>
          <a:p>
            <a:r>
              <a:rPr lang="en-US" sz="1600" dirty="0">
                <a:latin typeface="Arial" pitchFamily="34" charset="0"/>
                <a:cs typeface="Arial" pitchFamily="34" charset="0"/>
              </a:rPr>
              <a:t>lines(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xSeq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getProb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(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xSeq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coef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(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myLogReg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)[1],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coef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(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myLogReg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)[2]),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col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="red")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57600" y="2209800"/>
            <a:ext cx="4495800" cy="4489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 flipH="1">
            <a:off x="228600" y="2895600"/>
            <a:ext cx="365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 alternative is a logistic regression</a:t>
            </a:r>
          </a:p>
          <a:p>
            <a:r>
              <a:rPr lang="en-US" dirty="0"/>
              <a:t>where the model can’t go &gt;1 or &lt;0</a:t>
            </a:r>
          </a:p>
        </p:txBody>
      </p:sp>
    </p:spTree>
    <p:extLst>
      <p:ext uri="{BB962C8B-B14F-4D97-AF65-F5344CB8AC3E}">
        <p14:creationId xmlns:p14="http://schemas.microsoft.com/office/powerpoint/2010/main" val="9851766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flipH="1">
            <a:off x="533400" y="228600"/>
            <a:ext cx="830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Here are the rules for a logistic regression…(Chapter 10 of the </a:t>
            </a:r>
            <a:r>
              <a:rPr lang="en-US" dirty="0" err="1"/>
              <a:t>Zuur</a:t>
            </a:r>
            <a:r>
              <a:rPr lang="en-US" dirty="0"/>
              <a:t> book..)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685800"/>
            <a:ext cx="8515350" cy="324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Arrow Connector 6"/>
          <p:cNvCxnSpPr/>
          <p:nvPr/>
        </p:nvCxnSpPr>
        <p:spPr>
          <a:xfrm flipH="1">
            <a:off x="3581400" y="1447800"/>
            <a:ext cx="7620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343400" y="1154668"/>
            <a:ext cx="3285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Binomial probability of 1 coin flip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6400800" y="2133600"/>
            <a:ext cx="6858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705600" y="2297668"/>
            <a:ext cx="2411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 *  p * (1-p) with N = 1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1524000" y="2362200"/>
            <a:ext cx="6096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04800" y="2209800"/>
            <a:ext cx="1587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Linker function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4114800"/>
            <a:ext cx="8093783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867400" y="4876800"/>
            <a:ext cx="2286000" cy="1841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Rectangle 16"/>
          <p:cNvSpPr/>
          <p:nvPr/>
        </p:nvSpPr>
        <p:spPr>
          <a:xfrm>
            <a:off x="228600" y="6324600"/>
            <a:ext cx="5410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http://en.wikipedia.org/wiki/Logistic_regression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1371600" y="5486400"/>
            <a:ext cx="3810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371600" y="5867400"/>
            <a:ext cx="3710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constrains us to between 0 and 1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5AC06B4D-8387-4124-98A0-507FED75D3C9}"/>
              </a:ext>
            </a:extLst>
          </p:cNvPr>
          <p:cNvCxnSpPr/>
          <p:nvPr/>
        </p:nvCxnSpPr>
        <p:spPr>
          <a:xfrm flipH="1" flipV="1">
            <a:off x="5410200" y="3733800"/>
            <a:ext cx="533400" cy="76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63ACD543-5D9B-40C0-ACDD-95A3A5A55D62}"/>
              </a:ext>
            </a:extLst>
          </p:cNvPr>
          <p:cNvSpPr txBox="1"/>
          <p:nvPr/>
        </p:nvSpPr>
        <p:spPr>
          <a:xfrm>
            <a:off x="5867400" y="3544669"/>
            <a:ext cx="21355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Whatever intercept and 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explanatory variables in your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design matrix</a:t>
            </a:r>
          </a:p>
        </p:txBody>
      </p:sp>
    </p:spTree>
    <p:extLst>
      <p:ext uri="{BB962C8B-B14F-4D97-AF65-F5344CB8AC3E}">
        <p14:creationId xmlns:p14="http://schemas.microsoft.com/office/powerpoint/2010/main" val="35266380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D101120-D472-4CDA-9C75-A343DB474E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838200"/>
            <a:ext cx="8700111" cy="4657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582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152400"/>
            <a:ext cx="632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Put all this together into the likelihood…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6000" y="6172200"/>
            <a:ext cx="7467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http://www.stat.cmu.edu/~cshalizi/uADA/12/lectures/ch12.pdf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838200"/>
            <a:ext cx="384810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1981200"/>
            <a:ext cx="6561438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 flipH="1">
            <a:off x="1417318" y="4495800"/>
            <a:ext cx="6736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Find the parameters to maximize this and we are good to go….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2000" y="457200"/>
            <a:ext cx="457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Binomial distribution with n = 1</a:t>
            </a:r>
          </a:p>
          <a:p>
            <a:r>
              <a:rPr lang="en-US" dirty="0"/>
              <a:t>Yi is 1 or 0 </a:t>
            </a:r>
          </a:p>
          <a:p>
            <a:r>
              <a:rPr lang="en-US" dirty="0"/>
              <a:t>This is </a:t>
            </a:r>
            <a:r>
              <a:rPr lang="en-US" dirty="0">
                <a:sym typeface="Symbol"/>
              </a:rPr>
              <a:t></a:t>
            </a:r>
            <a:r>
              <a:rPr lang="en-US" dirty="0"/>
              <a:t> if a head (</a:t>
            </a:r>
            <a:r>
              <a:rPr lang="en-US"/>
              <a:t>1-</a:t>
            </a:r>
            <a:r>
              <a:rPr lang="en-US">
                <a:sym typeface="Symbol"/>
              </a:rPr>
              <a:t> </a:t>
            </a:r>
            <a:r>
              <a:rPr lang="en-US"/>
              <a:t>) </a:t>
            </a:r>
            <a:r>
              <a:rPr lang="en-US" dirty="0"/>
              <a:t>if a tail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8630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28600"/>
            <a:ext cx="3892044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457200" y="0"/>
            <a:ext cx="76946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linear regression and logistic regression can vary in how closely they agree…</a:t>
            </a:r>
          </a:p>
          <a:p>
            <a:r>
              <a:rPr lang="en-US" dirty="0"/>
              <a:t>(Here we look at 3 different runs….)</a:t>
            </a:r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95800" y="234436"/>
            <a:ext cx="3886200" cy="3880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19400" y="3581400"/>
            <a:ext cx="3200400" cy="31955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0137480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95400" y="533400"/>
            <a:ext cx="52205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Next:</a:t>
            </a:r>
          </a:p>
          <a:p>
            <a:r>
              <a:rPr lang="en-US" dirty="0"/>
              <a:t>	Zero inflated Poisson and Negative Binomial</a:t>
            </a:r>
          </a:p>
        </p:txBody>
      </p:sp>
    </p:spTree>
    <p:extLst>
      <p:ext uri="{BB962C8B-B14F-4D97-AF65-F5344CB8AC3E}">
        <p14:creationId xmlns:p14="http://schemas.microsoft.com/office/powerpoint/2010/main" val="4239052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152400"/>
            <a:ext cx="5491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can of course easily fit a linear model to these data…</a:t>
            </a:r>
          </a:p>
        </p:txBody>
      </p:sp>
      <p:sp>
        <p:nvSpPr>
          <p:cNvPr id="5" name="Rectangle 4"/>
          <p:cNvSpPr/>
          <p:nvPr/>
        </p:nvSpPr>
        <p:spPr>
          <a:xfrm>
            <a:off x="228600" y="609600"/>
            <a:ext cx="84582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400" dirty="0"/>
          </a:p>
          <a:p>
            <a:r>
              <a:rPr lang="en-US" sz="1400" dirty="0"/>
              <a:t>plot(RK$D.PARK, RK$TOT.N, </a:t>
            </a:r>
            <a:r>
              <a:rPr lang="en-US" sz="1400" dirty="0" err="1"/>
              <a:t>xlab</a:t>
            </a:r>
            <a:r>
              <a:rPr lang="en-US" sz="1400" dirty="0"/>
              <a:t> = "Distance to </a:t>
            </a:r>
            <a:r>
              <a:rPr lang="en-US" sz="1400" dirty="0" err="1"/>
              <a:t>park",ylab</a:t>
            </a:r>
            <a:r>
              <a:rPr lang="en-US" sz="1400" dirty="0"/>
              <a:t> = "Road </a:t>
            </a:r>
            <a:r>
              <a:rPr lang="en-US" sz="1400" dirty="0" err="1"/>
              <a:t>kills",ylim</a:t>
            </a:r>
            <a:r>
              <a:rPr lang="en-US" sz="1400" dirty="0"/>
              <a:t>=c(-30,130))</a:t>
            </a:r>
          </a:p>
          <a:p>
            <a:endParaRPr lang="en-US" sz="1400" dirty="0"/>
          </a:p>
          <a:p>
            <a:r>
              <a:rPr lang="en-US" sz="1400" dirty="0"/>
              <a:t>M0 &lt;- lm( RK$TOT.N ~ RK$D.PARK )</a:t>
            </a:r>
          </a:p>
          <a:p>
            <a:r>
              <a:rPr lang="en-US" sz="1400" dirty="0"/>
              <a:t>plot(RK$D.PARK, RK$TOT.N, </a:t>
            </a:r>
            <a:r>
              <a:rPr lang="en-US" sz="1400" dirty="0" err="1"/>
              <a:t>xlab</a:t>
            </a:r>
            <a:r>
              <a:rPr lang="en-US" sz="1400" dirty="0"/>
              <a:t> = "Distance to </a:t>
            </a:r>
            <a:r>
              <a:rPr lang="en-US" sz="1400" dirty="0" err="1"/>
              <a:t>park",ylab</a:t>
            </a:r>
            <a:r>
              <a:rPr lang="en-US" sz="1400" dirty="0"/>
              <a:t> = "Road </a:t>
            </a:r>
            <a:r>
              <a:rPr lang="en-US" sz="1400" dirty="0" err="1"/>
              <a:t>kills",ylim</a:t>
            </a:r>
            <a:r>
              <a:rPr lang="en-US" sz="1400" dirty="0"/>
              <a:t>=c(-30,130),main=paste( "linear AIC=", format(AIC(M0),digits=5)))</a:t>
            </a:r>
          </a:p>
          <a:p>
            <a:endParaRPr lang="en-US" sz="1400" dirty="0"/>
          </a:p>
          <a:p>
            <a:r>
              <a:rPr lang="en-US" sz="1400" dirty="0" err="1"/>
              <a:t>xRange</a:t>
            </a:r>
            <a:r>
              <a:rPr lang="en-US" sz="1400" dirty="0"/>
              <a:t>&lt;- seq(from = 0,to = 25000, by = 1000)</a:t>
            </a:r>
          </a:p>
          <a:p>
            <a:r>
              <a:rPr lang="en-US" sz="1400" dirty="0" err="1"/>
              <a:t>linearMeans</a:t>
            </a:r>
            <a:r>
              <a:rPr lang="en-US" sz="1400" dirty="0"/>
              <a:t> &lt;- </a:t>
            </a:r>
            <a:r>
              <a:rPr lang="en-US" sz="1400" dirty="0" err="1"/>
              <a:t>coef</a:t>
            </a:r>
            <a:r>
              <a:rPr lang="en-US" sz="1400" dirty="0"/>
              <a:t>(M0)[1] + </a:t>
            </a:r>
            <a:r>
              <a:rPr lang="en-US" sz="1400" dirty="0" err="1"/>
              <a:t>coef</a:t>
            </a:r>
            <a:r>
              <a:rPr lang="en-US" sz="1400" dirty="0"/>
              <a:t>(M0)[2] * </a:t>
            </a:r>
            <a:r>
              <a:rPr lang="en-US" sz="1400" dirty="0" err="1"/>
              <a:t>xRange</a:t>
            </a:r>
            <a:endParaRPr lang="en-US" sz="1400" dirty="0"/>
          </a:p>
          <a:p>
            <a:r>
              <a:rPr lang="en-US" sz="1400" dirty="0"/>
              <a:t>lines( </a:t>
            </a:r>
            <a:r>
              <a:rPr lang="en-US" sz="1400" dirty="0" err="1"/>
              <a:t>xRange</a:t>
            </a:r>
            <a:r>
              <a:rPr lang="en-US" sz="1400" dirty="0"/>
              <a:t>, </a:t>
            </a:r>
            <a:r>
              <a:rPr lang="en-US" sz="1400" dirty="0" err="1"/>
              <a:t>linearMeans</a:t>
            </a:r>
            <a:r>
              <a:rPr lang="en-US" sz="1400" dirty="0"/>
              <a:t>)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68629" y="2667000"/>
            <a:ext cx="6422821" cy="641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4766208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09095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228600"/>
            <a:ext cx="6610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model, of course, assumes a constant variance of the residuals…</a:t>
            </a:r>
          </a:p>
        </p:txBody>
      </p:sp>
      <p:sp>
        <p:nvSpPr>
          <p:cNvPr id="5" name="Rectangle 4"/>
          <p:cNvSpPr/>
          <p:nvPr/>
        </p:nvSpPr>
        <p:spPr>
          <a:xfrm>
            <a:off x="76200" y="838200"/>
            <a:ext cx="88392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library("</a:t>
            </a:r>
            <a:r>
              <a:rPr lang="en-US" sz="1600" dirty="0" err="1"/>
              <a:t>Hmisc</a:t>
            </a:r>
            <a:r>
              <a:rPr lang="en-US" sz="1600" dirty="0"/>
              <a:t>")</a:t>
            </a:r>
          </a:p>
          <a:p>
            <a:r>
              <a:rPr lang="en-US" sz="1600" dirty="0" err="1"/>
              <a:t>meanR</a:t>
            </a:r>
            <a:r>
              <a:rPr lang="en-US" sz="1600" dirty="0"/>
              <a:t> &lt;- mean(residuals(M0))</a:t>
            </a:r>
          </a:p>
          <a:p>
            <a:r>
              <a:rPr lang="en-US" sz="1600" dirty="0" err="1"/>
              <a:t>standardError</a:t>
            </a:r>
            <a:r>
              <a:rPr lang="en-US" sz="1600" dirty="0"/>
              <a:t> = </a:t>
            </a:r>
            <a:r>
              <a:rPr lang="en-US" sz="1600" dirty="0" err="1"/>
              <a:t>sqrt</a:t>
            </a:r>
            <a:r>
              <a:rPr lang="en-US" sz="1600" dirty="0"/>
              <a:t>(sum( (residuals(M0)-</a:t>
            </a:r>
            <a:r>
              <a:rPr lang="en-US" sz="1600" dirty="0" err="1"/>
              <a:t>meanR</a:t>
            </a:r>
            <a:r>
              <a:rPr lang="en-US" sz="1600" dirty="0"/>
              <a:t>)^2 / ( length(residuals(M0)) - 2 )))</a:t>
            </a:r>
          </a:p>
          <a:p>
            <a:endParaRPr lang="en-US" sz="1600" dirty="0"/>
          </a:p>
          <a:p>
            <a:r>
              <a:rPr lang="en-US" sz="1600" dirty="0" err="1"/>
              <a:t>errbar</a:t>
            </a:r>
            <a:r>
              <a:rPr lang="en-US" sz="1600" dirty="0"/>
              <a:t>(</a:t>
            </a:r>
            <a:r>
              <a:rPr lang="en-US" sz="1600" dirty="0" err="1"/>
              <a:t>xRange</a:t>
            </a:r>
            <a:r>
              <a:rPr lang="en-US" sz="1600" dirty="0"/>
              <a:t>, </a:t>
            </a:r>
            <a:r>
              <a:rPr lang="en-US" sz="1600" dirty="0" err="1"/>
              <a:t>linearMeans</a:t>
            </a:r>
            <a:r>
              <a:rPr lang="en-US" sz="1600" dirty="0"/>
              <a:t> , </a:t>
            </a:r>
            <a:r>
              <a:rPr lang="en-US" sz="1600" dirty="0" err="1"/>
              <a:t>linearMeans</a:t>
            </a:r>
            <a:r>
              <a:rPr lang="en-US" sz="1600" dirty="0"/>
              <a:t> + </a:t>
            </a:r>
            <a:r>
              <a:rPr lang="en-US" sz="1600" dirty="0" err="1"/>
              <a:t>standardError</a:t>
            </a:r>
            <a:r>
              <a:rPr lang="en-US" sz="1600" dirty="0"/>
              <a:t> , </a:t>
            </a:r>
            <a:r>
              <a:rPr lang="en-US" sz="1600" dirty="0" err="1"/>
              <a:t>linearMeans</a:t>
            </a:r>
            <a:r>
              <a:rPr lang="en-US" sz="1600" dirty="0"/>
              <a:t> - </a:t>
            </a:r>
            <a:r>
              <a:rPr lang="en-US" sz="1600" dirty="0" err="1"/>
              <a:t>standardError</a:t>
            </a:r>
            <a:r>
              <a:rPr lang="en-US" sz="1600" dirty="0"/>
              <a:t> ,add=TRUE)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8600" y="2297668"/>
            <a:ext cx="3396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Here we add +/- SD to </a:t>
            </a:r>
            <a:r>
              <a:rPr lang="en-US"/>
              <a:t>our graph…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3600" y="2057400"/>
            <a:ext cx="7248525" cy="72344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559019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066800"/>
            <a:ext cx="7248525" cy="72344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1219200" y="304800"/>
            <a:ext cx="3877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Definitely some problems with </a:t>
            </a:r>
            <a:r>
              <a:rPr lang="en-US"/>
              <a:t>this fit…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4876800" y="3505200"/>
            <a:ext cx="6096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486400" y="3200400"/>
            <a:ext cx="3095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Systematic bias in the residuals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838200" y="1524000"/>
            <a:ext cx="83820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81000" y="990600"/>
            <a:ext cx="5177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Variance doesn’t appear constant across whole range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4953000" y="4495800"/>
            <a:ext cx="914400" cy="1371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953000" y="5867400"/>
            <a:ext cx="37295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model predicts negative road kills</a:t>
            </a:r>
          </a:p>
          <a:p>
            <a:r>
              <a:rPr lang="en-US" dirty="0"/>
              <a:t>at high distance;</a:t>
            </a:r>
          </a:p>
          <a:p>
            <a:r>
              <a:rPr lang="en-US" dirty="0"/>
              <a:t>This doesn’t make a lot of sense…</a:t>
            </a:r>
          </a:p>
        </p:txBody>
      </p:sp>
    </p:spTree>
    <p:extLst>
      <p:ext uri="{BB962C8B-B14F-4D97-AF65-F5344CB8AC3E}">
        <p14:creationId xmlns:p14="http://schemas.microsoft.com/office/powerpoint/2010/main" val="7111810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66800" y="304800"/>
            <a:ext cx="7124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can see the systematic variation in the residuals </a:t>
            </a:r>
            <a:r>
              <a:rPr lang="en-US"/>
              <a:t>by typing “plot(M0)”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066800"/>
            <a:ext cx="4634396" cy="447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60232" y="1076325"/>
            <a:ext cx="4407568" cy="448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943186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304800"/>
            <a:ext cx="836414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It would be nice if we could have a model based on counts that allows us to vary the</a:t>
            </a:r>
          </a:p>
          <a:p>
            <a:r>
              <a:rPr lang="en-US" dirty="0"/>
              <a:t>variance ; </a:t>
            </a:r>
          </a:p>
          <a:p>
            <a:endParaRPr lang="en-US" dirty="0"/>
          </a:p>
          <a:p>
            <a:r>
              <a:rPr lang="en-US" dirty="0"/>
              <a:t>We will see that we can build a model based on the negative binomial distribution that </a:t>
            </a:r>
          </a:p>
          <a:p>
            <a:r>
              <a:rPr lang="en-US" dirty="0"/>
              <a:t>fits the bill.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2438400"/>
            <a:ext cx="7612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But let’s first (for simplicity) consider a model based on the Poisson distribution.</a:t>
            </a:r>
          </a:p>
        </p:txBody>
      </p:sp>
    </p:spTree>
    <p:extLst>
      <p:ext uri="{BB962C8B-B14F-4D97-AF65-F5344CB8AC3E}">
        <p14:creationId xmlns:p14="http://schemas.microsoft.com/office/powerpoint/2010/main" val="15273914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90600" y="152400"/>
            <a:ext cx="49972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generalized linear model has three components…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828800" y="838200"/>
            <a:ext cx="23535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Zuur</a:t>
            </a:r>
            <a:r>
              <a:rPr lang="en-US" dirty="0"/>
              <a:t> book (section 9.3)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752600"/>
            <a:ext cx="5381625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Straight Arrow Connector 7"/>
          <p:cNvCxnSpPr>
            <a:stCxn id="9" idx="1"/>
          </p:cNvCxnSpPr>
          <p:nvPr/>
        </p:nvCxnSpPr>
        <p:spPr>
          <a:xfrm flipH="1">
            <a:off x="2895600" y="1937266"/>
            <a:ext cx="1600200" cy="4249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495800" y="1752600"/>
            <a:ext cx="3047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Our data is Poisson distributed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4343400" y="26670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800600" y="2133600"/>
            <a:ext cx="39771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mean and variance are given by the </a:t>
            </a:r>
          </a:p>
          <a:p>
            <a:r>
              <a:rPr lang="en-US" dirty="0"/>
              <a:t>Poisson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4191000" y="3200400"/>
            <a:ext cx="3048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191000" y="3429000"/>
            <a:ext cx="41951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model value mean is a function of our </a:t>
            </a:r>
          </a:p>
          <a:p>
            <a:r>
              <a:rPr lang="en-US" dirty="0"/>
              <a:t>explanatory variables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676400" y="4572000"/>
            <a:ext cx="56231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a Poisson, mean = n*p and p can’t be negative!</a:t>
            </a:r>
          </a:p>
          <a:p>
            <a:r>
              <a:rPr lang="en-US" dirty="0"/>
              <a:t>The exponential term ensures only positive model means!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1752600" y="3200400"/>
            <a:ext cx="5334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066800" y="3581400"/>
            <a:ext cx="1949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“link” function</a:t>
            </a:r>
          </a:p>
        </p:txBody>
      </p:sp>
    </p:spTree>
    <p:extLst>
      <p:ext uri="{BB962C8B-B14F-4D97-AF65-F5344CB8AC3E}">
        <p14:creationId xmlns:p14="http://schemas.microsoft.com/office/powerpoint/2010/main" val="20144362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8200" y="76200"/>
            <a:ext cx="8059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Put this all together and it will produce a likelihood function (</a:t>
            </a:r>
            <a:r>
              <a:rPr lang="en-US" dirty="0" err="1"/>
              <a:t>Zuur</a:t>
            </a:r>
            <a:r>
              <a:rPr lang="en-US" dirty="0"/>
              <a:t> book section 9.4)..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09600"/>
            <a:ext cx="6591300" cy="219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2895600"/>
            <a:ext cx="4572000" cy="3695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4267200" y="6488668"/>
            <a:ext cx="4819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And we are ready to find the maximum likelihood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5867400" y="1524000"/>
            <a:ext cx="762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553200" y="1106269"/>
            <a:ext cx="21277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Our data are Poisson</a:t>
            </a:r>
          </a:p>
          <a:p>
            <a:r>
              <a:rPr lang="en-US" dirty="0"/>
              <a:t>distributed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4572000" y="2514600"/>
            <a:ext cx="838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410200" y="2249269"/>
            <a:ext cx="35878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model mean is a function of our</a:t>
            </a:r>
          </a:p>
          <a:p>
            <a:r>
              <a:rPr lang="en-US" dirty="0"/>
              <a:t>explanatory variables</a:t>
            </a:r>
          </a:p>
        </p:txBody>
      </p:sp>
    </p:spTree>
    <p:extLst>
      <p:ext uri="{BB962C8B-B14F-4D97-AF65-F5344CB8AC3E}">
        <p14:creationId xmlns:p14="http://schemas.microsoft.com/office/powerpoint/2010/main" val="39760461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694</TotalTime>
  <Words>1646</Words>
  <Application>Microsoft Office PowerPoint</Application>
  <PresentationFormat>On-screen Show (4:3)</PresentationFormat>
  <Paragraphs>173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Anthony</dc:creator>
  <cp:lastModifiedBy>Fodor, Anthony</cp:lastModifiedBy>
  <cp:revision>108</cp:revision>
  <dcterms:created xsi:type="dcterms:W3CDTF">2006-08-16T00:00:00Z</dcterms:created>
  <dcterms:modified xsi:type="dcterms:W3CDTF">2019-04-15T17:07:19Z</dcterms:modified>
</cp:coreProperties>
</file>