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77" r:id="rId3"/>
    <p:sldId id="278" r:id="rId4"/>
    <p:sldId id="279" r:id="rId5"/>
    <p:sldId id="300" r:id="rId6"/>
    <p:sldId id="281" r:id="rId7"/>
    <p:sldId id="283" r:id="rId8"/>
    <p:sldId id="282" r:id="rId9"/>
    <p:sldId id="28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65" r:id="rId22"/>
    <p:sldId id="266" r:id="rId23"/>
    <p:sldId id="267" r:id="rId24"/>
    <p:sldId id="268" r:id="rId25"/>
    <p:sldId id="296" r:id="rId26"/>
    <p:sldId id="269" r:id="rId27"/>
    <p:sldId id="270" r:id="rId28"/>
    <p:sldId id="271" r:id="rId29"/>
    <p:sldId id="272" r:id="rId30"/>
    <p:sldId id="273" r:id="rId31"/>
    <p:sldId id="274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2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5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4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9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9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2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0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3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8B68A-6426-4574-BC55-E5747C07AD9D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3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9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1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8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42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 law (with an updating </a:t>
            </a:r>
            <a:r>
              <a:rPr lang="en-US" dirty="0" err="1"/>
              <a:t>cylon</a:t>
            </a:r>
            <a:r>
              <a:rPr lang="en-US" dirty="0"/>
              <a:t> detector)</a:t>
            </a:r>
          </a:p>
          <a:p>
            <a:r>
              <a:rPr lang="en-US" dirty="0"/>
              <a:t>The famous dishonest casino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4724400" y="30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0.95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 * 0.90 + 0.01 * 0.1 = </a:t>
            </a:r>
          </a:p>
          <a:p>
            <a:r>
              <a:rPr lang="en-US" dirty="0"/>
              <a:t>		0.01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0.99 * 0.05 +0.99 * 0.95</a:t>
            </a:r>
          </a:p>
          <a:p>
            <a:r>
              <a:rPr lang="en-US" dirty="0"/>
              <a:t>=  0.99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0.90</a:t>
            </a:r>
          </a:p>
          <a:p>
            <a:r>
              <a:rPr lang="en-US" dirty="0"/>
              <a:t>+ 0.99 * 0.05</a:t>
            </a:r>
          </a:p>
          <a:p>
            <a:r>
              <a:rPr lang="en-US" dirty="0"/>
              <a:t>=0.0585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0.10</a:t>
            </a:r>
          </a:p>
          <a:p>
            <a:r>
              <a:rPr lang="en-US" dirty="0"/>
              <a:t> + 0.99 * 0.95</a:t>
            </a:r>
          </a:p>
          <a:p>
            <a:r>
              <a:rPr lang="en-US" dirty="0"/>
              <a:t>= 0.9415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228600"/>
            <a:ext cx="887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terms of the </a:t>
            </a:r>
            <a:r>
              <a:rPr lang="en-US" dirty="0" err="1"/>
              <a:t>Bayes</a:t>
            </a:r>
            <a:r>
              <a:rPr lang="en-US" dirty="0"/>
              <a:t> universe, the positive result reduces the </a:t>
            </a:r>
            <a:r>
              <a:rPr lang="en-US" dirty="0" err="1"/>
              <a:t>Bayes</a:t>
            </a:r>
            <a:r>
              <a:rPr lang="en-US" dirty="0"/>
              <a:t> universe to </a:t>
            </a:r>
          </a:p>
          <a:p>
            <a:r>
              <a:rPr lang="en-US" dirty="0"/>
              <a:t>one column.</a:t>
            </a:r>
          </a:p>
          <a:p>
            <a:endParaRPr lang="en-US" dirty="0"/>
          </a:p>
          <a:p>
            <a:r>
              <a:rPr lang="en-US" dirty="0"/>
              <a:t>The fraction of </a:t>
            </a:r>
            <a:r>
              <a:rPr lang="en-US" dirty="0" err="1"/>
              <a:t>cylon</a:t>
            </a:r>
            <a:r>
              <a:rPr lang="en-US" dirty="0"/>
              <a:t> (0.01 * 0.90) over all possibilities ( 0.01 *0.90 + 0.99 + 0.05 ) is only 15%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2858977" y="2779823"/>
            <a:ext cx="392668" cy="1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87" y="1764268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positive result)  = </a:t>
            </a:r>
          </a:p>
          <a:p>
            <a:endParaRPr lang="en-US" dirty="0"/>
          </a:p>
          <a:p>
            <a:r>
              <a:rPr lang="en-US" dirty="0"/>
              <a:t>		p(positive result | </a:t>
            </a:r>
            <a:r>
              <a:rPr lang="en-US" dirty="0" err="1"/>
              <a:t>cylon</a:t>
            </a:r>
            <a:r>
              <a:rPr lang="en-US" dirty="0"/>
              <a:t>) * p(</a:t>
            </a:r>
            <a:r>
              <a:rPr lang="en-US" dirty="0" err="1"/>
              <a:t>cylon</a:t>
            </a:r>
            <a:r>
              <a:rPr lang="en-US" dirty="0"/>
              <a:t>)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1987" y="27548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4304" y="2831068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p(positive result)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181600" y="19050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905000"/>
            <a:ext cx="313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distribution </a:t>
            </a:r>
            <a:r>
              <a:rPr lang="en-US" dirty="0"/>
              <a:t>– </a:t>
            </a:r>
          </a:p>
          <a:p>
            <a:r>
              <a:rPr lang="en-US" dirty="0"/>
              <a:t>What we believe before we run</a:t>
            </a:r>
          </a:p>
          <a:p>
            <a:r>
              <a:rPr lang="en-US" dirty="0"/>
              <a:t>the detector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267200" y="3276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3810000"/>
            <a:ext cx="377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Integral or normalizing constant.</a:t>
            </a:r>
          </a:p>
          <a:p>
            <a:r>
              <a:rPr lang="en-US" dirty="0"/>
              <a:t>The sum of likelihoods under the prior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981200" y="1371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45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 distribution </a:t>
            </a:r>
            <a:r>
              <a:rPr lang="en-US" dirty="0"/>
              <a:t>– </a:t>
            </a:r>
          </a:p>
          <a:p>
            <a:r>
              <a:rPr lang="en-US" dirty="0"/>
              <a:t>What we believe after we run</a:t>
            </a:r>
          </a:p>
          <a:p>
            <a:r>
              <a:rPr lang="en-US" dirty="0"/>
              <a:t>the detector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500" y="27051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8600" y="3267670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  <a:r>
              <a:rPr lang="en-US" dirty="0"/>
              <a:t>– </a:t>
            </a:r>
          </a:p>
          <a:p>
            <a:r>
              <a:rPr lang="en-US" dirty="0"/>
              <a:t>What we will observe given the hidden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0.95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 * 0.90 + 0.01 * 0.1 = </a:t>
            </a:r>
          </a:p>
          <a:p>
            <a:r>
              <a:rPr lang="en-US" dirty="0"/>
              <a:t>		0.01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0.99 * 0.05 +0.99 * 0.95</a:t>
            </a:r>
          </a:p>
          <a:p>
            <a:r>
              <a:rPr lang="en-US" dirty="0"/>
              <a:t>=  0.99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0.90</a:t>
            </a:r>
          </a:p>
          <a:p>
            <a:r>
              <a:rPr lang="en-US" dirty="0"/>
              <a:t>+ 0.99 * 0.05</a:t>
            </a:r>
          </a:p>
          <a:p>
            <a:r>
              <a:rPr lang="en-US" dirty="0"/>
              <a:t>=0.0585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0.10</a:t>
            </a:r>
          </a:p>
          <a:p>
            <a:r>
              <a:rPr lang="en-US" dirty="0"/>
              <a:t> + 0.99 * 0.95</a:t>
            </a:r>
          </a:p>
          <a:p>
            <a:r>
              <a:rPr lang="en-US" dirty="0"/>
              <a:t>= 0.9415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228600"/>
            <a:ext cx="320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had observed a negative….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215954" y="2779823"/>
            <a:ext cx="392668" cy="1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609600"/>
            <a:ext cx="5424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negative result)  = </a:t>
            </a:r>
          </a:p>
          <a:p>
            <a:endParaRPr lang="en-US" dirty="0"/>
          </a:p>
          <a:p>
            <a:r>
              <a:rPr lang="en-US" dirty="0"/>
              <a:t>		p(negative result| </a:t>
            </a:r>
            <a:r>
              <a:rPr lang="en-US" dirty="0" err="1"/>
              <a:t>cylon</a:t>
            </a:r>
            <a:r>
              <a:rPr lang="en-US" dirty="0"/>
              <a:t>) * p(</a:t>
            </a:r>
            <a:r>
              <a:rPr lang="en-US" dirty="0" err="1"/>
              <a:t>cylon</a:t>
            </a:r>
            <a:r>
              <a:rPr lang="en-US" dirty="0"/>
              <a:t>) 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81200" y="16118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03517" y="1688068"/>
            <a:ext cx="183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p(negative result)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62600" y="144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3600" y="12192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 / 0.9415 = 0.001062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7620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 for a positive result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724400"/>
            <a:ext cx="264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914400"/>
            <a:ext cx="8810625" cy="320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6000" y="5334000"/>
            <a:ext cx="357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positive result)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48100" y="5029200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6019800" y="5017532"/>
            <a:ext cx="50800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91480" y="5334000"/>
            <a:ext cx="395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not a </a:t>
            </a:r>
            <a:r>
              <a:rPr lang="en-US" dirty="0" err="1"/>
              <a:t>cylon</a:t>
            </a:r>
            <a:r>
              <a:rPr lang="en-US" dirty="0"/>
              <a:t> | positive result)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4191000"/>
            <a:ext cx="567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our posterior probabilities for a positive result…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19600" y="2286000"/>
            <a:ext cx="47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6800" y="2069068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positive test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86200" y="1219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9600" y="1066800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prior probability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812268"/>
            <a:ext cx="2266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76200"/>
            <a:ext cx="24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 for a negative result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19200"/>
            <a:ext cx="8458200" cy="286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509736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negative result)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24200" y="5117068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53000" y="5106472"/>
            <a:ext cx="50800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94179" y="5486400"/>
            <a:ext cx="401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not a </a:t>
            </a:r>
            <a:r>
              <a:rPr lang="en-US" dirty="0" err="1"/>
              <a:t>cylon</a:t>
            </a:r>
            <a:r>
              <a:rPr lang="en-US" dirty="0"/>
              <a:t> | negative result)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191000"/>
            <a:ext cx="582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our posterior probabilities for </a:t>
            </a:r>
            <a:r>
              <a:rPr lang="en-US"/>
              <a:t>a negative </a:t>
            </a:r>
            <a:r>
              <a:rPr lang="en-US" dirty="0"/>
              <a:t>result…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7200" y="2514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2209800"/>
            <a:ext cx="327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to previous code except</a:t>
            </a:r>
          </a:p>
          <a:p>
            <a:r>
              <a:rPr lang="en-US" dirty="0"/>
              <a:t>the test is now negative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75428" y="153566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08828" y="1383268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prior probability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685" y="381000"/>
            <a:ext cx="80645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great trick of Bayesian stats:</a:t>
            </a:r>
          </a:p>
          <a:p>
            <a:r>
              <a:rPr lang="en-US" dirty="0"/>
              <a:t>	If the observations are </a:t>
            </a:r>
            <a:r>
              <a:rPr lang="en-US" dirty="0">
                <a:solidFill>
                  <a:srgbClr val="FF0000"/>
                </a:solidFill>
              </a:rPr>
              <a:t>independent </a:t>
            </a:r>
            <a:r>
              <a:rPr lang="en-US" dirty="0"/>
              <a:t>the Bayesian update can be repeated.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bring back our suspect for a second test that is also positive.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Now we want: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 P(Person is a </a:t>
            </a:r>
            <a:r>
              <a:rPr lang="en-US" dirty="0" err="1"/>
              <a:t>cylon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 err="1"/>
              <a:t>,y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361" y="3048000"/>
            <a:ext cx="555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positive measurements.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514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26670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882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3276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133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2667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3528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0.846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1445" y="21452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4568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0.154 * 0.90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21452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0.154 * 0.10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2882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0.846 * 0.05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8188" y="32766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0.846 * 0.95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26670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0.154 * 0.90 + 0.154 * 0.1 = </a:t>
            </a:r>
          </a:p>
          <a:p>
            <a:r>
              <a:rPr lang="en-US" dirty="0"/>
              <a:t>		0.154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352800"/>
            <a:ext cx="2664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0.846 * 0.05 +0.846 * 0.95</a:t>
            </a:r>
          </a:p>
          <a:p>
            <a:r>
              <a:rPr lang="en-US" dirty="0"/>
              <a:t>=  0.846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267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0" y="4590871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0.154 * 0.10</a:t>
            </a:r>
          </a:p>
          <a:p>
            <a:r>
              <a:rPr lang="en-US" dirty="0"/>
              <a:t> + 0.846 * 0.95</a:t>
            </a:r>
          </a:p>
          <a:p>
            <a:r>
              <a:rPr lang="en-US" dirty="0"/>
              <a:t>= 0.8191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0617" y="42672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2217" y="42672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2000" y="685800"/>
            <a:ext cx="8462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 err="1"/>
              <a:t>,y</a:t>
            </a:r>
            <a:r>
              <a:rPr lang="en-US" baseline="-25000" dirty="0" err="1"/>
              <a:t>p</a:t>
            </a:r>
            <a:r>
              <a:rPr lang="en-US" dirty="0"/>
              <a:t>) = p(</a:t>
            </a:r>
            <a:r>
              <a:rPr lang="en-US" dirty="0" err="1"/>
              <a:t>y|person</a:t>
            </a:r>
            <a:r>
              <a:rPr lang="en-US" dirty="0"/>
              <a:t> is a </a:t>
            </a:r>
            <a:r>
              <a:rPr lang="en-US" dirty="0" err="1"/>
              <a:t>cylon</a:t>
            </a:r>
            <a:r>
              <a:rPr lang="en-US" dirty="0"/>
              <a:t>) * p(person is a </a:t>
            </a:r>
            <a:r>
              <a:rPr lang="en-US" dirty="0" err="1"/>
              <a:t>cylon</a:t>
            </a:r>
            <a:r>
              <a:rPr lang="en-US" dirty="0"/>
              <a:t>) / p(</a:t>
            </a:r>
            <a:r>
              <a:rPr lang="en-US" dirty="0" err="1"/>
              <a:t>testPositive</a:t>
            </a:r>
            <a:r>
              <a:rPr lang="en-US" dirty="0"/>
              <a:t>)</a:t>
            </a:r>
          </a:p>
          <a:p>
            <a:r>
              <a:rPr lang="en-US" dirty="0"/>
              <a:t>		= 0.9 * 0.154 / 0.1809 = 0.766 </a:t>
            </a:r>
            <a:r>
              <a:rPr lang="en-US" dirty="0">
                <a:solidFill>
                  <a:srgbClr val="FF0000"/>
                </a:solidFill>
              </a:rPr>
              <a:t>		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76200"/>
            <a:ext cx="730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our old </a:t>
            </a:r>
            <a:r>
              <a:rPr lang="en-US" dirty="0">
                <a:solidFill>
                  <a:srgbClr val="FF0000"/>
                </a:solidFill>
              </a:rPr>
              <a:t>posterior</a:t>
            </a:r>
            <a:r>
              <a:rPr lang="en-US" dirty="0"/>
              <a:t> from P(Person is a </a:t>
            </a:r>
            <a:r>
              <a:rPr lang="en-US" dirty="0" err="1"/>
              <a:t>cylon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) as our new </a:t>
            </a:r>
            <a:r>
              <a:rPr lang="en-US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38400" y="4590871"/>
            <a:ext cx="1508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0.154 * 0.90</a:t>
            </a:r>
          </a:p>
          <a:p>
            <a:r>
              <a:rPr lang="en-US" dirty="0"/>
              <a:t>+ 0.846 * 0.05</a:t>
            </a:r>
          </a:p>
          <a:p>
            <a:r>
              <a:rPr lang="en-US" dirty="0"/>
              <a:t>= 0.1809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6400800" y="121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1447800"/>
            <a:ext cx="333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new prior is our old posterior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52400" y="32766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914400" y="32766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400299" y="32385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8100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52400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 for two positive results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619625"/>
            <a:ext cx="2095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878435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3733800" y="1447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43400" y="1295400"/>
            <a:ext cx="34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prior before we see any data…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43400" y="2438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2286000"/>
            <a:ext cx="28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new see two data points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6800" y="4772025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4674" y="4583668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belief after 1</a:t>
            </a:r>
            <a:r>
              <a:rPr lang="en-US" baseline="30000" dirty="0"/>
              <a:t>st</a:t>
            </a:r>
            <a:r>
              <a:rPr lang="en-US" dirty="0"/>
              <a:t> data point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8113" y="41910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420266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P(not-</a:t>
            </a:r>
            <a:r>
              <a:rPr lang="en-US" dirty="0" err="1"/>
              <a:t>cylon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4674" y="4964668"/>
            <a:ext cx="29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belief after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datapoint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7" idx="1"/>
          </p:cNvCxnSpPr>
          <p:nvPr/>
        </p:nvCxnSpPr>
        <p:spPr>
          <a:xfrm flipH="1" flipV="1">
            <a:off x="4953000" y="4964668"/>
            <a:ext cx="74167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544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out beliefs change as new data comes in..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97468"/>
            <a:ext cx="855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simulator that will generate test results from our two likelihood distributions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4724400" cy="433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505450"/>
            <a:ext cx="6334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4495800" y="1447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1143000"/>
            <a:ext cx="3186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distribution of test results if</a:t>
            </a:r>
          </a:p>
          <a:p>
            <a:r>
              <a:rPr lang="en-US" dirty="0"/>
              <a:t>you are or aren’t a </a:t>
            </a:r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5181600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4953000"/>
            <a:ext cx="220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test results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495300"/>
            <a:ext cx="87820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817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how much confidence we have that someone is a </a:t>
            </a:r>
            <a:r>
              <a:rPr lang="en-US" dirty="0" err="1"/>
              <a:t>cylon</a:t>
            </a:r>
            <a:r>
              <a:rPr lang="en-US" dirty="0"/>
              <a:t> given repeated</a:t>
            </a:r>
          </a:p>
          <a:p>
            <a:r>
              <a:rPr lang="en-US" dirty="0"/>
              <a:t>tests by repeatedly applying the update rule…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200400"/>
            <a:ext cx="3733800" cy="36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395" y="3657600"/>
            <a:ext cx="513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see more data, an occasional incorrect</a:t>
            </a:r>
          </a:p>
          <a:p>
            <a:r>
              <a:rPr lang="en-US" dirty="0"/>
              <a:t>result no longer has much influence on our beliefs…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5378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https://github.com/afodor/afodor.github.io/blob/master/classes/stats2015/BayesDetector.txt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272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</a:t>
            </a:r>
            <a:r>
              <a:rPr lang="en-US" dirty="0" err="1"/>
              <a:t>cylon</a:t>
            </a:r>
            <a:r>
              <a:rPr lang="en-US" dirty="0"/>
              <a:t> detector…</a:t>
            </a:r>
          </a:p>
        </p:txBody>
      </p:sp>
      <p:sp>
        <p:nvSpPr>
          <p:cNvPr id="43010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2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4800" y="3048000"/>
            <a:ext cx="8326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know (somehow) that 1% of all people are </a:t>
            </a:r>
            <a:r>
              <a:rPr lang="en-US" dirty="0" err="1"/>
              <a:t>cylons</a:t>
            </a:r>
            <a:r>
              <a:rPr lang="en-US" dirty="0"/>
              <a:t>.</a:t>
            </a:r>
          </a:p>
          <a:p>
            <a:r>
              <a:rPr lang="en-US" dirty="0"/>
              <a:t>This is our </a:t>
            </a:r>
            <a:r>
              <a:rPr lang="en-US" dirty="0">
                <a:solidFill>
                  <a:srgbClr val="FF0000"/>
                </a:solidFill>
              </a:rPr>
              <a:t>prior distribution</a:t>
            </a:r>
            <a:r>
              <a:rPr lang="en-US" dirty="0"/>
              <a:t>.  Our belief before we look at any data in an experiment.</a:t>
            </a:r>
          </a:p>
          <a:p>
            <a:endParaRPr lang="en-US" dirty="0"/>
          </a:p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 0.99%</a:t>
            </a:r>
          </a:p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0.01;</a:t>
            </a:r>
          </a:p>
          <a:p>
            <a:endParaRPr lang="en-US" dirty="0"/>
          </a:p>
          <a:p>
            <a:r>
              <a:rPr lang="en-US" dirty="0"/>
              <a:t>We define p(X) for two states.  P(X)</a:t>
            </a:r>
            <a:r>
              <a:rPr lang="en-US" baseline="-25000" dirty="0" err="1"/>
              <a:t>i</a:t>
            </a:r>
            <a:r>
              <a:rPr lang="en-US" baseline="-25000" dirty="0"/>
              <a:t>=0</a:t>
            </a:r>
            <a:r>
              <a:rPr lang="en-US" dirty="0"/>
              <a:t> = 0.99  ; P(X)</a:t>
            </a:r>
            <a:r>
              <a:rPr lang="en-US" baseline="-25000" dirty="0" err="1"/>
              <a:t>i</a:t>
            </a:r>
            <a:r>
              <a:rPr lang="en-US" baseline="-25000" dirty="0"/>
              <a:t>=1</a:t>
            </a:r>
            <a:r>
              <a:rPr lang="en-US" dirty="0"/>
              <a:t> = 0.01</a:t>
            </a:r>
          </a:p>
          <a:p>
            <a:endParaRPr lang="en-US" dirty="0"/>
          </a:p>
          <a:p>
            <a:r>
              <a:rPr lang="en-US" dirty="0"/>
              <a:t>By convention for the rest of the semester, X are states that we are interested in but cannot observe.</a:t>
            </a:r>
          </a:p>
          <a:p>
            <a:endParaRPr lang="en-US" dirty="0"/>
          </a:p>
          <a:p>
            <a:r>
              <a:rPr lang="en-US" dirty="0"/>
              <a:t>By convention </a:t>
            </a:r>
            <a:r>
              <a:rPr lang="en-US" dirty="0" err="1"/>
              <a:t>g</a:t>
            </a:r>
            <a:r>
              <a:rPr lang="en-US" baseline="-25000" dirty="0" err="1"/>
              <a:t>x</a:t>
            </a:r>
            <a:r>
              <a:rPr lang="en-US" baseline="-25000" dirty="0"/>
              <a:t>=0-i</a:t>
            </a:r>
            <a:r>
              <a:rPr lang="en-US" dirty="0"/>
              <a:t>(X) will be the probabilities of </a:t>
            </a:r>
            <a:r>
              <a:rPr lang="en-US" dirty="0" err="1"/>
              <a:t>i</a:t>
            </a:r>
            <a:r>
              <a:rPr lang="en-US" dirty="0"/>
              <a:t> such states such that </a:t>
            </a:r>
            <a:r>
              <a:rPr lang="el-GR" dirty="0"/>
              <a:t>Σ</a:t>
            </a:r>
            <a:r>
              <a:rPr lang="en-US" dirty="0"/>
              <a:t>g(x)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5466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Cylons</a:t>
            </a:r>
            <a:r>
              <a:rPr lang="en-US" dirty="0"/>
              <a:t> are robots that look like organic people.</a:t>
            </a:r>
          </a:p>
          <a:p>
            <a:r>
              <a:rPr lang="en-US" dirty="0"/>
              <a:t>We can’t tell </a:t>
            </a:r>
            <a:r>
              <a:rPr lang="en-US" dirty="0" err="1"/>
              <a:t>cylons</a:t>
            </a:r>
            <a:r>
              <a:rPr lang="en-US" dirty="0"/>
              <a:t> from people by just looking at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52400"/>
            <a:ext cx="42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 law (with an updating </a:t>
            </a:r>
            <a:r>
              <a:rPr lang="en-US" dirty="0" err="1"/>
              <a:t>cylon</a:t>
            </a:r>
            <a:r>
              <a:rPr lang="en-US" dirty="0"/>
              <a:t> detector)</a:t>
            </a:r>
          </a:p>
          <a:p>
            <a:r>
              <a:rPr lang="en-US" dirty="0"/>
              <a:t>The famous </a:t>
            </a:r>
            <a:r>
              <a:rPr lang="en-US"/>
              <a:t>dishonest casino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505200" y="608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69151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3000" y="3048000"/>
            <a:ext cx="463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from Chapter 1 of the Durbin et al. book.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124200"/>
            <a:ext cx="21050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8525" y="76200"/>
            <a:ext cx="63468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famous “occasionally dishonest casino”.</a:t>
            </a:r>
          </a:p>
          <a:p>
            <a:endParaRPr lang="en-US" dirty="0"/>
          </a:p>
          <a:p>
            <a:r>
              <a:rPr lang="en-US" dirty="0"/>
              <a:t>Fair dice:  1,2,3,4,5,6 all come up (1/6) of the time</a:t>
            </a:r>
          </a:p>
          <a:p>
            <a:r>
              <a:rPr lang="en-US" dirty="0"/>
              <a:t>i.e.  P(1) = 1/6, P(2) = 1/6, …. P(6) = 1/6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5163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14413" y="1690688"/>
          <a:ext cx="23701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4" imgW="863280" imgH="291960" progId="Equation.3">
                  <p:embed/>
                </p:oleObj>
              </mc:Choice>
              <mc:Fallback>
                <p:oleObj name="Equation" r:id="rId4" imgW="8632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690688"/>
                        <a:ext cx="2370137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0138" y="2590800"/>
            <a:ext cx="545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have to roll a number between 1 and 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3360738"/>
            <a:ext cx="1379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Loaded Dice:  6 comes up 50% of the time.</a:t>
            </a:r>
          </a:p>
          <a:p>
            <a:r>
              <a:rPr lang="en-US"/>
              <a:t>i.e. P(1) = 1/10, P(2) = 1/10, P(3)=1/10, P(4)=1/10,p(5)=1/10,p(6)=1/2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38213" y="4149725"/>
          <a:ext cx="237013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6" imgW="863280" imgH="291960" progId="Equation.3">
                  <p:embed/>
                </p:oleObj>
              </mc:Choice>
              <mc:Fallback>
                <p:oleObj name="Equation" r:id="rId6" imgW="8632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149725"/>
                        <a:ext cx="2370137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19138" y="4911725"/>
            <a:ext cx="545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have to roll a number between 1 and 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400" y="111125"/>
            <a:ext cx="617169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Probability that we roll a 1…6</a:t>
            </a:r>
          </a:p>
          <a:p>
            <a:r>
              <a:rPr lang="en-US" dirty="0"/>
              <a:t>P(1), P(2), P(3), P(4), P(5), P(6)</a:t>
            </a:r>
          </a:p>
          <a:p>
            <a:r>
              <a:rPr lang="en-US" dirty="0"/>
              <a:t>Let’s call that P(Y) – What we can observe</a:t>
            </a:r>
          </a:p>
          <a:p>
            <a:endParaRPr lang="en-US" dirty="0"/>
          </a:p>
          <a:p>
            <a:r>
              <a:rPr lang="en-US" dirty="0"/>
              <a:t>Probability that we pick up a die.  </a:t>
            </a:r>
          </a:p>
          <a:p>
            <a:r>
              <a:rPr lang="en-US" dirty="0"/>
              <a:t>P(</a:t>
            </a:r>
            <a:r>
              <a:rPr lang="en-US" dirty="0" err="1"/>
              <a:t>D</a:t>
            </a:r>
            <a:r>
              <a:rPr lang="en-US" baseline="-25000" dirty="0" err="1"/>
              <a:t>fair</a:t>
            </a:r>
            <a:r>
              <a:rPr lang="en-US" dirty="0"/>
              <a:t>) = 0.99,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)=0.01</a:t>
            </a:r>
          </a:p>
          <a:p>
            <a:r>
              <a:rPr lang="en-US" dirty="0"/>
              <a:t>Let’s call that P(X) – We don’t know which dice we’ve picked up.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joint probability </a:t>
            </a:r>
            <a:r>
              <a:rPr lang="en-US" dirty="0"/>
              <a:t>is P(X,Y) – that we pick up a some die</a:t>
            </a:r>
          </a:p>
          <a:p>
            <a:r>
              <a:rPr lang="en-US" dirty="0"/>
              <a:t>(fair or loaded) and roll some value (from 1 to 6) with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2525" y="294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62200" y="4143157"/>
          <a:ext cx="3605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4" imgW="1434960" imgH="203040" progId="Equation.3">
                  <p:embed/>
                </p:oleObj>
              </mc:Choice>
              <mc:Fallback>
                <p:oleObj name="Equation" r:id="rId4" imgW="1434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43157"/>
                        <a:ext cx="36052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035425" y="4646394"/>
            <a:ext cx="2635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0625" y="5068669"/>
            <a:ext cx="2738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probability of Y given 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70125" y="193675"/>
            <a:ext cx="5508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There are 12 possibilities (2 dice * 6 values for each die)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725" y="1371600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7538" y="17875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P(2,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09600" y="22447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9600" y="27019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P(4,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9600" y="31591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P(5,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09600" y="36925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495800" y="1412875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19613" y="1828800"/>
            <a:ext cx="343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P(2,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511675" y="22860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511675" y="27432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P(4,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511675" y="32004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P(5,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511675" y="37338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D</a:t>
            </a:r>
            <a:r>
              <a:rPr lang="en-US" baseline="-25000"/>
              <a:t>loaded</a:t>
            </a:r>
            <a:r>
              <a:rPr lang="en-US"/>
              <a:t>) = (5/10) ( .01)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90048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304800" y="4343400"/>
          <a:ext cx="35210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4" imgW="2006280" imgH="431640" progId="Equation.3">
                  <p:embed/>
                </p:oleObj>
              </mc:Choice>
              <mc:Fallback>
                <p:oleObj name="Equation" r:id="rId4" imgW="20062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35210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77666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4260850" y="4371975"/>
          <a:ext cx="38242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6" imgW="2489040" imgH="431640" progId="Equation.3">
                  <p:embed/>
                </p:oleObj>
              </mc:Choice>
              <mc:Fallback>
                <p:oleObj name="Equation" r:id="rId6" imgW="248904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371975"/>
                        <a:ext cx="382428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3"/>
          <p:cNvGraphicFramePr>
            <a:graphicFrameLocks noChangeAspect="1"/>
          </p:cNvGraphicFramePr>
          <p:nvPr/>
        </p:nvGraphicFramePr>
        <p:xfrm>
          <a:off x="2378075" y="5334000"/>
          <a:ext cx="18716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8" imgW="1066680" imgH="431640" progId="Equation.3">
                  <p:embed/>
                </p:oleObj>
              </mc:Choice>
              <mc:Fallback>
                <p:oleObj name="Equation" r:id="rId8" imgW="106668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334000"/>
                        <a:ext cx="187166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4"/>
          <p:cNvGraphicFramePr>
            <a:graphicFrameLocks noChangeAspect="1"/>
          </p:cNvGraphicFramePr>
          <p:nvPr/>
        </p:nvGraphicFramePr>
        <p:xfrm>
          <a:off x="4267200" y="5381625"/>
          <a:ext cx="21066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10" imgW="1371600" imgH="431640" progId="Equation.3">
                  <p:embed/>
                </p:oleObj>
              </mc:Choice>
              <mc:Fallback>
                <p:oleObj name="Equation" r:id="rId10" imgW="137160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81625"/>
                        <a:ext cx="21066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2590800" y="685800"/>
          <a:ext cx="36052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12" imgW="1434960" imgH="203040" progId="Equation.3">
                  <p:embed/>
                </p:oleObj>
              </mc:Choice>
              <mc:Fallback>
                <p:oleObj name="Equation" r:id="rId12" imgW="1434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85800"/>
                        <a:ext cx="36052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terms of the Bayesian Universe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28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215" y="2438400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X=Fair die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32120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X=Loaded die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3048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200" y="3200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1905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2438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3124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38200" y="3200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714500" y="3162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514599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4038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4114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6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958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02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484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66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53200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5052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343400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1054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38400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96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40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322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704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37032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(5/10)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63273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77673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3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77873" y="19050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Y=6</a:t>
            </a:r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60198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67600" y="2438400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p(fair)=0.99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6200" y="1639669"/>
            <a:ext cx="101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</a:t>
            </a:r>
          </a:p>
          <a:p>
            <a:r>
              <a:rPr lang="en-US" dirty="0" err="1"/>
              <a:t>probs</a:t>
            </a:r>
            <a:r>
              <a:rPr lang="en-US" dirty="0"/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67600" y="32882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p(loaded)=0.01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38400" y="41148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P(1)=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51949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P(2)=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14800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P(3)=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05400" y="40386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P(4)=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42749" y="40386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P(5)=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05600" y="4038600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P(6)=</a:t>
            </a:r>
          </a:p>
          <a:p>
            <a:r>
              <a:rPr lang="en-US" dirty="0"/>
              <a:t>0.17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1097108" y="422275"/>
            <a:ext cx="1646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’ theorem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2057400" y="1066800"/>
          <a:ext cx="4021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4" imgW="1600200" imgH="203040" progId="Equation.3">
                  <p:embed/>
                </p:oleObj>
              </mc:Choice>
              <mc:Fallback>
                <p:oleObj name="Equation" r:id="rId4" imgW="16002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40211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133600" y="1554163"/>
          <a:ext cx="3605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6" imgW="1434960" imgH="203040" progId="Equation.3">
                  <p:embed/>
                </p:oleObj>
              </mc:Choice>
              <mc:Fallback>
                <p:oleObj name="Equation" r:id="rId6" imgW="1434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54163"/>
                        <a:ext cx="36052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050925" y="2022475"/>
            <a:ext cx="71395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(because it doesn’t matter whether we say </a:t>
            </a:r>
          </a:p>
          <a:p>
            <a:r>
              <a:rPr lang="en-US" dirty="0"/>
              <a:t>“I rolled a six with a die I picked up” or “I picked up a die and rolled a six”) </a:t>
            </a:r>
          </a:p>
          <a:p>
            <a:r>
              <a:rPr lang="en-US" dirty="0"/>
              <a:t>so..</a:t>
            </a: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981200" y="3663950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8" imgW="1498320" imgH="419040" progId="Equation.3">
                  <p:embed/>
                </p:oleObj>
              </mc:Choice>
              <mc:Fallback>
                <p:oleObj name="Equation" r:id="rId8" imgW="1498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63950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4725" y="0"/>
            <a:ext cx="44743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So, to follow an example from the book</a:t>
            </a:r>
          </a:p>
          <a:p>
            <a:r>
              <a:rPr lang="en-US" dirty="0"/>
              <a:t>You pick up a die and roll 3 sixes.  </a:t>
            </a:r>
          </a:p>
          <a:p>
            <a:r>
              <a:rPr lang="en-US" dirty="0"/>
              <a:t>What is the probability that the die is loaded?</a:t>
            </a:r>
          </a:p>
          <a:p>
            <a:endParaRPr lang="en-US" dirty="0"/>
          </a:p>
          <a:p>
            <a:r>
              <a:rPr lang="en-US" dirty="0"/>
              <a:t>P(D</a:t>
            </a:r>
            <a:r>
              <a:rPr lang="en-US" baseline="-25000" dirty="0"/>
              <a:t>loaded</a:t>
            </a:r>
            <a:r>
              <a:rPr lang="en-US" dirty="0"/>
              <a:t>|3 sixes) = </a:t>
            </a:r>
          </a:p>
          <a:p>
            <a:endParaRPr lang="en-US" dirty="0"/>
          </a:p>
          <a:p>
            <a:r>
              <a:rPr lang="en-US" dirty="0"/>
              <a:t>                            P(3 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49363" y="2667000"/>
          <a:ext cx="4997450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667000"/>
                        <a:ext cx="4997450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4725" y="0"/>
            <a:ext cx="44743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So, to follow the example from the book</a:t>
            </a:r>
          </a:p>
          <a:p>
            <a:r>
              <a:rPr lang="en-US" dirty="0"/>
              <a:t>You pick up a die and roll 3 sixes.  </a:t>
            </a:r>
          </a:p>
          <a:p>
            <a:r>
              <a:rPr lang="en-US" dirty="0"/>
              <a:t>What is the probability that the die is loaded?</a:t>
            </a:r>
          </a:p>
          <a:p>
            <a:endParaRPr lang="en-US" dirty="0"/>
          </a:p>
          <a:p>
            <a:r>
              <a:rPr lang="en-US" dirty="0"/>
              <a:t>P(D</a:t>
            </a:r>
            <a:r>
              <a:rPr lang="en-US" baseline="-25000" dirty="0"/>
              <a:t>loaded</a:t>
            </a:r>
            <a:r>
              <a:rPr lang="en-US" dirty="0"/>
              <a:t>|3 sixes) = </a:t>
            </a:r>
          </a:p>
          <a:p>
            <a:endParaRPr lang="en-US" dirty="0"/>
          </a:p>
          <a:p>
            <a:r>
              <a:rPr lang="en-US" dirty="0"/>
              <a:t>                            P(3 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49363" y="2667000"/>
          <a:ext cx="4997450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667000"/>
                        <a:ext cx="4997450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6200" y="396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27125" y="3886200"/>
            <a:ext cx="40074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P(D</a:t>
            </a:r>
            <a:r>
              <a:rPr lang="en-US" baseline="-25000" dirty="0"/>
              <a:t>fair</a:t>
            </a:r>
            <a:r>
              <a:rPr lang="en-US" dirty="0"/>
              <a:t>|3 sixes) = P(3 sixes| </a:t>
            </a:r>
            <a:r>
              <a:rPr lang="en-US" dirty="0" err="1"/>
              <a:t>D</a:t>
            </a:r>
            <a:r>
              <a:rPr lang="en-US" baseline="-25000" dirty="0" err="1"/>
              <a:t>fair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fair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401763" y="4889500"/>
          <a:ext cx="49974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6" imgW="2234880" imgH="990360" progId="Equation.3">
                  <p:embed/>
                </p:oleObj>
              </mc:Choice>
              <mc:Fallback>
                <p:oleObj name="Equation" r:id="rId6" imgW="2234880" imgH="990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889500"/>
                        <a:ext cx="499745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7432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352800" y="44958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4465637" y="-258763"/>
            <a:ext cx="0" cy="859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1325" y="346075"/>
            <a:ext cx="6443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what does this have to do with bioinformatics…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81994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Instead of dice rolls we have sequence…</a:t>
            </a:r>
          </a:p>
          <a:p>
            <a:endParaRPr lang="en-US"/>
          </a:p>
          <a:p>
            <a:r>
              <a:rPr lang="en-US"/>
              <a:t>Looking at a sequence, we want to find places where:</a:t>
            </a:r>
          </a:p>
          <a:p>
            <a:endParaRPr lang="en-US"/>
          </a:p>
          <a:p>
            <a:r>
              <a:rPr lang="en-US"/>
              <a:t>	We transition from membrane to non-membrane sequence</a:t>
            </a:r>
          </a:p>
          <a:p>
            <a:r>
              <a:rPr lang="en-US"/>
              <a:t>	We transition from intron to exon</a:t>
            </a:r>
          </a:p>
          <a:p>
            <a:r>
              <a:rPr lang="en-US"/>
              <a:t>	We transition from “repeat element” to gene.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725" y="4003675"/>
            <a:ext cx="77946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sequences are like dice rolls.  We ask, “which kind of </a:t>
            </a:r>
          </a:p>
          <a:p>
            <a:r>
              <a:rPr lang="en-US"/>
              <a:t>‘sequence die’ could produce the sequences that we observed”</a:t>
            </a:r>
          </a:p>
          <a:p>
            <a:endParaRPr lang="en-US"/>
          </a:p>
          <a:p>
            <a:r>
              <a:rPr lang="en-US"/>
              <a:t>Are we looking at an intron or an exon?  The two kinds of </a:t>
            </a:r>
          </a:p>
          <a:p>
            <a:r>
              <a:rPr lang="en-US"/>
              <a:t>genomic structures “emit” different kinds of sequences.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85800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build a </a:t>
            </a:r>
            <a:r>
              <a:rPr lang="en-US" dirty="0" err="1"/>
              <a:t>cylon</a:t>
            </a:r>
            <a:r>
              <a:rPr lang="en-US" dirty="0"/>
              <a:t> detector.</a:t>
            </a:r>
          </a:p>
          <a:p>
            <a:endParaRPr lang="en-US" dirty="0"/>
          </a:p>
          <a:p>
            <a:r>
              <a:rPr lang="en-US" dirty="0"/>
              <a:t>We know (somehow) the </a:t>
            </a:r>
            <a:r>
              <a:rPr lang="en-US" dirty="0" err="1"/>
              <a:t>cylon</a:t>
            </a:r>
            <a:r>
              <a:rPr lang="en-US" dirty="0"/>
              <a:t> detector has the following properties</a:t>
            </a:r>
          </a:p>
          <a:p>
            <a:endParaRPr lang="en-US" dirty="0"/>
          </a:p>
          <a:p>
            <a:r>
              <a:rPr lang="en-US" dirty="0"/>
              <a:t>(later we will call these likelihood probabilities)</a:t>
            </a:r>
          </a:p>
        </p:txBody>
      </p:sp>
      <p:sp>
        <p:nvSpPr>
          <p:cNvPr id="5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1000" y="2743200"/>
            <a:ext cx="752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positive|cylon</a:t>
            </a:r>
            <a:r>
              <a:rPr lang="en-US" dirty="0"/>
              <a:t>) = 0.9			p(</a:t>
            </a:r>
            <a:r>
              <a:rPr lang="en-US" dirty="0" err="1"/>
              <a:t>negative|cylon</a:t>
            </a:r>
            <a:r>
              <a:rPr lang="en-US" dirty="0"/>
              <a:t>)=0.1</a:t>
            </a:r>
          </a:p>
          <a:p>
            <a:r>
              <a:rPr lang="en-US" dirty="0"/>
              <a:t>p(</a:t>
            </a:r>
            <a:r>
              <a:rPr lang="en-US" dirty="0" err="1"/>
              <a:t>positive|not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 =0.05			p(</a:t>
            </a:r>
            <a:r>
              <a:rPr lang="en-US" dirty="0" err="1"/>
              <a:t>negative|not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)=0.95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176" y="3581400"/>
            <a:ext cx="831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read p(</a:t>
            </a:r>
            <a:r>
              <a:rPr lang="en-US" dirty="0" err="1"/>
              <a:t>positive|cylon</a:t>
            </a:r>
            <a:r>
              <a:rPr lang="en-US" dirty="0"/>
              <a:t>)  as the probability of a positive read given the person in the </a:t>
            </a:r>
          </a:p>
          <a:p>
            <a:r>
              <a:rPr lang="en-US" dirty="0"/>
              <a:t>detector is a </a:t>
            </a:r>
            <a:r>
              <a:rPr lang="en-US" dirty="0" err="1"/>
              <a:t>cylon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convention, states that we can observe will be marked as Y.</a:t>
            </a:r>
          </a:p>
          <a:p>
            <a:endParaRPr lang="en-US" dirty="0"/>
          </a:p>
          <a:p>
            <a:r>
              <a:rPr lang="en-US" dirty="0"/>
              <a:t>The distribution P(Y|X) across multiple states of Y is a </a:t>
            </a:r>
            <a:r>
              <a:rPr lang="en-US" dirty="0">
                <a:solidFill>
                  <a:srgbClr val="FF0000"/>
                </a:solidFill>
              </a:rPr>
              <a:t>frequency distribution</a:t>
            </a:r>
            <a:r>
              <a:rPr lang="en-US" dirty="0"/>
              <a:t>.</a:t>
            </a:r>
          </a:p>
          <a:p>
            <a:r>
              <a:rPr lang="en-US" dirty="0"/>
              <a:t>How frequently do we observe data given the underlying (hidden) state.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5638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convention 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baseline="-25000" dirty="0"/>
              <a:t>=0-i</a:t>
            </a:r>
            <a:r>
              <a:rPr lang="en-US" dirty="0"/>
              <a:t>(X) will be the probabilities of </a:t>
            </a:r>
            <a:r>
              <a:rPr lang="en-US" dirty="0" err="1"/>
              <a:t>i</a:t>
            </a:r>
            <a:r>
              <a:rPr lang="en-US" dirty="0"/>
              <a:t> such states such that </a:t>
            </a:r>
            <a:r>
              <a:rPr lang="el-GR" dirty="0"/>
              <a:t>Σ</a:t>
            </a:r>
            <a:r>
              <a:rPr lang="en-US" dirty="0"/>
              <a:t>f(x) = 1</a:t>
            </a:r>
          </a:p>
          <a:p>
            <a:endParaRPr lang="en-US" dirty="0"/>
          </a:p>
          <a:p>
            <a:r>
              <a:rPr lang="en-US" dirty="0"/>
              <a:t>We have two frequency distributions here: one if the person is a </a:t>
            </a:r>
            <a:r>
              <a:rPr lang="en-US" dirty="0" err="1"/>
              <a:t>cylon</a:t>
            </a:r>
            <a:r>
              <a:rPr lang="en-US" dirty="0"/>
              <a:t>, one if they are not a </a:t>
            </a:r>
            <a:r>
              <a:rPr lang="en-US" dirty="0" err="1"/>
              <a:t>cylon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46125" y="422275"/>
            <a:ext cx="79629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Fair Die -&gt; emits one distribution of probabilities</a:t>
            </a:r>
          </a:p>
          <a:p>
            <a:r>
              <a:rPr lang="en-US"/>
              <a:t>Loaded Die -&gt; emits another distribution of probabilities</a:t>
            </a:r>
          </a:p>
          <a:p>
            <a:endParaRPr lang="en-US"/>
          </a:p>
          <a:p>
            <a:r>
              <a:rPr lang="en-US"/>
              <a:t>Membrane Region -&gt; emits one distribution of aa’s</a:t>
            </a:r>
          </a:p>
          <a:p>
            <a:r>
              <a:rPr lang="en-US"/>
              <a:t>Non-Membrane Region -&gt; emits another distribution of aa’s</a:t>
            </a:r>
          </a:p>
          <a:p>
            <a:endParaRPr lang="en-US"/>
          </a:p>
          <a:p>
            <a:r>
              <a:rPr lang="en-US"/>
              <a:t>Algorithms that help us discriminate Fair Die from Loaded Die </a:t>
            </a:r>
          </a:p>
          <a:p>
            <a:r>
              <a:rPr lang="en-US"/>
              <a:t>will also help us discriminate Membrane Regions from</a:t>
            </a:r>
          </a:p>
          <a:p>
            <a:r>
              <a:rPr lang="en-US"/>
              <a:t>Non-Membrane Regions</a:t>
            </a:r>
          </a:p>
          <a:p>
            <a:endParaRPr lang="en-US"/>
          </a:p>
          <a:p>
            <a:r>
              <a:rPr lang="en-US"/>
              <a:t>(or introns from exons, genes from non-genes, </a:t>
            </a:r>
          </a:p>
          <a:p>
            <a:r>
              <a:rPr lang="en-US"/>
              <a:t>RNAi genes from coding genes, etc. etc.)</a:t>
            </a:r>
          </a:p>
          <a:p>
            <a:endParaRPr lang="en-US"/>
          </a:p>
          <a:p>
            <a:r>
              <a:rPr lang="en-US"/>
              <a:t>A central “trick” of bioinformatics.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81200" y="796925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96925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03325" y="76200"/>
            <a:ext cx="408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we are going with this…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050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If we want to know P(a sequence is </a:t>
            </a:r>
            <a:r>
              <a:rPr lang="en-US" dirty="0" err="1"/>
              <a:t>transmembrane|sequence</a:t>
            </a:r>
            <a:r>
              <a:rPr lang="en-US" dirty="0"/>
              <a:t>) for some </a:t>
            </a:r>
            <a:r>
              <a:rPr lang="en-US" dirty="0">
                <a:solidFill>
                  <a:srgbClr val="FF0000"/>
                </a:solidFill>
              </a:rPr>
              <a:t>observed</a:t>
            </a:r>
            <a:r>
              <a:rPr lang="en-US" dirty="0"/>
              <a:t> protein sequence.  “ATTGAYSSWWW….”</a:t>
            </a:r>
          </a:p>
          <a:p>
            <a:pPr>
              <a:spcBef>
                <a:spcPct val="50000"/>
              </a:spcBef>
            </a:pPr>
            <a:r>
              <a:rPr lang="en-US" dirty="0"/>
              <a:t>We need to know</a:t>
            </a:r>
          </a:p>
          <a:p>
            <a:pPr>
              <a:spcBef>
                <a:spcPct val="50000"/>
              </a:spcBef>
            </a:pPr>
            <a:r>
              <a:rPr lang="en-US" dirty="0"/>
              <a:t>P(sequence) = the probability of “rolling” that sequence using a “die” based on the background </a:t>
            </a:r>
            <a:r>
              <a:rPr lang="en-US" dirty="0" err="1"/>
              <a:t>aa</a:t>
            </a:r>
            <a:r>
              <a:rPr lang="en-US" dirty="0"/>
              <a:t> frequencies in all of </a:t>
            </a:r>
            <a:r>
              <a:rPr lang="en-US" dirty="0" err="1"/>
              <a:t>SwissProt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P(transmembrane) = what fraction of all sequences are transmembrane</a:t>
            </a:r>
          </a:p>
          <a:p>
            <a:pPr>
              <a:spcBef>
                <a:spcPct val="50000"/>
              </a:spcBef>
            </a:pPr>
            <a:r>
              <a:rPr lang="en-US" dirty="0"/>
              <a:t>P(</a:t>
            </a:r>
            <a:r>
              <a:rPr lang="en-US" dirty="0" err="1"/>
              <a:t>sequence|transmembrane</a:t>
            </a:r>
            <a:r>
              <a:rPr lang="en-US" dirty="0"/>
              <a:t>)=the probability of “rolling” that sequence using a die based only on transmembrane sequences.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5908675"/>
            <a:ext cx="711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(i.e. using a “die” based on sequences in our </a:t>
            </a:r>
            <a:r>
              <a:rPr lang="en-US">
                <a:solidFill>
                  <a:srgbClr val="FF0000"/>
                </a:solidFill>
              </a:rPr>
              <a:t>training set</a:t>
            </a:r>
            <a:r>
              <a:rPr lang="en-US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6400800"/>
            <a:ext cx="26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(but more on that later….)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664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Bayesian approach to inference with the binomial distribution…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7758406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calculate: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cylon|positive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If our </a:t>
            </a:r>
            <a:r>
              <a:rPr lang="en-US" dirty="0" err="1"/>
              <a:t>cylon</a:t>
            </a:r>
            <a:r>
              <a:rPr lang="en-US" dirty="0"/>
              <a:t> </a:t>
            </a:r>
            <a:r>
              <a:rPr lang="en-US" dirty="0" err="1"/>
              <a:t>detetor</a:t>
            </a:r>
            <a:r>
              <a:rPr lang="en-US" dirty="0"/>
              <a:t> says someone is a </a:t>
            </a:r>
            <a:r>
              <a:rPr lang="en-US" dirty="0" err="1"/>
              <a:t>cylon</a:t>
            </a:r>
            <a:r>
              <a:rPr lang="en-US" dirty="0"/>
              <a:t>, how confident are we in that?</a:t>
            </a:r>
          </a:p>
          <a:p>
            <a:endParaRPr lang="en-US" dirty="0"/>
          </a:p>
          <a:p>
            <a:r>
              <a:rPr lang="en-US" dirty="0"/>
              <a:t>We define a joint probability 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– the probability that someone is a </a:t>
            </a:r>
            <a:r>
              <a:rPr lang="en-US" dirty="0" err="1"/>
              <a:t>cylon</a:t>
            </a:r>
            <a:r>
              <a:rPr lang="en-US" dirty="0"/>
              <a:t> and gets a positive result…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= p(x | y ) * p(y)  </a:t>
            </a:r>
          </a:p>
          <a:p>
            <a:endParaRPr lang="en-US" dirty="0"/>
          </a:p>
          <a:p>
            <a:r>
              <a:rPr lang="en-US" dirty="0"/>
              <a:t>but that’s the same as p(</a:t>
            </a:r>
            <a:r>
              <a:rPr lang="en-US" dirty="0" err="1"/>
              <a:t>y,x</a:t>
            </a:r>
            <a:r>
              <a:rPr lang="en-US" dirty="0"/>
              <a:t>) – the probability that someone gets a positive result</a:t>
            </a:r>
          </a:p>
          <a:p>
            <a:r>
              <a:rPr lang="en-US" dirty="0"/>
              <a:t>			  and is a </a:t>
            </a:r>
            <a:r>
              <a:rPr lang="en-US" dirty="0" err="1"/>
              <a:t>cylon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y,x</a:t>
            </a:r>
            <a:r>
              <a:rPr lang="en-US" dirty="0"/>
              <a:t>) = p(</a:t>
            </a:r>
            <a:r>
              <a:rPr lang="en-US" dirty="0" err="1"/>
              <a:t>y|x</a:t>
            </a:r>
            <a:r>
              <a:rPr lang="en-US" dirty="0"/>
              <a:t>) * p(x)</a:t>
            </a:r>
          </a:p>
          <a:p>
            <a:endParaRPr lang="en-US" dirty="0"/>
          </a:p>
          <a:p>
            <a:r>
              <a:rPr lang="en-US" dirty="0"/>
              <a:t>So…  since p(</a:t>
            </a:r>
            <a:r>
              <a:rPr lang="en-US" dirty="0" err="1"/>
              <a:t>x,y</a:t>
            </a:r>
            <a:r>
              <a:rPr lang="en-US" dirty="0"/>
              <a:t>) = p(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 ) = p(y | x ) * p(x)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6248400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9046" y="626006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6019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law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33400"/>
            <a:ext cx="29908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228600"/>
            <a:ext cx="444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http://en.wikipedia.org/wiki/Bayes'_theorem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54673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486400" y="5410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510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accounting?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143000" y="2373868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73868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754868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Bayes’ law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126468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positive result)  = </a:t>
            </a:r>
          </a:p>
          <a:p>
            <a:endParaRPr lang="en-US" dirty="0"/>
          </a:p>
          <a:p>
            <a:r>
              <a:rPr lang="en-US" dirty="0"/>
              <a:t>		p(positive result | </a:t>
            </a:r>
            <a:r>
              <a:rPr lang="en-US" dirty="0" err="1"/>
              <a:t>cylon</a:t>
            </a:r>
            <a:r>
              <a:rPr lang="en-US" dirty="0"/>
              <a:t>) * p(</a:t>
            </a:r>
            <a:r>
              <a:rPr lang="en-US" dirty="0" err="1"/>
              <a:t>cylon</a:t>
            </a:r>
            <a:r>
              <a:rPr lang="en-US" dirty="0"/>
              <a:t>) 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19400" y="51170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1717" y="5193268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p(positive result)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5943600"/>
            <a:ext cx="696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p(positive </a:t>
            </a:r>
            <a:r>
              <a:rPr lang="en-US" dirty="0" err="1"/>
              <a:t>result|cylon</a:t>
            </a:r>
            <a:r>
              <a:rPr lang="en-US" dirty="0"/>
              <a:t>) and p(</a:t>
            </a:r>
            <a:r>
              <a:rPr lang="en-US" dirty="0" err="1"/>
              <a:t>cylon</a:t>
            </a:r>
            <a:r>
              <a:rPr lang="en-US" dirty="0"/>
              <a:t>)</a:t>
            </a:r>
          </a:p>
          <a:p>
            <a:r>
              <a:rPr lang="en-US" dirty="0"/>
              <a:t>To calculate p(</a:t>
            </a:r>
            <a:r>
              <a:rPr lang="en-US" dirty="0" err="1"/>
              <a:t>positveResult</a:t>
            </a:r>
            <a:r>
              <a:rPr lang="en-US" dirty="0"/>
              <a:t>), we can imagine the Bayesian Universe…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https://encrypted-tbn2.gstatic.com/images?q=tbn:ANd9GcQ1o4mwnjhXF61Y7IeHsxKSEK0xknp-MsBt3u2QU2SlFpG-hyRmp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"/>
            <a:ext cx="1924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52400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6200" y="152400"/>
            <a:ext cx="41390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calculate this,</a:t>
            </a:r>
          </a:p>
          <a:p>
            <a:r>
              <a:rPr lang="en-US" dirty="0"/>
              <a:t> we can imagine the Bayesian Universe</a:t>
            </a:r>
          </a:p>
          <a:p>
            <a:r>
              <a:rPr lang="en-US" dirty="0"/>
              <a:t>of possibilities.</a:t>
            </a:r>
          </a:p>
          <a:p>
            <a:endParaRPr lang="en-US" dirty="0"/>
          </a:p>
          <a:p>
            <a:r>
              <a:rPr lang="en-US" dirty="0"/>
              <a:t>(This is described nicely in the chapter</a:t>
            </a:r>
          </a:p>
          <a:p>
            <a:r>
              <a:rPr lang="en-US" dirty="0"/>
              <a:t>“Bayesian Inference for Discrete</a:t>
            </a:r>
          </a:p>
          <a:p>
            <a:r>
              <a:rPr lang="en-US" dirty="0"/>
              <a:t>Random Variables” in the </a:t>
            </a:r>
            <a:r>
              <a:rPr lang="en-US" dirty="0" err="1"/>
              <a:t>Bolstad</a:t>
            </a:r>
            <a:endParaRPr lang="en-US" dirty="0"/>
          </a:p>
          <a:p>
            <a:r>
              <a:rPr lang="en-US" dirty="0"/>
              <a:t>“Introduction to Bayesian Statistics” book)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3581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6400" y="4267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10617" y="5181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P(Y</a:t>
            </a:r>
            <a:r>
              <a:rPr lang="en-US" sz="1400" baseline="-25000" dirty="0"/>
              <a:t>0</a:t>
            </a:r>
            <a:r>
              <a:rPr lang="en-US" sz="1400" dirty="0"/>
              <a:t>)=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82217" y="5181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P(Y</a:t>
            </a:r>
            <a:r>
              <a:rPr lang="en-US" sz="1400" baseline="-25000" dirty="0"/>
              <a:t>1</a:t>
            </a:r>
            <a:r>
              <a:rPr lang="en-US" sz="1400" dirty="0"/>
              <a:t>)=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43000" y="38216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61400" y="4800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95600" y="267866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80792" y="26670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18165" y="3593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f(y</a:t>
            </a:r>
            <a:r>
              <a:rPr lang="en-US" baseline="-25000" dirty="0"/>
              <a:t>0</a:t>
            </a:r>
            <a:r>
              <a:rPr lang="en-US" dirty="0"/>
              <a:t>|x</a:t>
            </a:r>
            <a:r>
              <a:rPr lang="en-US" baseline="-25000" dirty="0"/>
              <a:t>0</a:t>
            </a:r>
            <a:r>
              <a:rPr lang="en-US" dirty="0"/>
              <a:t>)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59132" y="35930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69033" y="3593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f(y</a:t>
            </a:r>
            <a:r>
              <a:rPr lang="en-US" baseline="-25000" dirty="0"/>
              <a:t>1</a:t>
            </a:r>
            <a:r>
              <a:rPr lang="en-US" dirty="0"/>
              <a:t>|x</a:t>
            </a:r>
            <a:r>
              <a:rPr lang="en-US" baseline="-25000" dirty="0"/>
              <a:t>0</a:t>
            </a:r>
            <a:r>
              <a:rPr lang="en-US" dirty="0"/>
              <a:t>)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0000" y="35930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21233" y="441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f(y</a:t>
            </a:r>
            <a:r>
              <a:rPr lang="en-US" baseline="-25000" dirty="0"/>
              <a:t>0</a:t>
            </a:r>
            <a:r>
              <a:rPr lang="en-US" dirty="0"/>
              <a:t>|x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62200" y="44196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9033" y="441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f(y</a:t>
            </a:r>
            <a:r>
              <a:rPr lang="en-US" baseline="-25000" dirty="0"/>
              <a:t>1</a:t>
            </a:r>
            <a:r>
              <a:rPr lang="en-US" dirty="0"/>
              <a:t>|x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10000" y="44196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359306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dirty="0"/>
              <a:t> g(x</a:t>
            </a:r>
            <a:r>
              <a:rPr lang="en-US" baseline="-25000" dirty="0"/>
              <a:t>0</a:t>
            </a:r>
            <a:r>
              <a:rPr lang="en-US" dirty="0"/>
              <a:t>) *f(y</a:t>
            </a:r>
            <a:r>
              <a:rPr lang="en-US" baseline="-25000" dirty="0"/>
              <a:t>i</a:t>
            </a:r>
            <a:r>
              <a:rPr lang="en-US" dirty="0"/>
              <a:t>|x</a:t>
            </a:r>
            <a:r>
              <a:rPr lang="en-US" baseline="-25000" dirty="0"/>
              <a:t>0</a:t>
            </a:r>
            <a:r>
              <a:rPr lang="en-US" dirty="0"/>
              <a:t>)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87034" y="381000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10200" y="438286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dirty="0"/>
              <a:t> g(x</a:t>
            </a:r>
            <a:r>
              <a:rPr lang="en-US" baseline="-25000" dirty="0"/>
              <a:t>1</a:t>
            </a:r>
            <a:r>
              <a:rPr lang="en-US" dirty="0"/>
              <a:t>) *f(y</a:t>
            </a:r>
            <a:r>
              <a:rPr lang="en-US" baseline="-25000" dirty="0"/>
              <a:t>i</a:t>
            </a:r>
            <a:r>
              <a:rPr lang="en-US" dirty="0"/>
              <a:t>|x</a:t>
            </a:r>
            <a:r>
              <a:rPr lang="en-US" baseline="-25000" dirty="0"/>
              <a:t>1</a:t>
            </a:r>
            <a:r>
              <a:rPr lang="en-US" dirty="0"/>
              <a:t>)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87034" y="459980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291395" y="24500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{0,1}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2400" y="40502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 </a:t>
            </a:r>
            <a:r>
              <a:rPr lang="en-US" dirty="0"/>
              <a:t>= {0,1}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58332" y="548640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/>
              <a:t>Σ</a:t>
            </a:r>
            <a:r>
              <a:rPr lang="en-US" sz="1600" dirty="0"/>
              <a:t> g(</a:t>
            </a:r>
            <a:r>
              <a:rPr lang="en-US" sz="1600" dirty="0" err="1"/>
              <a:t>x</a:t>
            </a:r>
            <a:r>
              <a:rPr lang="en-US" sz="1600" baseline="-25000" dirty="0" err="1"/>
              <a:t>j</a:t>
            </a:r>
            <a:r>
              <a:rPr lang="en-US" sz="1600" dirty="0"/>
              <a:t>) *f(y</a:t>
            </a:r>
            <a:r>
              <a:rPr lang="en-US" sz="1600" baseline="-25000" dirty="0"/>
              <a:t>0</a:t>
            </a:r>
            <a:r>
              <a:rPr lang="en-US" sz="1600" dirty="0"/>
              <a:t>|x</a:t>
            </a:r>
            <a:r>
              <a:rPr lang="en-US" sz="1600" baseline="-25000" dirty="0"/>
              <a:t>j</a:t>
            </a:r>
            <a:r>
              <a:rPr lang="en-US" sz="1600" dirty="0"/>
              <a:t>)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81834" y="570333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47450" y="548640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/>
              <a:t>Σ</a:t>
            </a:r>
            <a:r>
              <a:rPr lang="en-US" sz="1600" dirty="0"/>
              <a:t> g(</a:t>
            </a:r>
            <a:r>
              <a:rPr lang="en-US" sz="1600" dirty="0" err="1"/>
              <a:t>x</a:t>
            </a:r>
            <a:r>
              <a:rPr lang="en-US" sz="1600" baseline="-25000" dirty="0" err="1"/>
              <a:t>j</a:t>
            </a:r>
            <a:r>
              <a:rPr lang="en-US" sz="1600" dirty="0"/>
              <a:t>) *f(y</a:t>
            </a:r>
            <a:r>
              <a:rPr lang="en-US" sz="1600" baseline="-25000" dirty="0"/>
              <a:t>1</a:t>
            </a:r>
            <a:r>
              <a:rPr lang="en-US" sz="1600" dirty="0"/>
              <a:t>|x</a:t>
            </a:r>
            <a:r>
              <a:rPr lang="en-US" sz="1600" baseline="-25000" dirty="0"/>
              <a:t>j</a:t>
            </a:r>
            <a:r>
              <a:rPr lang="en-US" sz="1600" dirty="0"/>
              <a:t>)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70952" y="570333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40417-ECA5-48F2-A468-F61D0274C3E1}"/>
              </a:ext>
            </a:extLst>
          </p:cNvPr>
          <p:cNvSpPr txBox="1"/>
          <p:nvPr/>
        </p:nvSpPr>
        <p:spPr>
          <a:xfrm>
            <a:off x="1305106" y="6183868"/>
            <a:ext cx="585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“Posterior probability is proportional to prior * likelihood”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 descr="https://encrypted-tbn2.gstatic.com/images?q=tbn:ANd9GcQ1o4mwnjhXF61Y7IeHsxKSEK0xknp-MsBt3u2QU2SlFpG-hyRmp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"/>
            <a:ext cx="1924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52400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3814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calculate this,</a:t>
            </a:r>
          </a:p>
          <a:p>
            <a:r>
              <a:rPr lang="en-US" dirty="0"/>
              <a:t> we can imagine the Bayesian Universe</a:t>
            </a:r>
          </a:p>
          <a:p>
            <a:r>
              <a:rPr lang="en-US" dirty="0"/>
              <a:t>of possibilities.</a:t>
            </a:r>
          </a:p>
          <a:p>
            <a:endParaRPr lang="en-US" dirty="0"/>
          </a:p>
          <a:p>
            <a:r>
              <a:rPr lang="en-US" dirty="0"/>
              <a:t>(This is described nicely in the chapter</a:t>
            </a:r>
          </a:p>
          <a:p>
            <a:r>
              <a:rPr lang="en-US" dirty="0"/>
              <a:t>“Bayesian Inference for Discrete</a:t>
            </a:r>
          </a:p>
          <a:p>
            <a:r>
              <a:rPr lang="en-US" dirty="0"/>
              <a:t>Random Variables” in the </a:t>
            </a:r>
            <a:r>
              <a:rPr lang="en-US" dirty="0" err="1"/>
              <a:t>Bolstad</a:t>
            </a:r>
            <a:endParaRPr lang="en-US" dirty="0"/>
          </a:p>
          <a:p>
            <a:r>
              <a:rPr lang="en-US" dirty="0"/>
              <a:t>“Introduction to Bayesian Statistics”)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0.90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0.95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 * 0.90 + 0.01 * 0.1 = </a:t>
            </a:r>
          </a:p>
          <a:p>
            <a:r>
              <a:rPr lang="en-US" dirty="0"/>
              <a:t>		0.01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0.99 * 0.05 +0.99 * 0.95</a:t>
            </a:r>
          </a:p>
          <a:p>
            <a:r>
              <a:rPr lang="en-US" dirty="0"/>
              <a:t>=  0.99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0.90</a:t>
            </a:r>
          </a:p>
          <a:p>
            <a:r>
              <a:rPr lang="en-US" dirty="0"/>
              <a:t>+ 0.99 * 0.05</a:t>
            </a:r>
          </a:p>
          <a:p>
            <a:r>
              <a:rPr lang="en-US" dirty="0"/>
              <a:t>=0.0585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0.10</a:t>
            </a:r>
          </a:p>
          <a:p>
            <a:r>
              <a:rPr lang="en-US" dirty="0"/>
              <a:t> + 0.99 * 0.95</a:t>
            </a:r>
          </a:p>
          <a:p>
            <a:r>
              <a:rPr lang="en-US" dirty="0"/>
              <a:t>= 0.9415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0.90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0.05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0.95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 * 0.90 + 0.01 * 0.1 = </a:t>
            </a:r>
          </a:p>
          <a:p>
            <a:r>
              <a:rPr lang="en-US" dirty="0"/>
              <a:t>		0.01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0.99 * 0.05 +0.99 * 0.95</a:t>
            </a:r>
          </a:p>
          <a:p>
            <a:r>
              <a:rPr lang="en-US" dirty="0"/>
              <a:t>=  0.99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0.90</a:t>
            </a:r>
          </a:p>
          <a:p>
            <a:r>
              <a:rPr lang="en-US" dirty="0"/>
              <a:t>+ 0.99 * 0.05</a:t>
            </a:r>
          </a:p>
          <a:p>
            <a:r>
              <a:rPr lang="en-US" dirty="0"/>
              <a:t>=0.0585</a:t>
            </a:r>
          </a:p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0.10</a:t>
            </a:r>
          </a:p>
          <a:p>
            <a:r>
              <a:rPr lang="en-US" dirty="0"/>
              <a:t> + 0.99 * 0.95</a:t>
            </a:r>
          </a:p>
          <a:p>
            <a:r>
              <a:rPr lang="en-US" dirty="0"/>
              <a:t>= 0.9415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187" y="76200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positive result)  = </a:t>
            </a:r>
          </a:p>
          <a:p>
            <a:endParaRPr lang="en-US" dirty="0"/>
          </a:p>
          <a:p>
            <a:r>
              <a:rPr lang="en-US" dirty="0"/>
              <a:t>		p(positive result | </a:t>
            </a:r>
            <a:r>
              <a:rPr lang="en-US" dirty="0" err="1"/>
              <a:t>cylon</a:t>
            </a:r>
            <a:r>
              <a:rPr lang="en-US" dirty="0"/>
              <a:t>) * p(</a:t>
            </a:r>
            <a:r>
              <a:rPr lang="en-US" dirty="0" err="1"/>
              <a:t>cylon</a:t>
            </a:r>
            <a:r>
              <a:rPr lang="en-US" dirty="0"/>
              <a:t>)  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901987" y="1066800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24304" y="1143000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p(positive result)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09800" y="2057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(0.9 )  * 0.01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33600" y="24384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67000" y="243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0.0585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14800" y="2133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15.38%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4000" y="1752600"/>
            <a:ext cx="3761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(Even though the test is 90% accurate,</a:t>
            </a:r>
          </a:p>
          <a:p>
            <a:r>
              <a:rPr lang="en-US" dirty="0"/>
              <a:t>we are only ~15% sure that this is</a:t>
            </a:r>
          </a:p>
          <a:p>
            <a:r>
              <a:rPr lang="en-US" dirty="0"/>
              <a:t>not a false positive!)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2718</Words>
  <Application>Microsoft Office PowerPoint</Application>
  <PresentationFormat>On-screen Show (4:3)</PresentationFormat>
  <Paragraphs>515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208</cp:revision>
  <dcterms:created xsi:type="dcterms:W3CDTF">2006-08-16T00:00:00Z</dcterms:created>
  <dcterms:modified xsi:type="dcterms:W3CDTF">2020-01-20T14:28:44Z</dcterms:modified>
</cp:coreProperties>
</file>