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6" r:id="rId3"/>
    <p:sldId id="313" r:id="rId4"/>
    <p:sldId id="304" r:id="rId5"/>
    <p:sldId id="292" r:id="rId6"/>
    <p:sldId id="356" r:id="rId7"/>
    <p:sldId id="303" r:id="rId8"/>
    <p:sldId id="302" r:id="rId9"/>
    <p:sldId id="294" r:id="rId10"/>
    <p:sldId id="295" r:id="rId11"/>
    <p:sldId id="305" r:id="rId12"/>
    <p:sldId id="296" r:id="rId13"/>
    <p:sldId id="297" r:id="rId14"/>
    <p:sldId id="354" r:id="rId15"/>
    <p:sldId id="357" r:id="rId16"/>
    <p:sldId id="268" r:id="rId17"/>
    <p:sldId id="358" r:id="rId18"/>
    <p:sldId id="355" r:id="rId19"/>
    <p:sldId id="309" r:id="rId20"/>
    <p:sldId id="310" r:id="rId21"/>
    <p:sldId id="312" r:id="rId22"/>
    <p:sldId id="314" r:id="rId23"/>
    <p:sldId id="315" r:id="rId24"/>
    <p:sldId id="316" r:id="rId25"/>
    <p:sldId id="317" r:id="rId26"/>
    <p:sldId id="348" r:id="rId27"/>
    <p:sldId id="311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59" r:id="rId36"/>
    <p:sldId id="360" r:id="rId37"/>
    <p:sldId id="361" r:id="rId38"/>
    <p:sldId id="350" r:id="rId39"/>
    <p:sldId id="351" r:id="rId40"/>
    <p:sldId id="35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B98-4314-4C4D-9C75-EC030C639ADB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E67-6C0B-4B40-8779-6E7C63D53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D10E-31E0-4FD1-95BB-B63491604F71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dorclasses.github.io/classes/stats2021/stats2021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48785E-1331-456A-9F2B-796349FD9365}"/>
              </a:ext>
            </a:extLst>
          </p:cNvPr>
          <p:cNvSpPr/>
          <p:nvPr/>
        </p:nvSpPr>
        <p:spPr>
          <a:xfrm>
            <a:off x="1295400" y="1066799"/>
            <a:ext cx="7010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Advanced Statistics for Genomics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BINF 6310/8310 – 6310L/8310L 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Spring 2021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Anthony Fodor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afodor@uncc.edu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704-687-8214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Tuesday/Thursday 1:00-2:15; Bioinformatics 104 (class)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Thursday: 2:30-3:45 Bioinformatics 104 (lab/office hours)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 classes and office hours: https://uncc.webex.com/meet/afodor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   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https://fodorclasses.github.io/classes/stats2021/stats2021.html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14525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1" y="533400"/>
            <a:ext cx="9048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/>
              <a:t>We will touch on some of the stuff in here, but it won’t be a central focus.</a:t>
            </a:r>
          </a:p>
          <a:p>
            <a:r>
              <a:rPr lang="en-US" dirty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708150"/>
            <a:ext cx="90741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130300"/>
            <a:ext cx="85471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1663700"/>
            <a:ext cx="8197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27973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2667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next week: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distributions – a set of data that has been observed (or is capable of  being observed)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25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5943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12 exam scores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we can create a </a:t>
            </a:r>
            <a:r>
              <a:rPr lang="en-US" dirty="0">
                <a:solidFill>
                  <a:srgbClr val="FF0000"/>
                </a:solidFill>
              </a:rPr>
              <a:t>vector</a:t>
            </a:r>
            <a:r>
              <a:rPr lang="en-US" dirty="0"/>
              <a:t> that will hold our empirical distribution.</a:t>
            </a:r>
          </a:p>
          <a:p>
            <a:endParaRPr lang="en-US" dirty="0"/>
          </a:p>
          <a:p>
            <a:r>
              <a:rPr lang="en-US" dirty="0"/>
              <a:t>A vector in R is a one-dimensional ordered list of data.</a:t>
            </a:r>
          </a:p>
          <a:p>
            <a:r>
              <a:rPr lang="en-US" dirty="0"/>
              <a:t>All of the data in an R vector must be of the same type.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5715000" cy="325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4196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10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2743200"/>
            <a:ext cx="862774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   -  removes everything in the R workspace</a:t>
            </a:r>
          </a:p>
          <a:p>
            <a:endParaRPr lang="en-US" dirty="0"/>
          </a:p>
          <a:p>
            <a:r>
              <a:rPr lang="en-US" dirty="0"/>
              <a:t>exams &lt;- c( 61, 69, 72, 76, 78, 83, 85, 85, 86, 88, 93, 97 ) </a:t>
            </a:r>
          </a:p>
          <a:p>
            <a:r>
              <a:rPr lang="en-US" dirty="0"/>
              <a:t>Make  a vector with the data and point to it with the reference “exams”</a:t>
            </a:r>
          </a:p>
          <a:p>
            <a:endParaRPr lang="en-US" dirty="0"/>
          </a:p>
          <a:p>
            <a:r>
              <a:rPr lang="en-US" dirty="0"/>
              <a:t>length(exams) – returns the length of our vector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(exams) – returns the type of our vector (floating point numbers)</a:t>
            </a:r>
          </a:p>
          <a:p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exams,breaks</a:t>
            </a:r>
            <a:r>
              <a:rPr lang="en-US" dirty="0"/>
              <a:t>=97-61) – Make a histogram with a separate bin for each possible grade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8600"/>
            <a:ext cx="58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just do </a:t>
            </a:r>
            <a:r>
              <a:rPr lang="en-US" dirty="0" err="1"/>
              <a:t>hist</a:t>
            </a:r>
            <a:r>
              <a:rPr lang="en-US" dirty="0"/>
              <a:t>(exams), we get the default number of bins 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4717505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597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no single pieces </a:t>
            </a:r>
            <a:r>
              <a:rPr lang="en-US"/>
              <a:t>of data </a:t>
            </a:r>
            <a:r>
              <a:rPr lang="en-US" dirty="0"/>
              <a:t>in R.  Everything is a vector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668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362200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returns a vector (of size=1) that holds the length of the input vector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235910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9624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typeof</a:t>
            </a:r>
            <a:r>
              <a:rPr lang="en-US" dirty="0"/>
              <a:t> returns a vector (of size=1) that holds the string that describe the vector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343400"/>
            <a:ext cx="2057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05473" y="5181600"/>
            <a:ext cx="35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“2+2” returns a vector of length 1…</a:t>
            </a:r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425" y="5486400"/>
            <a:ext cx="15525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68451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548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an R vector must be of the same data type.</a:t>
            </a:r>
          </a:p>
          <a:p>
            <a:r>
              <a:rPr lang="en-US" dirty="0"/>
              <a:t>R will find the common data type…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105400"/>
            <a:ext cx="742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second case, the common data type is character.</a:t>
            </a:r>
          </a:p>
          <a:p>
            <a:r>
              <a:rPr lang="en-US" dirty="0"/>
              <a:t>The + operator is not defined for “character” so x + x fails in the second case…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00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62877"/>
            <a:ext cx="7081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return to our empirical distribution:</a:t>
            </a:r>
          </a:p>
          <a:p>
            <a:endParaRPr lang="en-US" dirty="0"/>
          </a:p>
          <a:p>
            <a:r>
              <a:rPr lang="en-US" dirty="0"/>
              <a:t>For all distributions, we can define measures mean, median and variance: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mean = sum(measurements) / # of measurements</a:t>
            </a:r>
          </a:p>
          <a:p>
            <a:endParaRPr lang="en-US" dirty="0"/>
          </a:p>
          <a:p>
            <a:r>
              <a:rPr lang="en-US" dirty="0"/>
              <a:t>mean is sensitive to outliers…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19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625"/>
            <a:ext cx="7134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5514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27973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590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calculation is sensitive to outliers… 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69124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2743200"/>
            <a:ext cx="594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are 1-indexed in R (unlike C/C++/Java data structures)</a:t>
            </a:r>
          </a:p>
          <a:p>
            <a:endParaRPr lang="en-US" dirty="0"/>
          </a:p>
          <a:p>
            <a:r>
              <a:rPr lang="en-US" dirty="0"/>
              <a:t>exams[length(exams)] &lt;- 30000  changes the last data point.</a:t>
            </a:r>
          </a:p>
          <a:p>
            <a:r>
              <a:rPr lang="en-US" dirty="0"/>
              <a:t>We see the mean is changed.</a:t>
            </a:r>
          </a:p>
          <a:p>
            <a:endParaRPr lang="en-US" dirty="0"/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arithmetic mean is not robust to outliers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3" y="533400"/>
            <a:ext cx="777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median is just the middle value.</a:t>
            </a:r>
          </a:p>
          <a:p>
            <a:r>
              <a:rPr lang="en-US" dirty="0"/>
              <a:t>For an even set of numbers, it is the average of data above and below the middle</a:t>
            </a:r>
          </a:p>
          <a:p>
            <a:r>
              <a:rPr lang="en-US" dirty="0"/>
              <a:t>in the sorted list of data..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8351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953000"/>
            <a:ext cx="647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median does not change when the outlier is introduced.</a:t>
            </a:r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median is robust </a:t>
            </a:r>
            <a:r>
              <a:rPr lang="en-US" dirty="0"/>
              <a:t>to outliers.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304800"/>
            <a:ext cx="39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(for “sample mean”)    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962025"/>
            <a:ext cx="72961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846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uses the population variance (n-1 in denominator).</a:t>
            </a:r>
          </a:p>
          <a:p>
            <a:r>
              <a:rPr lang="en-US" dirty="0"/>
              <a:t>If you know the mean ahead of time, you can use the sample variance.</a:t>
            </a:r>
          </a:p>
          <a:p>
            <a:r>
              <a:rPr lang="en-US" dirty="0"/>
              <a:t>Otherwise (as is usually the case), you estimate the mean from your data,</a:t>
            </a:r>
          </a:p>
          <a:p>
            <a:r>
              <a:rPr lang="en-US" dirty="0"/>
              <a:t>lose 1 degree of freedom and use the population variance (with n-1 in the denominator)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019800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 is the </a:t>
            </a:r>
            <a:r>
              <a:rPr lang="en-US" dirty="0" err="1"/>
              <a:t>sqrt</a:t>
            </a:r>
            <a:r>
              <a:rPr lang="en-US" dirty="0"/>
              <a:t>(variance)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3429000" y="114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91440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I have a for loop here.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19400" y="1447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295400"/>
            <a:ext cx="42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index my </a:t>
            </a:r>
            <a:r>
              <a:rPr lang="en-US" dirty="0" err="1"/>
              <a:t>vecor</a:t>
            </a:r>
            <a:r>
              <a:rPr lang="en-US" dirty="0"/>
              <a:t> with [] (like arrays in Java).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2819400"/>
            <a:ext cx="3240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is sequence generator operator</a:t>
            </a:r>
          </a:p>
          <a:p>
            <a:r>
              <a:rPr lang="en-US" dirty="0"/>
              <a:t>(returns a vector)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3562350"/>
            <a:ext cx="3800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152400" y="4495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4800600"/>
            <a:ext cx="447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1:length(vector) returns a vector with the </a:t>
            </a:r>
          </a:p>
          <a:p>
            <a:r>
              <a:rPr lang="en-US" dirty="0"/>
              <a:t>Integers 1 through 12.</a:t>
            </a:r>
          </a:p>
          <a:p>
            <a:endParaRPr lang="en-US" dirty="0"/>
          </a:p>
          <a:p>
            <a:r>
              <a:rPr lang="en-US" dirty="0"/>
              <a:t>The for loop iterates through these 12 vectors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3E11E4-BA3E-4D36-BDAA-42B4FF59E3EB}"/>
              </a:ext>
            </a:extLst>
          </p:cNvPr>
          <p:cNvSpPr txBox="1"/>
          <p:nvPr/>
        </p:nvSpPr>
        <p:spPr>
          <a:xfrm>
            <a:off x="457200" y="-36731"/>
            <a:ext cx="831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R’s built-in graphs and summary statistics on empirical distributions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quickly get a sense of a large number of observations..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A8F8E-6028-4B6D-8E1E-8952257E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0" y="990600"/>
            <a:ext cx="5685370" cy="3112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0786E-7187-4583-B11E-A26DB9459BB5}"/>
              </a:ext>
            </a:extLst>
          </p:cNvPr>
          <p:cNvSpPr txBox="1"/>
          <p:nvPr/>
        </p:nvSpPr>
        <p:spPr>
          <a:xfrm>
            <a:off x="696530" y="621268"/>
            <a:ext cx="623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 have a large number of sequences in a FASTQ file…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F7F27-E42A-448C-B368-DC0ACA48B670}"/>
              </a:ext>
            </a:extLst>
          </p:cNvPr>
          <p:cNvSpPr txBox="1"/>
          <p:nvPr/>
        </p:nvSpPr>
        <p:spPr>
          <a:xfrm>
            <a:off x="838200" y="4715470"/>
            <a:ext cx="548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some parser (Java, Bioconductor, whatever),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create a file with the GC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of each sequence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DC2E4-69B8-40E6-9AF2-E14B61749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96" y="2547046"/>
            <a:ext cx="2124075" cy="39433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0E3CAD-3C90-4C0B-B7F8-B21D920E1B0A}"/>
              </a:ext>
            </a:extLst>
          </p:cNvPr>
          <p:cNvCxnSpPr/>
          <p:nvPr/>
        </p:nvCxnSpPr>
        <p:spPr>
          <a:xfrm flipV="1">
            <a:off x="6172200" y="4876800"/>
            <a:ext cx="78809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07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B7238-3FEA-41CD-A41E-5593B79A824F}"/>
              </a:ext>
            </a:extLst>
          </p:cNvPr>
          <p:cNvSpPr txBox="1"/>
          <p:nvPr/>
        </p:nvSpPr>
        <p:spPr>
          <a:xfrm>
            <a:off x="457200" y="381000"/>
            <a:ext cx="73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very small number of lines of r-code allows me to inspect these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6723-E272-4C86-AA0C-3CE87941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382000" cy="136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D84E-9720-426A-9B88-67C534317B8F}"/>
              </a:ext>
            </a:extLst>
          </p:cNvPr>
          <p:cNvSpPr txBox="1"/>
          <p:nvPr/>
        </p:nvSpPr>
        <p:spPr>
          <a:xfrm>
            <a:off x="121213" y="2667000"/>
            <a:ext cx="536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read.table</a:t>
            </a:r>
            <a:r>
              <a:rPr lang="en-US" dirty="0"/>
              <a:t> – reads a text file and produces a data frame</a:t>
            </a:r>
          </a:p>
          <a:p>
            <a:r>
              <a:rPr lang="en-US" dirty="0"/>
              <a:t>str – inspects (shows the structure of) an R object</a:t>
            </a:r>
          </a:p>
          <a:p>
            <a:r>
              <a:rPr lang="en-US" dirty="0"/>
              <a:t>hist – makes a histogram of the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F1964-D0DE-4F35-B80A-6BC85DDE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97" y="3041602"/>
            <a:ext cx="3663303" cy="374019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CE224D-56BA-46E9-99C4-26A61A1309B5}"/>
              </a:ext>
            </a:extLst>
          </p:cNvPr>
          <p:cNvCxnSpPr>
            <a:cxnSpLocks/>
          </p:cNvCxnSpPr>
          <p:nvPr/>
        </p:nvCxnSpPr>
        <p:spPr>
          <a:xfrm>
            <a:off x="4648200" y="5257800"/>
            <a:ext cx="1219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DAA90A-EF34-42DC-AC12-5AFAA728EA43}"/>
              </a:ext>
            </a:extLst>
          </p:cNvPr>
          <p:cNvSpPr txBox="1"/>
          <p:nvPr/>
        </p:nvSpPr>
        <p:spPr>
          <a:xfrm>
            <a:off x="762000" y="50292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probably bad sequences</a:t>
            </a:r>
          </a:p>
        </p:txBody>
      </p:sp>
    </p:spTree>
    <p:extLst>
      <p:ext uri="{BB962C8B-B14F-4D97-AF65-F5344CB8AC3E}">
        <p14:creationId xmlns:p14="http://schemas.microsoft.com/office/powerpoint/2010/main" val="390188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FD5BE-F2F6-4FFE-8015-E171D001B3EA}"/>
              </a:ext>
            </a:extLst>
          </p:cNvPr>
          <p:cNvSpPr txBox="1"/>
          <p:nvPr/>
        </p:nvSpPr>
        <p:spPr>
          <a:xfrm>
            <a:off x="1447800" y="609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of course we have our suite of summary statistics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57F82-3EF6-47E5-A61A-62EBD9EA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193"/>
            <a:ext cx="9144000" cy="37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03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8200"/>
            <a:ext cx="648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commands you should understand and practice from this lecture: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1688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 err="1"/>
              <a:t>ls</a:t>
            </a:r>
            <a:r>
              <a:rPr lang="en-US" dirty="0"/>
              <a:t>()</a:t>
            </a:r>
          </a:p>
          <a:p>
            <a:r>
              <a:rPr lang="en-US" dirty="0"/>
              <a:t>length()</a:t>
            </a:r>
          </a:p>
          <a:p>
            <a:r>
              <a:rPr lang="en-US" dirty="0" err="1"/>
              <a:t>typeof</a:t>
            </a:r>
            <a:r>
              <a:rPr lang="en-US" dirty="0"/>
              <a:t>()</a:t>
            </a:r>
          </a:p>
          <a:p>
            <a:r>
              <a:rPr lang="en-US" dirty="0" err="1"/>
              <a:t>hist</a:t>
            </a:r>
            <a:r>
              <a:rPr lang="en-US" dirty="0"/>
              <a:t>()</a:t>
            </a:r>
          </a:p>
          <a:p>
            <a:r>
              <a:rPr lang="en-US" dirty="0"/>
              <a:t>mean()</a:t>
            </a:r>
          </a:p>
          <a:p>
            <a:r>
              <a:rPr lang="en-US" dirty="0"/>
              <a:t>median()</a:t>
            </a:r>
          </a:p>
          <a:p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r>
              <a:rPr lang="en-US" dirty="0" err="1"/>
              <a:t>var</a:t>
            </a:r>
            <a:r>
              <a:rPr lang="en-US" dirty="0"/>
              <a:t>()</a:t>
            </a:r>
          </a:p>
          <a:p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The :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5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concept you should understand at this point: </a:t>
            </a:r>
          </a:p>
          <a:p>
            <a:r>
              <a:rPr lang="en-US" dirty="0"/>
              <a:t>	vector – one dimensional array with data all of the same type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 Lab 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974" y="533400"/>
            <a:ext cx="8025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Use the mean and </a:t>
            </a:r>
            <a:r>
              <a:rPr lang="en-US" dirty="0" err="1"/>
              <a:t>sd</a:t>
            </a:r>
            <a:r>
              <a:rPr lang="en-US" dirty="0"/>
              <a:t> functions to calculate the mean and standard deviation</a:t>
            </a:r>
          </a:p>
          <a:p>
            <a:pPr marL="342900" indent="-342900"/>
            <a:r>
              <a:rPr lang="en-US" dirty="0"/>
              <a:t>of the following numbers  { 2.3,  4.3 ,1.2 , 3.4, 8.3, 12.2 }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(2) Use mean and </a:t>
            </a:r>
            <a:r>
              <a:rPr lang="en-US" dirty="0" err="1"/>
              <a:t>sd</a:t>
            </a:r>
            <a:r>
              <a:rPr lang="en-US" dirty="0"/>
              <a:t> in R to calculate the average and </a:t>
            </a:r>
            <a:r>
              <a:rPr lang="en-US" dirty="0" err="1"/>
              <a:t>sd</a:t>
            </a:r>
            <a:r>
              <a:rPr lang="en-US" dirty="0"/>
              <a:t> of { 4,5,6 …. 678,679,680 } </a:t>
            </a:r>
          </a:p>
          <a:p>
            <a:pPr marL="342900" indent="-342900"/>
            <a:r>
              <a:rPr lang="en-US" dirty="0"/>
              <a:t>(the set of every positive integer between 4 and 680)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400800"/>
            <a:ext cx="24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nothing to hand in yet…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textbook…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next week: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16468"/>
            <a:ext cx="447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getting a print copy</a:t>
            </a:r>
            <a:r>
              <a:rPr lang="en-US"/>
              <a:t>, order it ASAP…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23900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60400"/>
            <a:ext cx="76581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2571750" cy="36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0" y="5943600"/>
            <a:ext cx="5949950" cy="59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639" y="304800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Recommended textbooks…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752600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336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36" y="1009650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1658</Words>
  <Application>Microsoft Office PowerPoint</Application>
  <PresentationFormat>On-screen Show (4:3)</PresentationFormat>
  <Paragraphs>205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212</cp:revision>
  <dcterms:created xsi:type="dcterms:W3CDTF">2006-08-16T00:00:00Z</dcterms:created>
  <dcterms:modified xsi:type="dcterms:W3CDTF">2021-01-20T02:09:04Z</dcterms:modified>
</cp:coreProperties>
</file>