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93" r:id="rId9"/>
    <p:sldId id="260" r:id="rId10"/>
    <p:sldId id="264" r:id="rId11"/>
    <p:sldId id="266" r:id="rId12"/>
    <p:sldId id="267" r:id="rId13"/>
    <p:sldId id="294" r:id="rId14"/>
    <p:sldId id="296" r:id="rId15"/>
    <p:sldId id="295" r:id="rId16"/>
    <p:sldId id="297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65" r:id="rId36"/>
    <p:sldId id="287" r:id="rId37"/>
    <p:sldId id="288" r:id="rId38"/>
    <p:sldId id="290" r:id="rId39"/>
    <p:sldId id="289" r:id="rId40"/>
    <p:sldId id="291" r:id="rId41"/>
    <p:sldId id="292" r:id="rId4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76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335909-3D24-4715-B7D8-CE21EEF0751A}" type="datetimeFigureOut">
              <a:rPr lang="en-US" smtClean="0"/>
              <a:pPr/>
              <a:t>9/15/2024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B78ECC-4B1F-4D26-AA03-A9D27C10248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B78ECC-4B1F-4D26-AA03-A9D27C10248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B78ECC-4B1F-4D26-AA03-A9D27C10248B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B78ECC-4B1F-4D26-AA03-A9D27C10248B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B78ECC-4B1F-4D26-AA03-A9D27C10248B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B78ECC-4B1F-4D26-AA03-A9D27C10248B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B78ECC-4B1F-4D26-AA03-A9D27C10248B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B78ECC-4B1F-4D26-AA03-A9D27C10248B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B78ECC-4B1F-4D26-AA03-A9D27C10248B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B78ECC-4B1F-4D26-AA03-A9D27C10248B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B78ECC-4B1F-4D26-AA03-A9D27C10248B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B78ECC-4B1F-4D26-AA03-A9D27C10248B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B78ECC-4B1F-4D26-AA03-A9D27C10248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B78ECC-4B1F-4D26-AA03-A9D27C10248B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B78ECC-4B1F-4D26-AA03-A9D27C10248B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B78ECC-4B1F-4D26-AA03-A9D27C10248B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B78ECC-4B1F-4D26-AA03-A9D27C10248B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B78ECC-4B1F-4D26-AA03-A9D27C10248B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B78ECC-4B1F-4D26-AA03-A9D27C10248B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B78ECC-4B1F-4D26-AA03-A9D27C10248B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B78ECC-4B1F-4D26-AA03-A9D27C10248B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B78ECC-4B1F-4D26-AA03-A9D27C10248B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B78ECC-4B1F-4D26-AA03-A9D27C10248B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B78ECC-4B1F-4D26-AA03-A9D27C10248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B78ECC-4B1F-4D26-AA03-A9D27C10248B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B78ECC-4B1F-4D26-AA03-A9D27C10248B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B78ECC-4B1F-4D26-AA03-A9D27C10248B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B78ECC-4B1F-4D26-AA03-A9D27C10248B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B78ECC-4B1F-4D26-AA03-A9D27C10248B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B78ECC-4B1F-4D26-AA03-A9D27C10248B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B78ECC-4B1F-4D26-AA03-A9D27C10248B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B78ECC-4B1F-4D26-AA03-A9D27C10248B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B78ECC-4B1F-4D26-AA03-A9D27C10248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B78ECC-4B1F-4D26-AA03-A9D27C10248B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B78ECC-4B1F-4D26-AA03-A9D27C10248B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B78ECC-4B1F-4D26-AA03-A9D27C10248B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B78ECC-4B1F-4D26-AA03-A9D27C10248B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B78ECC-4B1F-4D26-AA03-A9D27C10248B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304800"/>
            <a:ext cx="13842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Inheritance</a:t>
            </a:r>
          </a:p>
          <a:p>
            <a:r>
              <a:rPr lang="en-US" dirty="0"/>
              <a:t>Object</a:t>
            </a:r>
          </a:p>
          <a:p>
            <a:r>
              <a:rPr lang="en-US" dirty="0"/>
              <a:t>== vs .equals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1905000" y="457200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09800" y="1600200"/>
            <a:ext cx="3429000" cy="1371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2209800" y="2069068"/>
            <a:ext cx="3429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209800" y="1699736"/>
            <a:ext cx="760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Shape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00401" y="2069068"/>
            <a:ext cx="2600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abstract double </a:t>
            </a:r>
            <a:r>
              <a:rPr lang="en-US" dirty="0" err="1"/>
              <a:t>getArea</a:t>
            </a:r>
            <a:r>
              <a:rPr lang="en-US" dirty="0"/>
              <a:t>()</a:t>
            </a:r>
          </a:p>
        </p:txBody>
      </p:sp>
      <p:sp>
        <p:nvSpPr>
          <p:cNvPr id="8" name="Rectangle 7"/>
          <p:cNvSpPr/>
          <p:nvPr/>
        </p:nvSpPr>
        <p:spPr>
          <a:xfrm>
            <a:off x="2209800" y="2373868"/>
            <a:ext cx="342824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abstract double </a:t>
            </a:r>
            <a:r>
              <a:rPr lang="en-US" dirty="0" err="1"/>
              <a:t>getCicumference</a:t>
            </a:r>
            <a:r>
              <a:rPr lang="en-US" dirty="0"/>
              <a:t>()</a:t>
            </a:r>
          </a:p>
          <a:p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compareTo</a:t>
            </a:r>
            <a:r>
              <a:rPr lang="en-US" dirty="0"/>
              <a:t>(Shape)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658353" y="3821668"/>
            <a:ext cx="703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Circle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392519" y="3276600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isA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2" name="Straight Arrow Connector 11"/>
          <p:cNvCxnSpPr>
            <a:stCxn id="10" idx="0"/>
          </p:cNvCxnSpPr>
          <p:nvPr/>
        </p:nvCxnSpPr>
        <p:spPr>
          <a:xfrm flipV="1">
            <a:off x="2010277" y="2971800"/>
            <a:ext cx="580523" cy="8498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1143000" y="4191000"/>
            <a:ext cx="5334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838200" y="4050268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hasA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33400" y="4583668"/>
            <a:ext cx="757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radius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1905000" y="4191000"/>
            <a:ext cx="3810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133600" y="4126468"/>
            <a:ext cx="1063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overrides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057400" y="4572000"/>
            <a:ext cx="10601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getArea</a:t>
            </a:r>
            <a:r>
              <a:rPr lang="en-US" dirty="0"/>
              <a:t>()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051749" y="4876800"/>
            <a:ext cx="19106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getCicumference</a:t>
            </a:r>
            <a:r>
              <a:rPr lang="en-US" dirty="0"/>
              <a:t>()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 flipH="1" flipV="1">
            <a:off x="4572000" y="2971800"/>
            <a:ext cx="60960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953000" y="3810000"/>
            <a:ext cx="1780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RegularPentagon</a:t>
            </a:r>
            <a:endParaRPr lang="en-US" dirty="0"/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4572000" y="4179332"/>
            <a:ext cx="5334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267200" y="4038600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hasA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962400" y="4572000"/>
            <a:ext cx="1203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sideLength</a:t>
            </a:r>
            <a:endParaRPr lang="en-US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5334000" y="4179332"/>
            <a:ext cx="3810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562600" y="4114800"/>
            <a:ext cx="1063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overrides</a:t>
            </a:r>
          </a:p>
        </p:txBody>
      </p:sp>
      <p:sp>
        <p:nvSpPr>
          <p:cNvPr id="28" name="Rectangle 27"/>
          <p:cNvSpPr/>
          <p:nvPr/>
        </p:nvSpPr>
        <p:spPr>
          <a:xfrm>
            <a:off x="5486400" y="4560332"/>
            <a:ext cx="10601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getArea</a:t>
            </a:r>
            <a:r>
              <a:rPr lang="en-US" dirty="0"/>
              <a:t>()</a:t>
            </a:r>
          </a:p>
        </p:txBody>
      </p:sp>
      <p:sp>
        <p:nvSpPr>
          <p:cNvPr id="29" name="Rectangle 28"/>
          <p:cNvSpPr/>
          <p:nvPr/>
        </p:nvSpPr>
        <p:spPr>
          <a:xfrm>
            <a:off x="5480749" y="4865132"/>
            <a:ext cx="19106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getCicumference</a:t>
            </a:r>
            <a:r>
              <a:rPr lang="en-US" dirty="0"/>
              <a:t>()</a:t>
            </a:r>
          </a:p>
        </p:txBody>
      </p:sp>
      <p:cxnSp>
        <p:nvCxnSpPr>
          <p:cNvPr id="31" name="Straight Arrow Connector 30"/>
          <p:cNvCxnSpPr>
            <a:cxnSpLocks/>
          </p:cNvCxnSpPr>
          <p:nvPr/>
        </p:nvCxnSpPr>
        <p:spPr>
          <a:xfrm flipV="1">
            <a:off x="5638800" y="1219200"/>
            <a:ext cx="8382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955443" y="1078468"/>
            <a:ext cx="1369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implements</a:t>
            </a:r>
            <a:r>
              <a:rPr lang="en-US" dirty="0"/>
              <a:t> 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220937" y="533400"/>
            <a:ext cx="2129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Comparable&lt;Shape&gt;</a:t>
            </a:r>
          </a:p>
        </p:txBody>
      </p:sp>
      <p:cxnSp>
        <p:nvCxnSpPr>
          <p:cNvPr id="35" name="Straight Connector 34"/>
          <p:cNvCxnSpPr/>
          <p:nvPr/>
        </p:nvCxnSpPr>
        <p:spPr>
          <a:xfrm>
            <a:off x="6248400" y="902732"/>
            <a:ext cx="1371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6213996" y="849868"/>
            <a:ext cx="22442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compareTo</a:t>
            </a:r>
            <a:r>
              <a:rPr lang="en-US" dirty="0"/>
              <a:t>(Shape)</a:t>
            </a:r>
          </a:p>
        </p:txBody>
      </p:sp>
      <p:sp>
        <p:nvSpPr>
          <p:cNvPr id="36" name="Rectangle 35"/>
          <p:cNvSpPr/>
          <p:nvPr/>
        </p:nvSpPr>
        <p:spPr>
          <a:xfrm>
            <a:off x="6248400" y="533400"/>
            <a:ext cx="2057400" cy="68580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4416418" y="3276600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isA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 flipH="1">
            <a:off x="655318" y="5867400"/>
            <a:ext cx="73456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Circle and </a:t>
            </a:r>
            <a:r>
              <a:rPr lang="en-US" dirty="0" err="1"/>
              <a:t>RegularPentagon</a:t>
            </a:r>
            <a:r>
              <a:rPr lang="en-US" dirty="0"/>
              <a:t> will inherit </a:t>
            </a:r>
            <a:r>
              <a:rPr lang="en-US" dirty="0" err="1"/>
              <a:t>compareTo</a:t>
            </a:r>
            <a:r>
              <a:rPr lang="en-US" dirty="0"/>
              <a:t>() </a:t>
            </a:r>
          </a:p>
          <a:p>
            <a:r>
              <a:rPr lang="en-US" dirty="0"/>
              <a:t>(and hence will be Comparable)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0"/>
            <a:ext cx="5172075" cy="186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Connector 5"/>
          <p:cNvCxnSpPr/>
          <p:nvPr/>
        </p:nvCxnSpPr>
        <p:spPr>
          <a:xfrm>
            <a:off x="152400" y="1981200"/>
            <a:ext cx="8763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2133600"/>
            <a:ext cx="5080578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Straight Connector 8"/>
          <p:cNvCxnSpPr/>
          <p:nvPr/>
        </p:nvCxnSpPr>
        <p:spPr>
          <a:xfrm rot="5400000">
            <a:off x="2895600" y="4343400"/>
            <a:ext cx="441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257800" y="2185623"/>
            <a:ext cx="3648075" cy="42151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4953000" y="304800"/>
            <a:ext cx="40865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Circle and </a:t>
            </a:r>
            <a:r>
              <a:rPr lang="en-US" dirty="0" err="1"/>
              <a:t>RegularPentagon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extend</a:t>
            </a:r>
            <a:r>
              <a:rPr lang="en-US" dirty="0"/>
              <a:t> Shape</a:t>
            </a:r>
          </a:p>
          <a:p>
            <a:r>
              <a:rPr lang="en-US" dirty="0"/>
              <a:t>Shape </a:t>
            </a:r>
            <a:r>
              <a:rPr lang="en-US" dirty="0">
                <a:solidFill>
                  <a:srgbClr val="FF0000"/>
                </a:solidFill>
              </a:rPr>
              <a:t>implements</a:t>
            </a:r>
            <a:r>
              <a:rPr lang="en-US" dirty="0"/>
              <a:t> Comparable</a:t>
            </a:r>
          </a:p>
          <a:p>
            <a:r>
              <a:rPr lang="en-US" dirty="0"/>
              <a:t>Circle and </a:t>
            </a:r>
            <a:r>
              <a:rPr lang="en-US" dirty="0" err="1"/>
              <a:t>RegularPentagon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inherit</a:t>
            </a:r>
            <a:r>
              <a:rPr lang="en-US" dirty="0"/>
              <a:t> the</a:t>
            </a:r>
          </a:p>
          <a:p>
            <a:r>
              <a:rPr lang="en-US" dirty="0"/>
              <a:t>Implementation of Comparable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457200"/>
            <a:ext cx="6019800" cy="46731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609600" y="76200"/>
            <a:ext cx="6374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Having defined a </a:t>
            </a:r>
            <a:r>
              <a:rPr lang="en-US" dirty="0">
                <a:solidFill>
                  <a:srgbClr val="FF0000"/>
                </a:solidFill>
              </a:rPr>
              <a:t>natural order</a:t>
            </a:r>
            <a:r>
              <a:rPr lang="en-US" dirty="0"/>
              <a:t>, we can now call </a:t>
            </a:r>
            <a:r>
              <a:rPr lang="en-US" dirty="0" err="1"/>
              <a:t>Collections.sort</a:t>
            </a:r>
            <a:r>
              <a:rPr lang="en-US" dirty="0"/>
              <a:t>(…)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rot="10800000">
            <a:off x="3810000" y="4343400"/>
            <a:ext cx="685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57200" y="5181600"/>
            <a:ext cx="800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9600" y="5257800"/>
            <a:ext cx="8494643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AF92C2F-3202-CEA9-84D0-C78396590E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685800"/>
            <a:ext cx="7467600" cy="575802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65F0D20-6F6F-81BC-2F89-3A80B38DF0A8}"/>
              </a:ext>
            </a:extLst>
          </p:cNvPr>
          <p:cNvSpPr txBox="1"/>
          <p:nvPr/>
        </p:nvSpPr>
        <p:spPr>
          <a:xfrm>
            <a:off x="533400" y="87868"/>
            <a:ext cx="8392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Likewise, we can allow shapes to “have a” color and have a default mutable color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84A6A9-EBA7-2359-D567-D95DB1AC7285}"/>
              </a:ext>
            </a:extLst>
          </p:cNvPr>
          <p:cNvSpPr txBox="1"/>
          <p:nvPr/>
        </p:nvSpPr>
        <p:spPr>
          <a:xfrm>
            <a:off x="1676400" y="6488668"/>
            <a:ext cx="8229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https://github.com/afodor/renderingShapes/blob/main/src/shapes/Shape.java</a:t>
            </a:r>
          </a:p>
        </p:txBody>
      </p:sp>
    </p:spTree>
    <p:extLst>
      <p:ext uri="{BB962C8B-B14F-4D97-AF65-F5344CB8AC3E}">
        <p14:creationId xmlns:p14="http://schemas.microsoft.com/office/powerpoint/2010/main" val="21459511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B8A4109-D6B2-D2DC-B046-1857E9E0CC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317" y="838200"/>
            <a:ext cx="9144000" cy="575078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C7BC91C-2678-FD10-E902-6AC7CBE79D17}"/>
              </a:ext>
            </a:extLst>
          </p:cNvPr>
          <p:cNvSpPr txBox="1"/>
          <p:nvPr/>
        </p:nvSpPr>
        <p:spPr>
          <a:xfrm>
            <a:off x="76200" y="381000"/>
            <a:ext cx="5553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Render as JPEG in Circle now gets this circle’s color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94A4207-0596-A3F6-07EB-8242CF52A3AE}"/>
              </a:ext>
            </a:extLst>
          </p:cNvPr>
          <p:cNvCxnSpPr/>
          <p:nvPr/>
        </p:nvCxnSpPr>
        <p:spPr>
          <a:xfrm flipH="1">
            <a:off x="2438400" y="4191000"/>
            <a:ext cx="1066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16BD445-4E08-95B6-2191-FF4D06EF79F6}"/>
              </a:ext>
            </a:extLst>
          </p:cNvPr>
          <p:cNvSpPr txBox="1"/>
          <p:nvPr/>
        </p:nvSpPr>
        <p:spPr>
          <a:xfrm>
            <a:off x="1295400" y="6400800"/>
            <a:ext cx="91847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https://github.com/afodor/renderingShapes/blob/main/src/shapes/Circle.java</a:t>
            </a:r>
          </a:p>
        </p:txBody>
      </p:sp>
    </p:spTree>
    <p:extLst>
      <p:ext uri="{BB962C8B-B14F-4D97-AF65-F5344CB8AC3E}">
        <p14:creationId xmlns:p14="http://schemas.microsoft.com/office/powerpoint/2010/main" val="40899591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548A8E9-34DC-FABE-5DA7-4BB13FA06E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38200"/>
            <a:ext cx="9029700" cy="43053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5454D85-8CC3-F09A-C45A-3D9BF7A4F1C5}"/>
              </a:ext>
            </a:extLst>
          </p:cNvPr>
          <p:cNvSpPr txBox="1"/>
          <p:nvPr/>
        </p:nvSpPr>
        <p:spPr>
          <a:xfrm>
            <a:off x="533400" y="304800"/>
            <a:ext cx="4788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Each object now can manage its own color…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1010CF8-E7B4-5BFC-7FF0-05D57A7372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1400" y="2362200"/>
            <a:ext cx="5410200" cy="395198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29B3ECB-DA30-D02A-4E5B-D89584B34F3A}"/>
              </a:ext>
            </a:extLst>
          </p:cNvPr>
          <p:cNvSpPr txBox="1"/>
          <p:nvPr/>
        </p:nvSpPr>
        <p:spPr>
          <a:xfrm>
            <a:off x="0" y="6368534"/>
            <a:ext cx="10668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https://github.com/afodor/renderingShapes/blob/main/src/shapes/JPEG_Shape_Displayers.java</a:t>
            </a:r>
          </a:p>
        </p:txBody>
      </p:sp>
    </p:spTree>
    <p:extLst>
      <p:ext uri="{BB962C8B-B14F-4D97-AF65-F5344CB8AC3E}">
        <p14:creationId xmlns:p14="http://schemas.microsoft.com/office/powerpoint/2010/main" val="40850893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842EA81C-9FA1-47B4-5DF5-B1FE2CF6244D}"/>
              </a:ext>
            </a:extLst>
          </p:cNvPr>
          <p:cNvSpPr/>
          <p:nvPr/>
        </p:nvSpPr>
        <p:spPr>
          <a:xfrm>
            <a:off x="2209800" y="1600200"/>
            <a:ext cx="3429000" cy="1371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0F1BA78-747A-0CF6-9DF2-927641716C86}"/>
              </a:ext>
            </a:extLst>
          </p:cNvPr>
          <p:cNvCxnSpPr/>
          <p:nvPr/>
        </p:nvCxnSpPr>
        <p:spPr>
          <a:xfrm>
            <a:off x="2209800" y="2069068"/>
            <a:ext cx="3429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F8B2F3E8-5BF6-0B4B-155B-0BD7B17AC6E9}"/>
              </a:ext>
            </a:extLst>
          </p:cNvPr>
          <p:cNvSpPr txBox="1"/>
          <p:nvPr/>
        </p:nvSpPr>
        <p:spPr>
          <a:xfrm>
            <a:off x="2209800" y="1699736"/>
            <a:ext cx="760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Shape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C1DA04B-AD16-C4B4-DFB6-9ACEE329D2D0}"/>
              </a:ext>
            </a:extLst>
          </p:cNvPr>
          <p:cNvSpPr txBox="1"/>
          <p:nvPr/>
        </p:nvSpPr>
        <p:spPr>
          <a:xfrm>
            <a:off x="2200401" y="2069068"/>
            <a:ext cx="2600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abstract double </a:t>
            </a:r>
            <a:r>
              <a:rPr lang="en-US" dirty="0" err="1"/>
              <a:t>getArea</a:t>
            </a:r>
            <a:r>
              <a:rPr lang="en-US" dirty="0"/>
              <a:t>()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19684E8-FE95-2625-B914-A190CD4FCBD3}"/>
              </a:ext>
            </a:extLst>
          </p:cNvPr>
          <p:cNvSpPr/>
          <p:nvPr/>
        </p:nvSpPr>
        <p:spPr>
          <a:xfrm>
            <a:off x="2209800" y="2373868"/>
            <a:ext cx="342824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abstract double </a:t>
            </a:r>
            <a:r>
              <a:rPr lang="en-US" dirty="0" err="1"/>
              <a:t>getCicumference</a:t>
            </a:r>
            <a:r>
              <a:rPr lang="en-US" dirty="0"/>
              <a:t>()</a:t>
            </a:r>
          </a:p>
          <a:p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compareTo</a:t>
            </a:r>
            <a:r>
              <a:rPr lang="en-US" dirty="0"/>
              <a:t>(Shape)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A08B657-D817-50CA-93AC-D96FC02CC4D6}"/>
              </a:ext>
            </a:extLst>
          </p:cNvPr>
          <p:cNvSpPr txBox="1"/>
          <p:nvPr/>
        </p:nvSpPr>
        <p:spPr>
          <a:xfrm>
            <a:off x="1658353" y="3821668"/>
            <a:ext cx="703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Circle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7847100-28DA-DCA9-FDFE-584003BFBBDB}"/>
              </a:ext>
            </a:extLst>
          </p:cNvPr>
          <p:cNvSpPr txBox="1"/>
          <p:nvPr/>
        </p:nvSpPr>
        <p:spPr>
          <a:xfrm>
            <a:off x="2392519" y="3276600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isA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D13FC8C-D8EC-BA5C-4E72-96CFE3E86D66}"/>
              </a:ext>
            </a:extLst>
          </p:cNvPr>
          <p:cNvCxnSpPr>
            <a:stCxn id="41" idx="0"/>
          </p:cNvCxnSpPr>
          <p:nvPr/>
        </p:nvCxnSpPr>
        <p:spPr>
          <a:xfrm flipV="1">
            <a:off x="2010277" y="2971800"/>
            <a:ext cx="580523" cy="8498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D7D4606-D0E7-8EE3-66B0-1F357B2D97DE}"/>
              </a:ext>
            </a:extLst>
          </p:cNvPr>
          <p:cNvCxnSpPr/>
          <p:nvPr/>
        </p:nvCxnSpPr>
        <p:spPr>
          <a:xfrm flipH="1">
            <a:off x="1143000" y="4191000"/>
            <a:ext cx="5334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B874A5EB-51F7-D8FE-E049-BE477990DD79}"/>
              </a:ext>
            </a:extLst>
          </p:cNvPr>
          <p:cNvSpPr txBox="1"/>
          <p:nvPr/>
        </p:nvSpPr>
        <p:spPr>
          <a:xfrm>
            <a:off x="838200" y="4050268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hasA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D0FCC2D-1141-40F6-F776-F42F649C5BA4}"/>
              </a:ext>
            </a:extLst>
          </p:cNvPr>
          <p:cNvSpPr txBox="1"/>
          <p:nvPr/>
        </p:nvSpPr>
        <p:spPr>
          <a:xfrm>
            <a:off x="533400" y="4583668"/>
            <a:ext cx="757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radius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3B71784-1FC6-92EF-75F9-75D3A4506E0A}"/>
              </a:ext>
            </a:extLst>
          </p:cNvPr>
          <p:cNvCxnSpPr/>
          <p:nvPr/>
        </p:nvCxnSpPr>
        <p:spPr>
          <a:xfrm>
            <a:off x="1905000" y="4191000"/>
            <a:ext cx="3810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DC2B0833-28D5-60F7-5122-50155D439360}"/>
              </a:ext>
            </a:extLst>
          </p:cNvPr>
          <p:cNvSpPr txBox="1"/>
          <p:nvPr/>
        </p:nvSpPr>
        <p:spPr>
          <a:xfrm>
            <a:off x="2133600" y="4126468"/>
            <a:ext cx="1063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overrides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1CE5FEB-D774-3415-3B6D-73479FA77F90}"/>
              </a:ext>
            </a:extLst>
          </p:cNvPr>
          <p:cNvSpPr/>
          <p:nvPr/>
        </p:nvSpPr>
        <p:spPr>
          <a:xfrm>
            <a:off x="2057400" y="4572000"/>
            <a:ext cx="10601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getArea</a:t>
            </a:r>
            <a:r>
              <a:rPr lang="en-US" dirty="0"/>
              <a:t>()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3326FC74-15F1-5252-3BA3-9E58E7DEE952}"/>
              </a:ext>
            </a:extLst>
          </p:cNvPr>
          <p:cNvSpPr/>
          <p:nvPr/>
        </p:nvSpPr>
        <p:spPr>
          <a:xfrm>
            <a:off x="2051749" y="4876800"/>
            <a:ext cx="19106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getCicumference</a:t>
            </a:r>
            <a:r>
              <a:rPr lang="en-US" dirty="0"/>
              <a:t>()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2C6DF998-40FB-C186-02CB-B1E70AEC37D8}"/>
              </a:ext>
            </a:extLst>
          </p:cNvPr>
          <p:cNvCxnSpPr/>
          <p:nvPr/>
        </p:nvCxnSpPr>
        <p:spPr>
          <a:xfrm flipH="1" flipV="1">
            <a:off x="4572000" y="2971800"/>
            <a:ext cx="60960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E225956B-9CE5-D17E-0F9F-A4CB3ECC9361}"/>
              </a:ext>
            </a:extLst>
          </p:cNvPr>
          <p:cNvSpPr txBox="1"/>
          <p:nvPr/>
        </p:nvSpPr>
        <p:spPr>
          <a:xfrm>
            <a:off x="4953000" y="3810000"/>
            <a:ext cx="1780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RegularPentagon</a:t>
            </a:r>
            <a:endParaRPr lang="en-US" dirty="0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C4CD2876-75F7-7852-72AD-C889897D4228}"/>
              </a:ext>
            </a:extLst>
          </p:cNvPr>
          <p:cNvCxnSpPr/>
          <p:nvPr/>
        </p:nvCxnSpPr>
        <p:spPr>
          <a:xfrm flipH="1">
            <a:off x="4572000" y="4179332"/>
            <a:ext cx="5334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C0BE22D5-5947-62CC-DE08-F85868561D4C}"/>
              </a:ext>
            </a:extLst>
          </p:cNvPr>
          <p:cNvSpPr txBox="1"/>
          <p:nvPr/>
        </p:nvSpPr>
        <p:spPr>
          <a:xfrm>
            <a:off x="4267200" y="4038600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hasA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A07D4A9-C6EA-5DA0-AF11-76A40A090ACC}"/>
              </a:ext>
            </a:extLst>
          </p:cNvPr>
          <p:cNvSpPr txBox="1"/>
          <p:nvPr/>
        </p:nvSpPr>
        <p:spPr>
          <a:xfrm>
            <a:off x="3962400" y="4572000"/>
            <a:ext cx="1203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sideLength</a:t>
            </a:r>
            <a:endParaRPr lang="en-US" dirty="0"/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3BC83A80-68E3-0CAF-5A48-7F70F64041E7}"/>
              </a:ext>
            </a:extLst>
          </p:cNvPr>
          <p:cNvCxnSpPr/>
          <p:nvPr/>
        </p:nvCxnSpPr>
        <p:spPr>
          <a:xfrm>
            <a:off x="5334000" y="4179332"/>
            <a:ext cx="3810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8D4BACA8-B2A9-0E80-6FC2-3A8B3449E2E1}"/>
              </a:ext>
            </a:extLst>
          </p:cNvPr>
          <p:cNvSpPr txBox="1"/>
          <p:nvPr/>
        </p:nvSpPr>
        <p:spPr>
          <a:xfrm>
            <a:off x="5562600" y="4114800"/>
            <a:ext cx="1063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overrides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AE73E1A4-EAC1-5B33-5653-44156DBD2B05}"/>
              </a:ext>
            </a:extLst>
          </p:cNvPr>
          <p:cNvSpPr/>
          <p:nvPr/>
        </p:nvSpPr>
        <p:spPr>
          <a:xfrm>
            <a:off x="5486400" y="4560332"/>
            <a:ext cx="10601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getArea</a:t>
            </a:r>
            <a:r>
              <a:rPr lang="en-US" dirty="0"/>
              <a:t>()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25C62C19-EB99-A1AD-F8CD-8ABBF628BF7C}"/>
              </a:ext>
            </a:extLst>
          </p:cNvPr>
          <p:cNvSpPr/>
          <p:nvPr/>
        </p:nvSpPr>
        <p:spPr>
          <a:xfrm>
            <a:off x="5480749" y="4865132"/>
            <a:ext cx="19106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getCicumference</a:t>
            </a:r>
            <a:r>
              <a:rPr lang="en-US" dirty="0"/>
              <a:t>()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2C2E0E7A-0EB3-C3E8-E038-4D8C5A8B6F3C}"/>
              </a:ext>
            </a:extLst>
          </p:cNvPr>
          <p:cNvCxnSpPr>
            <a:cxnSpLocks/>
          </p:cNvCxnSpPr>
          <p:nvPr/>
        </p:nvCxnSpPr>
        <p:spPr>
          <a:xfrm flipV="1">
            <a:off x="5638800" y="1219200"/>
            <a:ext cx="8382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AF70F67D-A00F-519F-31F3-397E2F154D35}"/>
              </a:ext>
            </a:extLst>
          </p:cNvPr>
          <p:cNvSpPr txBox="1"/>
          <p:nvPr/>
        </p:nvSpPr>
        <p:spPr>
          <a:xfrm>
            <a:off x="4955443" y="1078468"/>
            <a:ext cx="1369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implements</a:t>
            </a:r>
            <a:r>
              <a:rPr lang="en-US" dirty="0"/>
              <a:t> 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3E20F17-3276-CEC7-59A3-220903D0E733}"/>
              </a:ext>
            </a:extLst>
          </p:cNvPr>
          <p:cNvSpPr txBox="1"/>
          <p:nvPr/>
        </p:nvSpPr>
        <p:spPr>
          <a:xfrm>
            <a:off x="6220937" y="533400"/>
            <a:ext cx="2129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Comparable&lt;Shape&gt;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6BF11D1C-5008-9BBD-8EB5-317F46B86D09}"/>
              </a:ext>
            </a:extLst>
          </p:cNvPr>
          <p:cNvCxnSpPr/>
          <p:nvPr/>
        </p:nvCxnSpPr>
        <p:spPr>
          <a:xfrm>
            <a:off x="6248400" y="902732"/>
            <a:ext cx="1371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02BFFAF5-950F-B7CB-902B-F8163FBEF69A}"/>
              </a:ext>
            </a:extLst>
          </p:cNvPr>
          <p:cNvSpPr/>
          <p:nvPr/>
        </p:nvSpPr>
        <p:spPr>
          <a:xfrm>
            <a:off x="6213996" y="849868"/>
            <a:ext cx="22442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compareTo</a:t>
            </a:r>
            <a:r>
              <a:rPr lang="en-US" dirty="0"/>
              <a:t>(Shape)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DD8CD048-0AD4-44B5-E8E7-B902B176EECF}"/>
              </a:ext>
            </a:extLst>
          </p:cNvPr>
          <p:cNvSpPr/>
          <p:nvPr/>
        </p:nvSpPr>
        <p:spPr>
          <a:xfrm>
            <a:off x="6248400" y="533400"/>
            <a:ext cx="2057400" cy="68580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F338BC1-1E97-B826-EC17-734482923944}"/>
              </a:ext>
            </a:extLst>
          </p:cNvPr>
          <p:cNvSpPr txBox="1"/>
          <p:nvPr/>
        </p:nvSpPr>
        <p:spPr>
          <a:xfrm>
            <a:off x="4416418" y="3276600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isA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4840608-E1E3-DECB-9AEB-DA4A265DDCA8}"/>
              </a:ext>
            </a:extLst>
          </p:cNvPr>
          <p:cNvSpPr txBox="1"/>
          <p:nvPr/>
        </p:nvSpPr>
        <p:spPr>
          <a:xfrm flipH="1">
            <a:off x="655318" y="5867400"/>
            <a:ext cx="7345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say that after this modification, Shape now “has a” Color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4E96EF8B-B323-848A-8E12-EE15213F4B76}"/>
              </a:ext>
            </a:extLst>
          </p:cNvPr>
          <p:cNvCxnSpPr/>
          <p:nvPr/>
        </p:nvCxnSpPr>
        <p:spPr>
          <a:xfrm>
            <a:off x="5715000" y="2373868"/>
            <a:ext cx="10184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8FD5A747-E996-322C-EFDD-596E9A80792F}"/>
              </a:ext>
            </a:extLst>
          </p:cNvPr>
          <p:cNvSpPr txBox="1"/>
          <p:nvPr/>
        </p:nvSpPr>
        <p:spPr>
          <a:xfrm>
            <a:off x="5913281" y="2057400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hasA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7E9C2DB-76D3-B744-4001-E28C8F20A8C2}"/>
              </a:ext>
            </a:extLst>
          </p:cNvPr>
          <p:cNvSpPr txBox="1"/>
          <p:nvPr/>
        </p:nvSpPr>
        <p:spPr>
          <a:xfrm>
            <a:off x="6782797" y="2209800"/>
            <a:ext cx="18666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Color</a:t>
            </a:r>
          </a:p>
          <a:p>
            <a:r>
              <a:rPr lang="en-US" dirty="0"/>
              <a:t>(with appropriate</a:t>
            </a:r>
          </a:p>
          <a:p>
            <a:r>
              <a:rPr lang="en-US" dirty="0"/>
              <a:t>getter and setter)</a:t>
            </a:r>
          </a:p>
        </p:txBody>
      </p:sp>
    </p:spTree>
    <p:extLst>
      <p:ext uri="{BB962C8B-B14F-4D97-AF65-F5344CB8AC3E}">
        <p14:creationId xmlns:p14="http://schemas.microsoft.com/office/powerpoint/2010/main" val="13956385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304800"/>
            <a:ext cx="13842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Inheritance</a:t>
            </a:r>
          </a:p>
          <a:p>
            <a:r>
              <a:rPr lang="en-US" dirty="0"/>
              <a:t>Object</a:t>
            </a:r>
          </a:p>
          <a:p>
            <a:r>
              <a:rPr lang="en-US" dirty="0"/>
              <a:t>== vs .equals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1447800" y="762000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600" y="228600"/>
            <a:ext cx="5340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Java (and C#) all objects automatically extend Object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685800"/>
            <a:ext cx="8534400" cy="19959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Connector 6"/>
          <p:cNvCxnSpPr/>
          <p:nvPr/>
        </p:nvCxnSpPr>
        <p:spPr>
          <a:xfrm>
            <a:off x="152400" y="2971800"/>
            <a:ext cx="8686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" y="685800"/>
            <a:ext cx="9004836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381000" y="228600"/>
            <a:ext cx="3282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All objects have these methods…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4800" y="4419600"/>
            <a:ext cx="7655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wait() and notify() and </a:t>
            </a:r>
            <a:r>
              <a:rPr lang="en-US" dirty="0" err="1"/>
              <a:t>notifyAll</a:t>
            </a:r>
            <a:r>
              <a:rPr lang="en-US" dirty="0"/>
              <a:t>() are for threading (so we will get to them later)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04800" y="4888468"/>
            <a:ext cx="75712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clone() is very tricky to use (see Bloch Item #11: Override clone judiciously)</a:t>
            </a:r>
          </a:p>
          <a:p>
            <a:endParaRPr lang="en-US" dirty="0"/>
          </a:p>
          <a:p>
            <a:r>
              <a:rPr lang="en-US" dirty="0"/>
              <a:t>The 3 that we will think about now are: equals(…), </a:t>
            </a:r>
            <a:r>
              <a:rPr lang="en-US" dirty="0" err="1"/>
              <a:t>hashCode</a:t>
            </a:r>
            <a:r>
              <a:rPr lang="en-US" dirty="0"/>
              <a:t>(..) and </a:t>
            </a:r>
            <a:r>
              <a:rPr lang="en-US" dirty="0" err="1"/>
              <a:t>toString</a:t>
            </a:r>
            <a:r>
              <a:rPr lang="en-US" dirty="0"/>
              <a:t>(…)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19200" y="2208074"/>
            <a:ext cx="646561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Interfaces</a:t>
            </a:r>
            <a:r>
              <a:rPr lang="en-US" dirty="0"/>
              <a:t> are one way we can work at a more abstract level in Java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Inheritance</a:t>
            </a:r>
            <a:r>
              <a:rPr lang="en-US" dirty="0"/>
              <a:t> is another.</a:t>
            </a:r>
          </a:p>
          <a:p>
            <a:endParaRPr lang="en-US" dirty="0"/>
          </a:p>
          <a:p>
            <a:r>
              <a:rPr lang="en-US" dirty="0"/>
              <a:t>Instead of declaring Shape to be an </a:t>
            </a:r>
            <a:r>
              <a:rPr lang="en-US" dirty="0">
                <a:solidFill>
                  <a:srgbClr val="FF0000"/>
                </a:solidFill>
              </a:rPr>
              <a:t>interface</a:t>
            </a:r>
            <a:r>
              <a:rPr lang="en-US" dirty="0"/>
              <a:t> we can make it an</a:t>
            </a:r>
          </a:p>
          <a:p>
            <a:r>
              <a:rPr lang="en-US" dirty="0">
                <a:solidFill>
                  <a:srgbClr val="FF0000"/>
                </a:solidFill>
              </a:rPr>
              <a:t>abstract class </a:t>
            </a:r>
            <a:r>
              <a:rPr lang="en-US" dirty="0"/>
              <a:t>and have our Shapes </a:t>
            </a:r>
            <a:r>
              <a:rPr lang="en-US" dirty="0">
                <a:solidFill>
                  <a:srgbClr val="FF0000"/>
                </a:solidFill>
              </a:rPr>
              <a:t>extend</a:t>
            </a:r>
            <a:r>
              <a:rPr lang="en-US" dirty="0"/>
              <a:t> it..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6021" y="0"/>
            <a:ext cx="38663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toString</a:t>
            </a:r>
            <a:r>
              <a:rPr lang="en-US" dirty="0"/>
              <a:t>() is the easiest to understand…</a:t>
            </a:r>
          </a:p>
          <a:p>
            <a:endParaRPr lang="en-US" dirty="0"/>
          </a:p>
          <a:p>
            <a:r>
              <a:rPr lang="en-US" dirty="0"/>
              <a:t>In the Object </a:t>
            </a:r>
            <a:r>
              <a:rPr lang="en-US" dirty="0" err="1"/>
              <a:t>superclass</a:t>
            </a:r>
            <a:r>
              <a:rPr lang="en-US" dirty="0"/>
              <a:t>….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914400"/>
            <a:ext cx="7763774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164068"/>
            <a:ext cx="6228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 </a:t>
            </a:r>
            <a:r>
              <a:rPr lang="en-US" dirty="0" err="1"/>
              <a:t>toString</a:t>
            </a:r>
            <a:r>
              <a:rPr lang="en-US" dirty="0"/>
              <a:t>() in our Shape class is not very informative by default</a:t>
            </a: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0" y="685800"/>
            <a:ext cx="5836857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9600" y="4724400"/>
            <a:ext cx="5462337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Straight Arrow Connector 8"/>
          <p:cNvCxnSpPr/>
          <p:nvPr/>
        </p:nvCxnSpPr>
        <p:spPr>
          <a:xfrm rot="10800000">
            <a:off x="4114800" y="3124200"/>
            <a:ext cx="5334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57200" y="3516868"/>
            <a:ext cx="8008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Shape is here </a:t>
            </a:r>
            <a:r>
              <a:rPr lang="en-US" dirty="0" err="1"/>
              <a:t>autocast</a:t>
            </a:r>
            <a:r>
              <a:rPr lang="en-US" dirty="0"/>
              <a:t> to a String (by calling </a:t>
            </a:r>
            <a:r>
              <a:rPr lang="en-US" dirty="0" err="1"/>
              <a:t>s.toString</a:t>
            </a:r>
            <a:r>
              <a:rPr lang="en-US" dirty="0"/>
              <a:t>() for each s in in </a:t>
            </a:r>
            <a:r>
              <a:rPr lang="en-US" dirty="0" err="1"/>
              <a:t>listOfShapes</a:t>
            </a:r>
            <a:r>
              <a:rPr lang="en-US" dirty="0"/>
              <a:t>)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838200"/>
            <a:ext cx="7500938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 flipH="1">
            <a:off x="655318" y="304800"/>
            <a:ext cx="5745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Explicitly calling </a:t>
            </a:r>
            <a:r>
              <a:rPr lang="en-US" dirty="0" err="1"/>
              <a:t>toString</a:t>
            </a:r>
            <a:r>
              <a:rPr lang="en-US" dirty="0"/>
              <a:t>() yields the same results…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rot="10800000">
            <a:off x="5562600" y="3808412"/>
            <a:ext cx="990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9600" y="4724400"/>
            <a:ext cx="5462337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152400"/>
            <a:ext cx="739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 is considered good form to override </a:t>
            </a:r>
            <a:r>
              <a:rPr lang="en-US" dirty="0" err="1"/>
              <a:t>toString</a:t>
            </a:r>
            <a:r>
              <a:rPr lang="en-US" dirty="0"/>
              <a:t>() 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0" y="685800"/>
            <a:ext cx="3895725" cy="424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066800" y="5105400"/>
            <a:ext cx="681455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override is when the subclass defines the method with the same name</a:t>
            </a:r>
          </a:p>
          <a:p>
            <a:r>
              <a:rPr lang="en-US" dirty="0"/>
              <a:t>in the </a:t>
            </a:r>
            <a:r>
              <a:rPr lang="en-US" dirty="0" err="1"/>
              <a:t>superclass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The method gets executed from the subclass.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600" y="381000"/>
            <a:ext cx="3956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can have Shape override </a:t>
            </a:r>
            <a:r>
              <a:rPr lang="en-US" dirty="0" err="1"/>
              <a:t>toString</a:t>
            </a:r>
            <a:r>
              <a:rPr lang="en-US" dirty="0"/>
              <a:t>()…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1219200"/>
            <a:ext cx="7373815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Arrow Connector 6"/>
          <p:cNvCxnSpPr/>
          <p:nvPr/>
        </p:nvCxnSpPr>
        <p:spPr>
          <a:xfrm rot="10800000">
            <a:off x="5257800" y="4419600"/>
            <a:ext cx="838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rot="10800000">
            <a:off x="3429000" y="3962400"/>
            <a:ext cx="685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57200" y="5562600"/>
            <a:ext cx="754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“@Override” is a note to the compiler that say, do not compile unless </a:t>
            </a:r>
            <a:r>
              <a:rPr lang="en-US" dirty="0" err="1"/>
              <a:t>toString</a:t>
            </a:r>
            <a:r>
              <a:rPr lang="en-US" dirty="0"/>
              <a:t>()  is a method that is overriding a method in the </a:t>
            </a:r>
            <a:r>
              <a:rPr lang="en-US" dirty="0" err="1"/>
              <a:t>superclass</a:t>
            </a:r>
            <a:r>
              <a:rPr lang="en-US" dirty="0"/>
              <a:t>… 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0"/>
            <a:ext cx="7373815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685800" y="3593068"/>
            <a:ext cx="3662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 </a:t>
            </a:r>
            <a:r>
              <a:rPr lang="en-US" dirty="0" err="1"/>
              <a:t>toString</a:t>
            </a:r>
            <a:r>
              <a:rPr lang="en-US" dirty="0"/>
              <a:t>() </a:t>
            </a:r>
            <a:r>
              <a:rPr lang="en-US" dirty="0" err="1"/>
              <a:t>overriden</a:t>
            </a:r>
            <a:r>
              <a:rPr lang="en-US" dirty="0"/>
              <a:t> in Shape…  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400" y="4267200"/>
            <a:ext cx="5505450" cy="227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Straight Connector 8"/>
          <p:cNvCxnSpPr/>
          <p:nvPr/>
        </p:nvCxnSpPr>
        <p:spPr>
          <a:xfrm rot="5400000">
            <a:off x="3390900" y="5372100"/>
            <a:ext cx="2514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876800" y="4800600"/>
            <a:ext cx="3886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81000"/>
            <a:ext cx="534963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4534643" y="152400"/>
            <a:ext cx="3009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 can define </a:t>
            </a:r>
            <a:r>
              <a:rPr lang="en-US" dirty="0" err="1"/>
              <a:t>toString</a:t>
            </a:r>
            <a:r>
              <a:rPr lang="en-US" dirty="0"/>
              <a:t>() in Circle</a:t>
            </a:r>
          </a:p>
        </p:txBody>
      </p:sp>
      <p:cxnSp>
        <p:nvCxnSpPr>
          <p:cNvPr id="8" name="Straight Connector 7"/>
          <p:cNvCxnSpPr/>
          <p:nvPr/>
        </p:nvCxnSpPr>
        <p:spPr>
          <a:xfrm rot="5400000">
            <a:off x="2781300" y="1714500"/>
            <a:ext cx="3429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400" y="4267200"/>
            <a:ext cx="5505450" cy="227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" name="Straight Connector 9"/>
          <p:cNvCxnSpPr/>
          <p:nvPr/>
        </p:nvCxnSpPr>
        <p:spPr>
          <a:xfrm rot="5400000">
            <a:off x="3390900" y="5372100"/>
            <a:ext cx="2514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572000" y="3733800"/>
            <a:ext cx="466339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RegularPentagon</a:t>
            </a:r>
            <a:r>
              <a:rPr lang="en-US" dirty="0"/>
              <a:t> just calls </a:t>
            </a:r>
            <a:r>
              <a:rPr lang="en-US" dirty="0" err="1"/>
              <a:t>Shape.toString</a:t>
            </a:r>
            <a:r>
              <a:rPr lang="en-US" dirty="0"/>
              <a:t>()</a:t>
            </a:r>
          </a:p>
          <a:p>
            <a:r>
              <a:rPr lang="en-US" dirty="0"/>
              <a:t>(because there is no </a:t>
            </a:r>
            <a:r>
              <a:rPr lang="en-US" dirty="0" err="1"/>
              <a:t>RegularPentagon.toString</a:t>
            </a:r>
            <a:r>
              <a:rPr lang="en-US" dirty="0"/>
              <a:t>()</a:t>
            </a:r>
          </a:p>
          <a:p>
            <a:endParaRPr lang="en-US" dirty="0"/>
          </a:p>
          <a:p>
            <a:r>
              <a:rPr lang="en-US" dirty="0"/>
              <a:t>Circle calls </a:t>
            </a:r>
            <a:r>
              <a:rPr lang="en-US" dirty="0" err="1"/>
              <a:t>Circle.toString</a:t>
            </a:r>
            <a:r>
              <a:rPr lang="en-US" dirty="0"/>
              <a:t>() </a:t>
            </a: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572000" y="609600"/>
            <a:ext cx="4610100" cy="180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8" name="Straight Arrow Connector 17"/>
          <p:cNvCxnSpPr/>
          <p:nvPr/>
        </p:nvCxnSpPr>
        <p:spPr>
          <a:xfrm rot="5400000" flipH="1" flipV="1">
            <a:off x="6705600" y="2362200"/>
            <a:ext cx="5334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019800" y="2667000"/>
            <a:ext cx="2179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Calls </a:t>
            </a:r>
            <a:r>
              <a:rPr lang="en-US" dirty="0" err="1"/>
              <a:t>shape.toString</a:t>
            </a:r>
            <a:r>
              <a:rPr lang="en-US" dirty="0"/>
              <a:t>()</a:t>
            </a:r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648200" y="5105400"/>
            <a:ext cx="4419600" cy="720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81000"/>
            <a:ext cx="534963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4534643" y="152400"/>
            <a:ext cx="3867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add to </a:t>
            </a:r>
            <a:r>
              <a:rPr lang="en-US" dirty="0" err="1"/>
              <a:t>toString</a:t>
            </a:r>
            <a:r>
              <a:rPr lang="en-US" dirty="0"/>
              <a:t>() to </a:t>
            </a:r>
            <a:r>
              <a:rPr lang="en-US" dirty="0" err="1"/>
              <a:t>RegularPetagon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 rot="5400000">
            <a:off x="2781300" y="1714500"/>
            <a:ext cx="3429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400" y="4267200"/>
            <a:ext cx="5505450" cy="227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Straight Connector 7"/>
          <p:cNvCxnSpPr/>
          <p:nvPr/>
        </p:nvCxnSpPr>
        <p:spPr>
          <a:xfrm rot="5400000">
            <a:off x="3390900" y="5372100"/>
            <a:ext cx="2514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724400" y="4267200"/>
            <a:ext cx="393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Now we get a more consistent output… 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579855" y="685800"/>
            <a:ext cx="4564145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683493" y="4800600"/>
            <a:ext cx="5832107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8200" y="228600"/>
            <a:ext cx="777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we override </a:t>
            </a:r>
            <a:r>
              <a:rPr lang="en-US" dirty="0" err="1"/>
              <a:t>toString</a:t>
            </a:r>
            <a:r>
              <a:rPr lang="en-US" dirty="0"/>
              <a:t>() properly, we can simplify some our client code…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9200" y="914400"/>
            <a:ext cx="7515616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2608895" y="3516868"/>
            <a:ext cx="2941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example could become…. 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95400" y="4114800"/>
            <a:ext cx="6455229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381000" y="5943600"/>
            <a:ext cx="8194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(but of course this assumes there is one way proper way to format object information)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7994" y="0"/>
            <a:ext cx="79330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Inheritance can reduce the amount of work you need to do by utilizing code reuse.</a:t>
            </a:r>
          </a:p>
          <a:p>
            <a:br>
              <a:rPr lang="en-US" dirty="0"/>
            </a:br>
            <a:r>
              <a:rPr lang="en-US" dirty="0"/>
              <a:t>Consider Rectangle and Square… </a:t>
            </a:r>
          </a:p>
        </p:txBody>
      </p:sp>
      <p:sp>
        <p:nvSpPr>
          <p:cNvPr id="5" name="Rectangle 4"/>
          <p:cNvSpPr/>
          <p:nvPr/>
        </p:nvSpPr>
        <p:spPr>
          <a:xfrm>
            <a:off x="2209800" y="1600200"/>
            <a:ext cx="3429000" cy="1371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2209800" y="2069068"/>
            <a:ext cx="3429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209800" y="1699736"/>
            <a:ext cx="760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Shape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00401" y="2069068"/>
            <a:ext cx="2600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abstract double </a:t>
            </a:r>
            <a:r>
              <a:rPr lang="en-US" dirty="0" err="1"/>
              <a:t>getArea</a:t>
            </a:r>
            <a:r>
              <a:rPr lang="en-US" dirty="0"/>
              <a:t>()</a:t>
            </a:r>
          </a:p>
        </p:txBody>
      </p:sp>
      <p:sp>
        <p:nvSpPr>
          <p:cNvPr id="9" name="Rectangle 8"/>
          <p:cNvSpPr/>
          <p:nvPr/>
        </p:nvSpPr>
        <p:spPr>
          <a:xfrm>
            <a:off x="2209800" y="2373868"/>
            <a:ext cx="342824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abstract double </a:t>
            </a:r>
            <a:r>
              <a:rPr lang="en-US" dirty="0" err="1"/>
              <a:t>getCicumference</a:t>
            </a:r>
            <a:r>
              <a:rPr lang="en-US" dirty="0"/>
              <a:t>()</a:t>
            </a:r>
          </a:p>
          <a:p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compareTo</a:t>
            </a:r>
            <a:r>
              <a:rPr lang="en-US" dirty="0"/>
              <a:t>(Shape)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353553" y="3821668"/>
            <a:ext cx="703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Circle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087719" y="3276600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isA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2" name="Straight Arrow Connector 11"/>
          <p:cNvCxnSpPr>
            <a:stCxn id="10" idx="0"/>
          </p:cNvCxnSpPr>
          <p:nvPr/>
        </p:nvCxnSpPr>
        <p:spPr>
          <a:xfrm flipV="1">
            <a:off x="1705477" y="2971800"/>
            <a:ext cx="580523" cy="8498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 flipV="1">
            <a:off x="5641982" y="2971800"/>
            <a:ext cx="60960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022982" y="3810000"/>
            <a:ext cx="1780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RegularPentagon</a:t>
            </a:r>
            <a:endParaRPr lang="en-US" dirty="0"/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5638800" y="1219200"/>
            <a:ext cx="8382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955443" y="1078468"/>
            <a:ext cx="1369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implements</a:t>
            </a:r>
            <a:r>
              <a:rPr lang="en-US" dirty="0"/>
              <a:t> 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220937" y="533400"/>
            <a:ext cx="2129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Comparable&lt;Shape&gt;</a:t>
            </a:r>
          </a:p>
        </p:txBody>
      </p:sp>
      <p:cxnSp>
        <p:nvCxnSpPr>
          <p:cNvPr id="32" name="Straight Connector 31"/>
          <p:cNvCxnSpPr/>
          <p:nvPr/>
        </p:nvCxnSpPr>
        <p:spPr>
          <a:xfrm>
            <a:off x="6248400" y="902732"/>
            <a:ext cx="1371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6213996" y="849868"/>
            <a:ext cx="22442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compareTo</a:t>
            </a:r>
            <a:r>
              <a:rPr lang="en-US" dirty="0"/>
              <a:t>(Shape)</a:t>
            </a:r>
          </a:p>
        </p:txBody>
      </p:sp>
      <p:sp>
        <p:nvSpPr>
          <p:cNvPr id="34" name="Rectangle 33"/>
          <p:cNvSpPr/>
          <p:nvPr/>
        </p:nvSpPr>
        <p:spPr>
          <a:xfrm>
            <a:off x="6248400" y="533400"/>
            <a:ext cx="2057400" cy="68580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5486400" y="3276600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isA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621662" y="3581400"/>
            <a:ext cx="1102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Rectangle</a:t>
            </a:r>
          </a:p>
        </p:txBody>
      </p:sp>
      <p:cxnSp>
        <p:nvCxnSpPr>
          <p:cNvPr id="41" name="Straight Arrow Connector 40"/>
          <p:cNvCxnSpPr>
            <a:stCxn id="39" idx="0"/>
          </p:cNvCxnSpPr>
          <p:nvPr/>
        </p:nvCxnSpPr>
        <p:spPr>
          <a:xfrm rot="5400000" flipH="1" flipV="1">
            <a:off x="3877215" y="3267616"/>
            <a:ext cx="609600" cy="179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4191000" y="3124200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isA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43" name="Straight Arrow Connector 42"/>
          <p:cNvCxnSpPr/>
          <p:nvPr/>
        </p:nvCxnSpPr>
        <p:spPr>
          <a:xfrm rot="5400000" flipH="1" flipV="1">
            <a:off x="3874033" y="4258216"/>
            <a:ext cx="609600" cy="179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4187818" y="4114800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isA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810920" y="4659868"/>
            <a:ext cx="837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Square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48734" y="76200"/>
            <a:ext cx="2028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With an interface….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0"/>
            <a:ext cx="3457575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8200" y="1447800"/>
            <a:ext cx="4962525" cy="258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819400" y="3978015"/>
            <a:ext cx="6629400" cy="28799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Straight Connector 7"/>
          <p:cNvCxnSpPr/>
          <p:nvPr/>
        </p:nvCxnSpPr>
        <p:spPr>
          <a:xfrm>
            <a:off x="152400" y="1371600"/>
            <a:ext cx="838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81000" y="3962400"/>
            <a:ext cx="8534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638800" y="2362200"/>
            <a:ext cx="2498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Circle</a:t>
            </a:r>
            <a:r>
              <a:rPr lang="en-US" dirty="0">
                <a:solidFill>
                  <a:srgbClr val="FF0000"/>
                </a:solidFill>
              </a:rPr>
              <a:t> implements </a:t>
            </a:r>
            <a:r>
              <a:rPr lang="en-US" dirty="0"/>
              <a:t>Shape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rot="10800000">
            <a:off x="2971800" y="1981200"/>
            <a:ext cx="5334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28600" y="4459069"/>
            <a:ext cx="19266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RegularPentagaon</a:t>
            </a:r>
            <a:r>
              <a:rPr lang="en-US" dirty="0"/>
              <a:t> </a:t>
            </a:r>
          </a:p>
          <a:p>
            <a:r>
              <a:rPr lang="en-US" dirty="0">
                <a:solidFill>
                  <a:srgbClr val="FF0000"/>
                </a:solidFill>
              </a:rPr>
              <a:t>implements</a:t>
            </a:r>
            <a:r>
              <a:rPr lang="en-US" dirty="0"/>
              <a:t> Shape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rot="10800000">
            <a:off x="5486400" y="4191000"/>
            <a:ext cx="6096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781050"/>
            <a:ext cx="5048250" cy="529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609600" y="152400"/>
            <a:ext cx="1966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Here is a Rectangle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781050"/>
            <a:ext cx="5048250" cy="529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609600" y="152400"/>
            <a:ext cx="1966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Here is a Rectangle</a:t>
            </a:r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219200" y="3429000"/>
            <a:ext cx="6400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495800" y="164068"/>
            <a:ext cx="4553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Square can be gotten with almost no work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24400" y="1295400"/>
            <a:ext cx="39116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/>
        </p:nvSpPr>
        <p:spPr>
          <a:xfrm>
            <a:off x="4724400" y="3352800"/>
            <a:ext cx="373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(although it might be “polite” to override </a:t>
            </a:r>
            <a:r>
              <a:rPr lang="en-US" dirty="0" err="1"/>
              <a:t>toString</a:t>
            </a:r>
            <a:r>
              <a:rPr lang="en-US" dirty="0"/>
              <a:t>() in Square too)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4191000"/>
            <a:ext cx="6315075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90600" y="1143000"/>
            <a:ext cx="5893248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1066800" y="381000"/>
            <a:ext cx="6233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can mix our new Rectangles and Squares with other Shapes…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rot="10800000">
            <a:off x="5791201" y="4494211"/>
            <a:ext cx="762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57200" y="5257800"/>
            <a:ext cx="8445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Because we didn’t over-ride </a:t>
            </a:r>
            <a:r>
              <a:rPr lang="en-US" dirty="0" err="1"/>
              <a:t>toString</a:t>
            </a:r>
            <a:r>
              <a:rPr lang="en-US" dirty="0"/>
              <a:t>() in Square, </a:t>
            </a:r>
            <a:r>
              <a:rPr lang="en-US" dirty="0" err="1"/>
              <a:t>toString</a:t>
            </a:r>
            <a:r>
              <a:rPr lang="en-US" dirty="0"/>
              <a:t>() from Rectangle is used here…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-76200"/>
            <a:ext cx="671908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the one hand, inheritance can make good use of code re-use.</a:t>
            </a:r>
          </a:p>
          <a:p>
            <a:endParaRPr lang="en-US" dirty="0"/>
          </a:p>
          <a:p>
            <a:r>
              <a:rPr lang="en-US" dirty="0"/>
              <a:t>On the other hand, it </a:t>
            </a:r>
            <a:r>
              <a:rPr lang="en-US"/>
              <a:t>breaks encapsulation.</a:t>
            </a:r>
            <a:endParaRPr lang="en-US" dirty="0"/>
          </a:p>
          <a:p>
            <a:endParaRPr lang="en-US" dirty="0"/>
          </a:p>
          <a:p>
            <a:r>
              <a:rPr lang="en-US" dirty="0"/>
              <a:t>The way that Square works is dependent on the way Rectangle works.</a:t>
            </a:r>
          </a:p>
          <a:p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95625" y="1600200"/>
            <a:ext cx="6048375" cy="496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152400" y="2209800"/>
            <a:ext cx="3200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Bloch has a lot to say about</a:t>
            </a:r>
          </a:p>
          <a:p>
            <a:r>
              <a:rPr lang="en-US" dirty="0"/>
              <a:t>this, that we will talk about</a:t>
            </a:r>
          </a:p>
          <a:p>
            <a:r>
              <a:rPr lang="en-US" dirty="0"/>
              <a:t>more later in the semester….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838200" y="3352800"/>
            <a:ext cx="2514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5800" y="304800"/>
            <a:ext cx="13842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Inheritance</a:t>
            </a:r>
          </a:p>
          <a:p>
            <a:r>
              <a:rPr lang="en-US" dirty="0"/>
              <a:t>Object</a:t>
            </a:r>
          </a:p>
          <a:p>
            <a:r>
              <a:rPr lang="en-US" dirty="0"/>
              <a:t>== vs .equals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1981200" y="1066800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19200" y="304800"/>
            <a:ext cx="4708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== works differently for basic types and objects..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1066800"/>
            <a:ext cx="4216585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48200" y="1600200"/>
            <a:ext cx="685800" cy="3896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838200" y="2895600"/>
            <a:ext cx="4869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For basics </a:t>
            </a:r>
            <a:r>
              <a:rPr lang="en-US" dirty="0"/>
              <a:t>== compares the values of the variables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457200" y="3657600"/>
            <a:ext cx="7162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62000" y="3886200"/>
            <a:ext cx="371475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953000" y="4267200"/>
            <a:ext cx="1143000" cy="5963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457200" y="5867400"/>
            <a:ext cx="65562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objects, == checks if the objects have the same memory address</a:t>
            </a:r>
          </a:p>
          <a:p>
            <a:r>
              <a:rPr lang="en-US" dirty="0"/>
              <a:t>not the value of the objects..</a:t>
            </a:r>
          </a:p>
          <a:p>
            <a:r>
              <a:rPr lang="en-US" dirty="0"/>
              <a:t>(This is a common Java interview question…)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6800" y="3733800"/>
            <a:ext cx="3838575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219200" y="685800"/>
            <a:ext cx="5942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.equals() tests whether the value of two objects is </a:t>
            </a:r>
            <a:r>
              <a:rPr lang="en-US"/>
              <a:t>the same…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29200" y="4191000"/>
            <a:ext cx="914400" cy="575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Straight Connector 7"/>
          <p:cNvCxnSpPr/>
          <p:nvPr/>
        </p:nvCxnSpPr>
        <p:spPr>
          <a:xfrm>
            <a:off x="533400" y="3429000"/>
            <a:ext cx="7239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62000" y="1219200"/>
            <a:ext cx="371475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953000" y="1600200"/>
            <a:ext cx="1143000" cy="5963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304800"/>
            <a:ext cx="68815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.equals is part of Object.  By default it returns the same as the operator.</a:t>
            </a:r>
          </a:p>
          <a:p>
            <a:r>
              <a:rPr lang="en-US" dirty="0"/>
              <a:t>So if your don’t override .equals, then .equals and == will be the same. 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219200"/>
            <a:ext cx="8686800" cy="42472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86050" y="5105400"/>
            <a:ext cx="6457950" cy="158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304800" y="5486400"/>
            <a:ext cx="2587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the Object source code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143000" y="6096000"/>
            <a:ext cx="1676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457200"/>
            <a:ext cx="8534400" cy="217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990600" y="2819400"/>
            <a:ext cx="72350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Bloch has a lot to say about these.  We will come back to this when we have</a:t>
            </a:r>
          </a:p>
          <a:p>
            <a:r>
              <a:rPr lang="en-US" dirty="0"/>
              <a:t>talked more about </a:t>
            </a:r>
            <a:r>
              <a:rPr lang="en-US" dirty="0" err="1"/>
              <a:t>HashSet</a:t>
            </a:r>
            <a:r>
              <a:rPr lang="en-US" dirty="0"/>
              <a:t> and </a:t>
            </a:r>
            <a:r>
              <a:rPr lang="en-US" dirty="0" err="1"/>
              <a:t>HashMap</a:t>
            </a:r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48000" y="4114800"/>
            <a:ext cx="3943350" cy="2200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" name="Straight Arrow Connector 9"/>
          <p:cNvCxnSpPr/>
          <p:nvPr/>
        </p:nvCxnSpPr>
        <p:spPr>
          <a:xfrm>
            <a:off x="2667000" y="3505200"/>
            <a:ext cx="45720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228600"/>
            <a:ext cx="71257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String overrides .equals (which is why string1 == string2 is not the same as</a:t>
            </a:r>
          </a:p>
          <a:p>
            <a:r>
              <a:rPr lang="en-US" dirty="0"/>
              <a:t>string1.equals(string2)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990600"/>
            <a:ext cx="8761059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Connector 6"/>
          <p:cNvCxnSpPr/>
          <p:nvPr/>
        </p:nvCxnSpPr>
        <p:spPr>
          <a:xfrm>
            <a:off x="228600" y="3886200"/>
            <a:ext cx="792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48734" y="76200"/>
            <a:ext cx="2160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With abstract class….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152400"/>
            <a:ext cx="3867150" cy="96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Connector 6"/>
          <p:cNvCxnSpPr/>
          <p:nvPr/>
        </p:nvCxnSpPr>
        <p:spPr>
          <a:xfrm>
            <a:off x="228600" y="1219200"/>
            <a:ext cx="7010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4800" y="1295400"/>
            <a:ext cx="3810000" cy="312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2619978" y="1459468"/>
            <a:ext cx="2104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Circle </a:t>
            </a:r>
            <a:r>
              <a:rPr lang="en-US" dirty="0">
                <a:solidFill>
                  <a:srgbClr val="FF0000"/>
                </a:solidFill>
              </a:rPr>
              <a:t>extends</a:t>
            </a:r>
            <a:r>
              <a:rPr lang="en-US" dirty="0"/>
              <a:t> shape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048000" y="3505200"/>
            <a:ext cx="5510212" cy="31884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5" name="Straight Connector 14"/>
          <p:cNvCxnSpPr/>
          <p:nvPr/>
        </p:nvCxnSpPr>
        <p:spPr>
          <a:xfrm>
            <a:off x="2971800" y="3048000"/>
            <a:ext cx="0" cy="381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715000" y="3276600"/>
            <a:ext cx="3181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RegularPentagon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extends</a:t>
            </a:r>
            <a:r>
              <a:rPr lang="en-US" dirty="0"/>
              <a:t> shape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63640" y="990600"/>
            <a:ext cx="6038850" cy="505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066800" y="76200"/>
            <a:ext cx="6843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can look at the source code for </a:t>
            </a:r>
            <a:r>
              <a:rPr lang="en-US" dirty="0" err="1"/>
              <a:t>String.equals</a:t>
            </a:r>
            <a:r>
              <a:rPr lang="en-US" dirty="0"/>
              <a:t>() to see how it works…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4572000" y="2819400"/>
            <a:ext cx="914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445040" y="2438400"/>
            <a:ext cx="33179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the two objects are the same</a:t>
            </a:r>
          </a:p>
          <a:p>
            <a:r>
              <a:rPr lang="en-US" dirty="0"/>
              <a:t>object in memory, they are equal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1295400" y="3352800"/>
            <a:ext cx="6096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52400" y="3581400"/>
            <a:ext cx="193065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the other</a:t>
            </a:r>
          </a:p>
          <a:p>
            <a:r>
              <a:rPr lang="en-US" dirty="0"/>
              <a:t>Object is not a</a:t>
            </a:r>
          </a:p>
          <a:p>
            <a:r>
              <a:rPr lang="en-US" dirty="0"/>
              <a:t>String they are not</a:t>
            </a:r>
          </a:p>
          <a:p>
            <a:r>
              <a:rPr lang="en-US" dirty="0"/>
              <a:t>equal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4800600" y="3810000"/>
            <a:ext cx="990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562600" y="3773269"/>
            <a:ext cx="34978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the two Strings have a </a:t>
            </a:r>
          </a:p>
          <a:p>
            <a:r>
              <a:rPr lang="en-US" dirty="0"/>
              <a:t>different length, they are not equal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3886200" y="4876800"/>
            <a:ext cx="8382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724400" y="5144869"/>
            <a:ext cx="42623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the two strings do not have a character in</a:t>
            </a:r>
          </a:p>
          <a:p>
            <a:r>
              <a:rPr lang="en-US" dirty="0"/>
              <a:t>common, they are not equal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609600"/>
            <a:ext cx="763664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Next time:</a:t>
            </a:r>
          </a:p>
          <a:p>
            <a:r>
              <a:rPr lang="en-US" dirty="0"/>
              <a:t>	</a:t>
            </a:r>
            <a:r>
              <a:rPr lang="en-US" dirty="0" err="1"/>
              <a:t>FastaSequence</a:t>
            </a:r>
            <a:r>
              <a:rPr lang="en-US" dirty="0"/>
              <a:t> as a </a:t>
            </a:r>
            <a:r>
              <a:rPr lang="en-US" dirty="0" err="1"/>
              <a:t>superclass</a:t>
            </a:r>
            <a:r>
              <a:rPr lang="en-US" dirty="0"/>
              <a:t> of </a:t>
            </a:r>
            <a:r>
              <a:rPr lang="en-US" dirty="0" err="1"/>
              <a:t>DNASequence</a:t>
            </a:r>
            <a:r>
              <a:rPr lang="en-US" dirty="0"/>
              <a:t> and </a:t>
            </a:r>
            <a:r>
              <a:rPr lang="en-US" dirty="0" err="1"/>
              <a:t>ProteinSequence</a:t>
            </a:r>
            <a:endParaRPr lang="en-US" dirty="0"/>
          </a:p>
          <a:p>
            <a:r>
              <a:rPr lang="en-US" dirty="0"/>
              <a:t>	</a:t>
            </a:r>
          </a:p>
          <a:p>
            <a:r>
              <a:rPr lang="en-US" dirty="0"/>
              <a:t>Still to come:</a:t>
            </a:r>
          </a:p>
          <a:p>
            <a:r>
              <a:rPr lang="en-US" dirty="0"/>
              <a:t>	Boxing and </a:t>
            </a:r>
            <a:r>
              <a:rPr lang="en-US" dirty="0" err="1"/>
              <a:t>unboxing</a:t>
            </a:r>
            <a:r>
              <a:rPr lang="en-US" dirty="0"/>
              <a:t> primitives in Java</a:t>
            </a:r>
          </a:p>
          <a:p>
            <a:r>
              <a:rPr lang="en-US" dirty="0"/>
              <a:t>	Exceptions</a:t>
            </a:r>
          </a:p>
          <a:p>
            <a:r>
              <a:rPr lang="en-US" dirty="0"/>
              <a:t>	Constructor chaining</a:t>
            </a:r>
          </a:p>
          <a:p>
            <a:r>
              <a:rPr lang="en-US" dirty="0"/>
              <a:t>	</a:t>
            </a:r>
            <a:r>
              <a:rPr lang="en-US" dirty="0" err="1"/>
              <a:t>HashMaps</a:t>
            </a:r>
            <a:r>
              <a:rPr lang="en-US" dirty="0"/>
              <a:t> and </a:t>
            </a:r>
            <a:r>
              <a:rPr lang="en-US" dirty="0" err="1"/>
              <a:t>HashSets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819400" y="304800"/>
            <a:ext cx="3504998" cy="990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/>
          <p:cNvCxnSpPr/>
          <p:nvPr/>
        </p:nvCxnSpPr>
        <p:spPr>
          <a:xfrm>
            <a:off x="2819400" y="609600"/>
            <a:ext cx="3429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819400" y="240268"/>
            <a:ext cx="760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Shape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810001" y="609600"/>
            <a:ext cx="2600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abstract double </a:t>
            </a:r>
            <a:r>
              <a:rPr lang="en-US" dirty="0" err="1"/>
              <a:t>getArea</a:t>
            </a:r>
            <a:r>
              <a:rPr lang="en-US" dirty="0"/>
              <a:t>()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819400" y="914400"/>
            <a:ext cx="35049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abstract double </a:t>
            </a:r>
            <a:r>
              <a:rPr lang="en-US" dirty="0" err="1"/>
              <a:t>getCircumference</a:t>
            </a:r>
            <a:r>
              <a:rPr lang="en-US" dirty="0"/>
              <a:t>()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100718" y="9144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371600" y="6172200"/>
            <a:ext cx="60439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*- </a:t>
            </a:r>
            <a:r>
              <a:rPr lang="en-US" sz="1400" dirty="0" err="1"/>
              <a:t>getPerimeter</a:t>
            </a:r>
            <a:r>
              <a:rPr lang="en-US" sz="1400" dirty="0"/>
              <a:t>() might have been a better name for this, although according to </a:t>
            </a:r>
          </a:p>
          <a:p>
            <a:r>
              <a:rPr lang="en-US" sz="1400" dirty="0"/>
              <a:t>Dictionary.com circumference and perimeter can be synonyms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267953" y="2221468"/>
            <a:ext cx="703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Circle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048000" y="1676400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isA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22" name="Straight Arrow Connector 21"/>
          <p:cNvCxnSpPr>
            <a:stCxn id="19" idx="0"/>
          </p:cNvCxnSpPr>
          <p:nvPr/>
        </p:nvCxnSpPr>
        <p:spPr>
          <a:xfrm flipV="1">
            <a:off x="2619877" y="1371600"/>
            <a:ext cx="580523" cy="8498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1752600" y="2590800"/>
            <a:ext cx="5334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493681" y="2450068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hasA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143000" y="2983468"/>
            <a:ext cx="757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radius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2514600" y="2590800"/>
            <a:ext cx="3810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743200" y="2526268"/>
            <a:ext cx="1063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overrides</a:t>
            </a:r>
          </a:p>
        </p:txBody>
      </p:sp>
      <p:sp>
        <p:nvSpPr>
          <p:cNvPr id="30" name="Rectangle 29"/>
          <p:cNvSpPr/>
          <p:nvPr/>
        </p:nvSpPr>
        <p:spPr>
          <a:xfrm>
            <a:off x="2667000" y="2971800"/>
            <a:ext cx="10601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getArea</a:t>
            </a:r>
            <a:r>
              <a:rPr lang="en-US" dirty="0"/>
              <a:t>()</a:t>
            </a:r>
          </a:p>
        </p:txBody>
      </p:sp>
      <p:sp>
        <p:nvSpPr>
          <p:cNvPr id="31" name="Rectangle 30"/>
          <p:cNvSpPr/>
          <p:nvPr/>
        </p:nvSpPr>
        <p:spPr>
          <a:xfrm>
            <a:off x="2661349" y="3276600"/>
            <a:ext cx="19874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getCircumference</a:t>
            </a:r>
            <a:r>
              <a:rPr lang="en-US" dirty="0"/>
              <a:t>()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33400" y="4267200"/>
            <a:ext cx="733848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Inheritance: Circle </a:t>
            </a:r>
            <a:r>
              <a:rPr lang="en-US" dirty="0">
                <a:solidFill>
                  <a:srgbClr val="FF0000"/>
                </a:solidFill>
              </a:rPr>
              <a:t>is a</a:t>
            </a:r>
            <a:r>
              <a:rPr lang="en-US" dirty="0"/>
              <a:t> Shape.</a:t>
            </a:r>
          </a:p>
          <a:p>
            <a:r>
              <a:rPr lang="en-US" dirty="0"/>
              <a:t>Inheritance: Circle is a concrete </a:t>
            </a:r>
            <a:r>
              <a:rPr lang="en-US" dirty="0">
                <a:solidFill>
                  <a:srgbClr val="FF0000"/>
                </a:solidFill>
              </a:rPr>
              <a:t>sub-class</a:t>
            </a:r>
            <a:r>
              <a:rPr lang="en-US" dirty="0"/>
              <a:t> of the Abstract class Shape.</a:t>
            </a:r>
          </a:p>
          <a:p>
            <a:r>
              <a:rPr lang="en-US" dirty="0"/>
              <a:t>Composition: Circle </a:t>
            </a:r>
            <a:r>
              <a:rPr lang="en-US" dirty="0">
                <a:solidFill>
                  <a:srgbClr val="FF0000"/>
                </a:solidFill>
              </a:rPr>
              <a:t>has a</a:t>
            </a:r>
            <a:r>
              <a:rPr lang="en-US" dirty="0"/>
              <a:t> radius.</a:t>
            </a:r>
          </a:p>
          <a:p>
            <a:r>
              <a:rPr lang="en-US" dirty="0"/>
              <a:t>Circle </a:t>
            </a:r>
            <a:r>
              <a:rPr lang="en-US" dirty="0">
                <a:solidFill>
                  <a:srgbClr val="FF0000"/>
                </a:solidFill>
              </a:rPr>
              <a:t>overrides</a:t>
            </a:r>
            <a:r>
              <a:rPr lang="en-US" dirty="0"/>
              <a:t> Shape’s abstract methods </a:t>
            </a:r>
            <a:r>
              <a:rPr lang="en-US" dirty="0" err="1"/>
              <a:t>getArea</a:t>
            </a:r>
            <a:r>
              <a:rPr lang="en-US" dirty="0"/>
              <a:t>() and </a:t>
            </a:r>
            <a:r>
              <a:rPr lang="en-US" dirty="0" err="1"/>
              <a:t>getCircumference</a:t>
            </a:r>
            <a:r>
              <a:rPr lang="en-US" dirty="0"/>
              <a:t>().</a:t>
            </a:r>
          </a:p>
          <a:p>
            <a:r>
              <a:rPr lang="en-US" dirty="0"/>
              <a:t>Circle can be </a:t>
            </a:r>
            <a:r>
              <a:rPr lang="en-US" dirty="0">
                <a:solidFill>
                  <a:srgbClr val="FF0000"/>
                </a:solidFill>
              </a:rPr>
              <a:t>instantiated</a:t>
            </a:r>
            <a:r>
              <a:rPr lang="en-US" dirty="0"/>
              <a:t>.  Shape cannot be instantiated.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 flipH="1" flipV="1">
            <a:off x="5181600" y="1371600"/>
            <a:ext cx="60960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562600" y="2209800"/>
            <a:ext cx="1780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RegularPentagon</a:t>
            </a:r>
            <a:endParaRPr lang="en-US" dirty="0"/>
          </a:p>
        </p:txBody>
      </p:sp>
      <p:cxnSp>
        <p:nvCxnSpPr>
          <p:cNvPr id="37" name="Straight Arrow Connector 36"/>
          <p:cNvCxnSpPr/>
          <p:nvPr/>
        </p:nvCxnSpPr>
        <p:spPr>
          <a:xfrm flipH="1">
            <a:off x="5181600" y="2579132"/>
            <a:ext cx="5334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922681" y="2438400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hasA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572000" y="2971800"/>
            <a:ext cx="1203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sideLength</a:t>
            </a:r>
            <a:endParaRPr lang="en-US" dirty="0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5943600" y="2579132"/>
            <a:ext cx="3810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172200" y="2514600"/>
            <a:ext cx="1063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overrides</a:t>
            </a:r>
          </a:p>
        </p:txBody>
      </p:sp>
      <p:sp>
        <p:nvSpPr>
          <p:cNvPr id="42" name="Rectangle 41"/>
          <p:cNvSpPr/>
          <p:nvPr/>
        </p:nvSpPr>
        <p:spPr>
          <a:xfrm>
            <a:off x="6096000" y="2960132"/>
            <a:ext cx="10601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getArea</a:t>
            </a:r>
            <a:r>
              <a:rPr lang="en-US" dirty="0"/>
              <a:t>()</a:t>
            </a:r>
          </a:p>
        </p:txBody>
      </p:sp>
      <p:sp>
        <p:nvSpPr>
          <p:cNvPr id="43" name="Rectangle 42"/>
          <p:cNvSpPr/>
          <p:nvPr/>
        </p:nvSpPr>
        <p:spPr>
          <a:xfrm>
            <a:off x="6090349" y="3264932"/>
            <a:ext cx="19874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getCircumference</a:t>
            </a:r>
            <a:r>
              <a:rPr lang="en-US" dirty="0"/>
              <a:t>()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026018" y="1676400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isA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819400" y="304800"/>
            <a:ext cx="3429000" cy="990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2819400" y="609600"/>
            <a:ext cx="3429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819400" y="240268"/>
            <a:ext cx="760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Shape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810001" y="609600"/>
            <a:ext cx="2600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abstract double </a:t>
            </a:r>
            <a:r>
              <a:rPr lang="en-US" dirty="0" err="1"/>
              <a:t>getArea</a:t>
            </a:r>
            <a:r>
              <a:rPr lang="en-US" dirty="0"/>
              <a:t>()</a:t>
            </a:r>
          </a:p>
        </p:txBody>
      </p:sp>
      <p:sp>
        <p:nvSpPr>
          <p:cNvPr id="8" name="Rectangle 7"/>
          <p:cNvSpPr/>
          <p:nvPr/>
        </p:nvSpPr>
        <p:spPr>
          <a:xfrm>
            <a:off x="2819400" y="914400"/>
            <a:ext cx="35049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abstract double </a:t>
            </a:r>
            <a:r>
              <a:rPr lang="en-US" dirty="0" err="1"/>
              <a:t>getCircumference</a:t>
            </a:r>
            <a:r>
              <a:rPr lang="en-US" dirty="0"/>
              <a:t>()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267953" y="2221468"/>
            <a:ext cx="703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Circle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048000" y="1676400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isA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3" name="Straight Arrow Connector 12"/>
          <p:cNvCxnSpPr>
            <a:stCxn id="11" idx="0"/>
          </p:cNvCxnSpPr>
          <p:nvPr/>
        </p:nvCxnSpPr>
        <p:spPr>
          <a:xfrm flipV="1">
            <a:off x="2619877" y="1371600"/>
            <a:ext cx="580523" cy="8498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1752600" y="2590800"/>
            <a:ext cx="5334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493681" y="2450068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hasA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43000" y="2983468"/>
            <a:ext cx="757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radius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2514600" y="2590800"/>
            <a:ext cx="3810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743200" y="2526268"/>
            <a:ext cx="1063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overrides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667000" y="2971800"/>
            <a:ext cx="10601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getArea</a:t>
            </a:r>
            <a:r>
              <a:rPr lang="en-US" dirty="0"/>
              <a:t>()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661349" y="3276600"/>
            <a:ext cx="19874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getCircumference</a:t>
            </a:r>
            <a:r>
              <a:rPr lang="en-US" dirty="0"/>
              <a:t>()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33400" y="4267200"/>
            <a:ext cx="841512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Inheritance: </a:t>
            </a:r>
            <a:r>
              <a:rPr lang="en-US" dirty="0" err="1"/>
              <a:t>RegularPentagon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is a</a:t>
            </a:r>
            <a:r>
              <a:rPr lang="en-US" dirty="0"/>
              <a:t> Shape.</a:t>
            </a:r>
          </a:p>
          <a:p>
            <a:r>
              <a:rPr lang="en-US" dirty="0"/>
              <a:t>Inheritance: </a:t>
            </a:r>
            <a:r>
              <a:rPr lang="en-US" dirty="0" err="1"/>
              <a:t>RegularPentagon</a:t>
            </a:r>
            <a:r>
              <a:rPr lang="en-US" dirty="0"/>
              <a:t> is a concrete </a:t>
            </a:r>
            <a:r>
              <a:rPr lang="en-US" dirty="0">
                <a:solidFill>
                  <a:srgbClr val="FF0000"/>
                </a:solidFill>
              </a:rPr>
              <a:t>sub-class</a:t>
            </a:r>
            <a:r>
              <a:rPr lang="en-US" dirty="0"/>
              <a:t> of the Abstract class Shape.</a:t>
            </a:r>
          </a:p>
          <a:p>
            <a:r>
              <a:rPr lang="en-US" dirty="0"/>
              <a:t>Composition: </a:t>
            </a:r>
            <a:r>
              <a:rPr lang="en-US" dirty="0" err="1"/>
              <a:t>RegularPentagon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has a</a:t>
            </a:r>
            <a:r>
              <a:rPr lang="en-US" dirty="0"/>
              <a:t> </a:t>
            </a:r>
            <a:r>
              <a:rPr lang="en-US" dirty="0" err="1"/>
              <a:t>sideLength</a:t>
            </a:r>
            <a:r>
              <a:rPr lang="en-US" dirty="0"/>
              <a:t>.</a:t>
            </a:r>
          </a:p>
          <a:p>
            <a:r>
              <a:rPr lang="en-US" dirty="0" err="1"/>
              <a:t>RegularPentagon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overrides</a:t>
            </a:r>
            <a:r>
              <a:rPr lang="en-US" dirty="0"/>
              <a:t> Shape’s abstract methods </a:t>
            </a:r>
            <a:r>
              <a:rPr lang="en-US" dirty="0" err="1"/>
              <a:t>getArea</a:t>
            </a:r>
            <a:r>
              <a:rPr lang="en-US" dirty="0"/>
              <a:t>() and </a:t>
            </a:r>
            <a:r>
              <a:rPr lang="en-US" dirty="0" err="1"/>
              <a:t>getCircumference</a:t>
            </a:r>
            <a:r>
              <a:rPr lang="en-US" dirty="0"/>
              <a:t>().</a:t>
            </a:r>
          </a:p>
          <a:p>
            <a:r>
              <a:rPr lang="en-US" dirty="0" err="1"/>
              <a:t>RegularPentagon</a:t>
            </a:r>
            <a:r>
              <a:rPr lang="en-US" dirty="0"/>
              <a:t> can be </a:t>
            </a:r>
            <a:r>
              <a:rPr lang="en-US" dirty="0">
                <a:solidFill>
                  <a:srgbClr val="FF0000"/>
                </a:solidFill>
              </a:rPr>
              <a:t>instantiated</a:t>
            </a:r>
            <a:r>
              <a:rPr lang="en-US" dirty="0"/>
              <a:t>.  Shape cannot be instantiated.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 flipH="1" flipV="1">
            <a:off x="5181600" y="1371600"/>
            <a:ext cx="60960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562600" y="2209800"/>
            <a:ext cx="1780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RegularPentagon</a:t>
            </a:r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5181600" y="2579132"/>
            <a:ext cx="5334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922681" y="2438400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hasA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572000" y="2971800"/>
            <a:ext cx="1203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sideLength</a:t>
            </a:r>
            <a:endParaRPr lang="en-US" dirty="0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5943600" y="2579132"/>
            <a:ext cx="3810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172200" y="2514600"/>
            <a:ext cx="1063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overrides</a:t>
            </a:r>
          </a:p>
        </p:txBody>
      </p:sp>
      <p:sp>
        <p:nvSpPr>
          <p:cNvPr id="29" name="Rectangle 28"/>
          <p:cNvSpPr/>
          <p:nvPr/>
        </p:nvSpPr>
        <p:spPr>
          <a:xfrm>
            <a:off x="6096000" y="2960132"/>
            <a:ext cx="10601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getArea</a:t>
            </a:r>
            <a:r>
              <a:rPr lang="en-US" dirty="0"/>
              <a:t>()</a:t>
            </a:r>
          </a:p>
        </p:txBody>
      </p:sp>
      <p:sp>
        <p:nvSpPr>
          <p:cNvPr id="30" name="Rectangle 29"/>
          <p:cNvSpPr/>
          <p:nvPr/>
        </p:nvSpPr>
        <p:spPr>
          <a:xfrm>
            <a:off x="6090349" y="3264932"/>
            <a:ext cx="19874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getCircumference</a:t>
            </a:r>
            <a:r>
              <a:rPr lang="en-US" dirty="0"/>
              <a:t>()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026018" y="1676400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isA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76200"/>
            <a:ext cx="8298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Our test code does not change at all whether Shape is an interface or an Abstract Class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1" y="381000"/>
            <a:ext cx="5867400" cy="57354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48000" y="5867400"/>
            <a:ext cx="5924550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71600" y="2152471"/>
            <a:ext cx="5257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class can implement multiple interfaces.</a:t>
            </a:r>
          </a:p>
          <a:p>
            <a:endParaRPr lang="en-US" dirty="0"/>
          </a:p>
          <a:p>
            <a:r>
              <a:rPr lang="en-US" dirty="0"/>
              <a:t>A class can only extend one class </a:t>
            </a:r>
          </a:p>
          <a:p>
            <a:r>
              <a:rPr lang="en-US" dirty="0"/>
              <a:t>(i.e. no multiple inheritance in Java 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14400" y="1847671"/>
            <a:ext cx="696639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an </a:t>
            </a:r>
            <a:r>
              <a:rPr lang="en-US" dirty="0">
                <a:solidFill>
                  <a:srgbClr val="FF0000"/>
                </a:solidFill>
              </a:rPr>
              <a:t>interface</a:t>
            </a:r>
            <a:r>
              <a:rPr lang="en-US" dirty="0"/>
              <a:t>, you can only list the function names.</a:t>
            </a:r>
          </a:p>
          <a:p>
            <a:endParaRPr lang="en-US" dirty="0"/>
          </a:p>
          <a:p>
            <a:r>
              <a:rPr lang="en-US" dirty="0"/>
              <a:t>In an abstract class, you can add non-abstract functions and they will be </a:t>
            </a:r>
          </a:p>
          <a:p>
            <a:r>
              <a:rPr lang="en-US" dirty="0"/>
              <a:t>inherited by the sub-classes.</a:t>
            </a:r>
          </a:p>
          <a:p>
            <a:endParaRPr lang="en-US" dirty="0"/>
          </a:p>
          <a:p>
            <a:r>
              <a:rPr lang="en-US" dirty="0"/>
              <a:t>Let’s say we want to impose a </a:t>
            </a:r>
            <a:r>
              <a:rPr lang="en-US" dirty="0">
                <a:solidFill>
                  <a:srgbClr val="FF0000"/>
                </a:solidFill>
              </a:rPr>
              <a:t>natural order</a:t>
            </a:r>
            <a:r>
              <a:rPr lang="en-US" dirty="0"/>
              <a:t> on our Shape class so that</a:t>
            </a:r>
          </a:p>
          <a:p>
            <a:r>
              <a:rPr lang="en-US" dirty="0"/>
              <a:t>we can sort our Shapes by area without making a new Comparator.</a:t>
            </a:r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14400" y="1143000"/>
            <a:ext cx="6424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 why bother with inheritance when we already have interfaces?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378</TotalTime>
  <Words>1371</Words>
  <Application>Microsoft Office PowerPoint</Application>
  <PresentationFormat>On-screen Show (4:3)</PresentationFormat>
  <Paragraphs>273</Paragraphs>
  <Slides>41</Slides>
  <Notes>37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4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Anthony Fodor</cp:lastModifiedBy>
  <cp:revision>101</cp:revision>
  <dcterms:created xsi:type="dcterms:W3CDTF">2006-08-16T00:00:00Z</dcterms:created>
  <dcterms:modified xsi:type="dcterms:W3CDTF">2024-09-15T23:54:04Z</dcterms:modified>
</cp:coreProperties>
</file>