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E7EBE-27FE-4691-98FB-1550DDB0EBA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2DF87-73EF-4395-9AD5-357CF439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1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FB81-D6FC-42E1-ACBB-755D13EBD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A00DE-25FA-4D27-BA3C-C001B380B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E109-8CC8-4643-9BAD-ABCB11BA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CC2E0-DECB-46BC-9854-51BBAFE7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09AF8-BAB5-4CAA-B95D-D241A727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89FD-4B3F-4C4B-8D90-3817C9DF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CF1C1-BF77-46AC-A6DC-9C0CA8776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96DAE-C985-4471-96E9-78EE5EBF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66E54-0592-48EA-BD94-C4EF4E4E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74728-56AA-4DAA-90E4-86ECD24E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5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B63A0-9967-4429-B01E-FC7BD2A33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F138D-7913-44CD-8881-A3F3B1478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1922B-BF75-4848-B907-858039CE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1D9F7-9811-432D-8486-3F17748C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4205D-233A-457D-BBE2-BC72445E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6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D18A-A2D5-4973-A7E5-3A26B94D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5E35E-38C6-4BEA-8F63-055684751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D7B8B-84DF-48E6-B137-44FFF808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33342-044E-40FA-92E5-B072AEB0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F42DD-FA18-42B3-B047-8BB168BF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AC73-389E-4227-B4FA-63AA37DAE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B05AF-AB5A-47CC-B258-376B97EC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E1489-8D35-45E5-BDBB-84926340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539F4-4129-4A3A-82D3-D996119F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EF4EC-E948-4A6C-86E8-BECF0561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5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1335-2FBE-4749-9956-CFE238FB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5175A-CE78-4A76-9B26-DBD5E4C09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64168-9BEA-4E32-A5AA-D798CF1A7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96E60-BCA8-4BFA-AD7A-37E04BF3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1246D-0074-4FA5-B5C2-7BC78858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AD298-319E-4646-B6E4-85014F16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9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876E-1F3D-4AF7-B312-265AFB42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90B7D-532C-45DF-BAAB-18D96F928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AFC74-5FE6-4A29-A2E3-391DD62D4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AB4A42-2016-4FE3-AC8F-D1EBB6328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E6E1D-C05C-4306-8753-B75F89E34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80705-0EB5-4C26-98EA-C2204F0E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DB645-CB34-4F61-AB5E-8C4B3D30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F7633-B00F-4E28-A1CB-1F88337A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7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3F4E-6415-4244-AEDC-0CC58B76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DF22D-4B14-4A31-AB93-B778A625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1C49D-3304-466D-B7E0-78C6CB69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C66EC-AB73-49F6-8F05-7EBD756A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3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4F77D-D483-4D35-8C14-F5FEF19E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A71A8-EE4C-44CE-96FD-2F8AC49B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36D1F-8BF5-4FA4-8B1E-E3E3D9BA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8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EFAA-92C9-4745-9FA7-3AEAD87F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63D70-AEF8-4873-9209-3F16FB933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E4951-660E-44A4-A936-3CF9473B2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72A5B-7DDD-4EAF-94A7-86894BA8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9A786-66DD-4B31-9DB5-3399FD40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CA304-8ECC-4FA1-B10E-AEB55ED0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4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4109-211F-4ECA-9387-3967AF1A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2E788-5F8C-4CF1-8650-9A9CE7FBB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597F4-AA37-41F8-A42B-6DCEE23DF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9EDAA-10AA-417E-B5D4-F8577130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A2DD2-D5F8-40A7-B86B-39E415B9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6DAFB-950C-4887-9FED-17C60F8B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0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A5A3A-D638-4EE3-9D02-8FD33AD6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979B4-44E7-4390-99AB-D153F6A32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DB87E-84A2-4102-B5A2-5513D4C33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10C15-6DDF-40AA-B965-9B78E466413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FAFBC-5D87-41C9-AA81-F0B71727B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4251A-4479-413E-8186-23270964E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1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3623B2-12AE-4AEE-9726-4C1DCDC272EC}"/>
              </a:ext>
            </a:extLst>
          </p:cNvPr>
          <p:cNvSpPr/>
          <p:nvPr/>
        </p:nvSpPr>
        <p:spPr>
          <a:xfrm>
            <a:off x="1979220" y="6401674"/>
            <a:ext cx="10596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https://github.com/afodor/metagenomicsTools/blob/master/src/classExamples/modelsOnSimData.txt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09B34-CD33-466C-AAFA-E52E996C1E95}"/>
              </a:ext>
            </a:extLst>
          </p:cNvPr>
          <p:cNvSpPr txBox="1"/>
          <p:nvPr/>
        </p:nvSpPr>
        <p:spPr>
          <a:xfrm>
            <a:off x="795648" y="213757"/>
            <a:ext cx="900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 code that generates a simulated dataset with 3,000 genes and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20 samples…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49CDB-6162-47DE-9138-532D2E1CE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782" y="669409"/>
            <a:ext cx="7180841" cy="560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8ED6EA-5943-4BB3-B4B4-643DE38A2FF1}"/>
              </a:ext>
            </a:extLst>
          </p:cNvPr>
          <p:cNvSpPr txBox="1"/>
          <p:nvPr/>
        </p:nvSpPr>
        <p:spPr>
          <a:xfrm>
            <a:off x="1128157" y="261258"/>
            <a:ext cx="9225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Methods are still being tweaked to find the appropriate balances between sensitivity and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reporting false positives…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A8FDF-E98B-44ED-ACDD-4B239C70E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57" y="1356446"/>
            <a:ext cx="5962650" cy="1152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2A04E9-D519-46E1-A654-B2952E08CB48}"/>
              </a:ext>
            </a:extLst>
          </p:cNvPr>
          <p:cNvSpPr txBox="1"/>
          <p:nvPr/>
        </p:nvSpPr>
        <p:spPr>
          <a:xfrm>
            <a:off x="1401288" y="2980707"/>
            <a:ext cx="871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DESeq2 continues to explore the correct ways to model variance</a:t>
            </a:r>
          </a:p>
          <a:p>
            <a:r>
              <a:rPr lang="en-US" dirty="0"/>
              <a:t>Introduces models of fold-change thresholds to help remove false positives</a:t>
            </a:r>
          </a:p>
          <a:p>
            <a:r>
              <a:rPr lang="en-US" dirty="0"/>
              <a:t>Replaces </a:t>
            </a:r>
            <a:r>
              <a:rPr lang="en-US" dirty="0" err="1"/>
              <a:t>DESeq’s</a:t>
            </a:r>
            <a:r>
              <a:rPr lang="en-US" dirty="0"/>
              <a:t> model of multiplying two negative binomial distributions together with a </a:t>
            </a:r>
          </a:p>
          <a:p>
            <a:r>
              <a:rPr lang="en-US" dirty="0"/>
              <a:t>more straight-forward generalized linear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CA7672-EACF-40AF-8CEE-B267440D8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16" y="4539529"/>
            <a:ext cx="3286125" cy="962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A09F17-7AAC-4B92-AD62-A0F6464F4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841" y="4512747"/>
            <a:ext cx="3190875" cy="504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E3A3CD-5BED-46CB-814F-3F4BB6C55F88}"/>
              </a:ext>
            </a:extLst>
          </p:cNvPr>
          <p:cNvSpPr txBox="1"/>
          <p:nvPr/>
        </p:nvSpPr>
        <p:spPr>
          <a:xfrm>
            <a:off x="1128157" y="5795159"/>
            <a:ext cx="7622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(We will cover generalized linear models later in the semester….)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despite these tweaks, simpler models (like the t-test) remain viable…</a:t>
            </a:r>
          </a:p>
        </p:txBody>
      </p:sp>
    </p:spTree>
    <p:extLst>
      <p:ext uri="{BB962C8B-B14F-4D97-AF65-F5344CB8AC3E}">
        <p14:creationId xmlns:p14="http://schemas.microsoft.com/office/powerpoint/2010/main" val="94469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5EEB11-1464-4D06-AF80-9197FD824641}"/>
              </a:ext>
            </a:extLst>
          </p:cNvPr>
          <p:cNvSpPr txBox="1"/>
          <p:nvPr/>
        </p:nvSpPr>
        <p:spPr>
          <a:xfrm>
            <a:off x="914400" y="296883"/>
            <a:ext cx="420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simulated count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D820B-FC3F-477B-B79F-C637B3C39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41" y="1457325"/>
            <a:ext cx="9782175" cy="39433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7FBB65-07C3-46A8-9712-D3930D55D6E2}"/>
              </a:ext>
            </a:extLst>
          </p:cNvPr>
          <p:cNvCxnSpPr/>
          <p:nvPr/>
        </p:nvCxnSpPr>
        <p:spPr>
          <a:xfrm>
            <a:off x="8090115" y="1084881"/>
            <a:ext cx="158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1A0C58-D31D-41AB-88E1-0EF277FB20E6}"/>
              </a:ext>
            </a:extLst>
          </p:cNvPr>
          <p:cNvSpPr txBox="1"/>
          <p:nvPr/>
        </p:nvSpPr>
        <p:spPr>
          <a:xfrm>
            <a:off x="8372104" y="66621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samples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8B97A7-7218-4284-B4E3-DB95970B82F7}"/>
              </a:ext>
            </a:extLst>
          </p:cNvPr>
          <p:cNvCxnSpPr/>
          <p:nvPr/>
        </p:nvCxnSpPr>
        <p:spPr>
          <a:xfrm>
            <a:off x="10509662" y="2196935"/>
            <a:ext cx="0" cy="285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C00DB1-FE1D-4368-80A4-51AE3C1412E9}"/>
              </a:ext>
            </a:extLst>
          </p:cNvPr>
          <p:cNvSpPr txBox="1"/>
          <p:nvPr/>
        </p:nvSpPr>
        <p:spPr>
          <a:xfrm>
            <a:off x="10711543" y="3158836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3,000 genes</a:t>
            </a:r>
          </a:p>
        </p:txBody>
      </p:sp>
    </p:spTree>
    <p:extLst>
      <p:ext uri="{BB962C8B-B14F-4D97-AF65-F5344CB8AC3E}">
        <p14:creationId xmlns:p14="http://schemas.microsoft.com/office/powerpoint/2010/main" val="274283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73790E-11BF-47C9-93EB-8DF86B257C7C}"/>
              </a:ext>
            </a:extLst>
          </p:cNvPr>
          <p:cNvSpPr txBox="1"/>
          <p:nvPr/>
        </p:nvSpPr>
        <p:spPr>
          <a:xfrm>
            <a:off x="605642" y="320634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design, the mean does not equal the variance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F7BC0D-27E6-460F-8083-E9D10393F629}"/>
              </a:ext>
            </a:extLst>
          </p:cNvPr>
          <p:cNvSpPr/>
          <p:nvPr/>
        </p:nvSpPr>
        <p:spPr>
          <a:xfrm>
            <a:off x="2743677" y="5053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&gt; plot( apply(myFrame,1,mean), apply(myFrame,1,var))</a:t>
            </a:r>
          </a:p>
          <a:p>
            <a:r>
              <a:rPr lang="en-US" dirty="0"/>
              <a:t>&gt; lines( c(0:1000000), c(0:1000000), col="red")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E12689-307B-43D0-845F-3743F11A2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831" y="1428630"/>
            <a:ext cx="5186035" cy="517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2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E1FE9B-2D45-4411-8DB6-5EE3E3E38E84}"/>
              </a:ext>
            </a:extLst>
          </p:cNvPr>
          <p:cNvSpPr txBox="1"/>
          <p:nvPr/>
        </p:nvSpPr>
        <p:spPr>
          <a:xfrm>
            <a:off x="356260" y="11875"/>
            <a:ext cx="87725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say that the first 10 sample represent one condition (e.g. “cancer samples”) and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last 10 columns represent another condition (e.g. “control samples”).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think of many statistical tests that will generate a frequentist p-value.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 (coming up in the next few lectures), a t-test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6F6E1-B16E-4921-9AD1-034C266E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44" y="1988783"/>
            <a:ext cx="5891553" cy="2235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E78447-DE93-4C5C-9018-7708068FC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680" y="2245721"/>
            <a:ext cx="3947494" cy="2599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E07A34-0981-48EB-8808-A48822FB53D9}"/>
              </a:ext>
            </a:extLst>
          </p:cNvPr>
          <p:cNvSpPr txBox="1"/>
          <p:nvPr/>
        </p:nvSpPr>
        <p:spPr>
          <a:xfrm>
            <a:off x="764844" y="5486400"/>
            <a:ext cx="10086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t-test has an estimate for the variance and therefore produces an approximately uniform distribution </a:t>
            </a:r>
          </a:p>
          <a:p>
            <a:r>
              <a:rPr lang="en-US" dirty="0"/>
              <a:t>(for this case where the null hypothesis is always true)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F81F13-3EC2-4780-874F-FF16CF60E4A3}"/>
              </a:ext>
            </a:extLst>
          </p:cNvPr>
          <p:cNvSpPr/>
          <p:nvPr/>
        </p:nvSpPr>
        <p:spPr>
          <a:xfrm>
            <a:off x="6989680" y="1760690"/>
            <a:ext cx="487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ourier New" panose="02070309020205020404" pitchFamily="49" charset="0"/>
              </a:rPr>
              <a:t>hist(</a:t>
            </a:r>
            <a:r>
              <a:rPr lang="en-US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allPValsTTest</a:t>
            </a:r>
            <a:r>
              <a:rPr lang="en-US" u="sng" dirty="0">
                <a:solidFill>
                  <a:srgbClr val="000000"/>
                </a:solidFill>
                <a:latin typeface="Courier New" panose="02070309020205020404" pitchFamily="49" charset="0"/>
              </a:rPr>
              <a:t>, main="t test")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2019A-FC47-4758-992D-E715D0AB3B25}"/>
              </a:ext>
            </a:extLst>
          </p:cNvPr>
          <p:cNvSpPr/>
          <p:nvPr/>
        </p:nvSpPr>
        <p:spPr>
          <a:xfrm>
            <a:off x="1979220" y="6401674"/>
            <a:ext cx="10596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https://github.com/afodor/metagenomicsTools/blob/master/src/classExamples/modelsOnSimData.txt</a:t>
            </a:r>
          </a:p>
        </p:txBody>
      </p:sp>
    </p:spTree>
    <p:extLst>
      <p:ext uri="{BB962C8B-B14F-4D97-AF65-F5344CB8AC3E}">
        <p14:creationId xmlns:p14="http://schemas.microsoft.com/office/powerpoint/2010/main" val="48978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C2A6DE-0A3C-4C28-BEA2-B13E5A3EA663}"/>
              </a:ext>
            </a:extLst>
          </p:cNvPr>
          <p:cNvSpPr txBox="1"/>
          <p:nvPr/>
        </p:nvSpPr>
        <p:spPr>
          <a:xfrm>
            <a:off x="1009402" y="190006"/>
            <a:ext cx="9738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use a test on the Poisson distribution, the assumption that the mean equals the variance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causes the p-values to be too small…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302E0C-C46F-46D0-BA40-2D88D1A56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26" y="1489735"/>
            <a:ext cx="6275180" cy="3344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371E17-47E3-41BC-BAE3-0F7F56C9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006" y="1756929"/>
            <a:ext cx="4234413" cy="28097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EA28B8-6A55-49AC-8B36-3C1D791D0D76}"/>
              </a:ext>
            </a:extLst>
          </p:cNvPr>
          <p:cNvSpPr/>
          <p:nvPr/>
        </p:nvSpPr>
        <p:spPr>
          <a:xfrm>
            <a:off x="1979220" y="6401674"/>
            <a:ext cx="10596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https://github.com/afodor/metagenomicsTools/blob/master/src/classExamples/modelsOnSimData.txt</a:t>
            </a:r>
          </a:p>
        </p:txBody>
      </p:sp>
    </p:spTree>
    <p:extLst>
      <p:ext uri="{BB962C8B-B14F-4D97-AF65-F5344CB8AC3E}">
        <p14:creationId xmlns:p14="http://schemas.microsoft.com/office/powerpoint/2010/main" val="49687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A6EF7C-A6E9-4E8E-B453-A131A44810DF}"/>
              </a:ext>
            </a:extLst>
          </p:cNvPr>
          <p:cNvSpPr txBox="1"/>
          <p:nvPr/>
        </p:nvSpPr>
        <p:spPr>
          <a:xfrm>
            <a:off x="1282536" y="249382"/>
            <a:ext cx="6900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imagine a test based on the negative binomial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is a drastic simplification of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DeSeq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algorithm….)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1CFF4D-4FBD-46DC-9967-C5A502076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16" y="1084118"/>
            <a:ext cx="5419725" cy="552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924027-4DE5-40D6-9FFE-73F56DC94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83" y="2172619"/>
            <a:ext cx="3850203" cy="2449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85A975-709B-4CD8-8B76-D5D1D1CDBF10}"/>
              </a:ext>
            </a:extLst>
          </p:cNvPr>
          <p:cNvSpPr txBox="1"/>
          <p:nvPr/>
        </p:nvSpPr>
        <p:spPr>
          <a:xfrm>
            <a:off x="6495803" y="4833258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approximate tests yields p-values that are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 conservative…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BFBCED-2E62-4055-94E2-C7BD95D057DF}"/>
              </a:ext>
            </a:extLst>
          </p:cNvPr>
          <p:cNvSpPr/>
          <p:nvPr/>
        </p:nvSpPr>
        <p:spPr>
          <a:xfrm>
            <a:off x="6254338" y="1710495"/>
            <a:ext cx="77110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>
                <a:solidFill>
                  <a:srgbClr val="000000"/>
                </a:solidFill>
                <a:latin typeface="Courier New" panose="02070309020205020404" pitchFamily="49" charset="0"/>
              </a:rPr>
              <a:t>hist(</a:t>
            </a:r>
            <a:r>
              <a:rPr lang="en-US" sz="1200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allPValsNegBinom,main</a:t>
            </a:r>
            <a:r>
              <a:rPr lang="en-US" sz="1200" u="sng" dirty="0">
                <a:solidFill>
                  <a:srgbClr val="000000"/>
                </a:solidFill>
                <a:latin typeface="Courier New" panose="02070309020205020404" pitchFamily="49" charset="0"/>
              </a:rPr>
              <a:t>="Negative binomial test")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913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A94346-60BA-4A16-BE88-ECA97A9379CE}"/>
              </a:ext>
            </a:extLst>
          </p:cNvPr>
          <p:cNvSpPr txBox="1"/>
          <p:nvPr/>
        </p:nvSpPr>
        <p:spPr>
          <a:xfrm>
            <a:off x="1223158" y="296883"/>
            <a:ext cx="93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also run our data through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DeSeq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(with the default “curve-fitting” for the variance)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74AB5-BA6C-4C8D-8B61-B4507C611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20" y="1062100"/>
            <a:ext cx="4352925" cy="285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AA08C1-D93B-44F7-B574-E3B974F7D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415" y="780555"/>
            <a:ext cx="6001677" cy="58766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4674BD-BF60-41BC-96E9-187FAC8C2CD1}"/>
              </a:ext>
            </a:extLst>
          </p:cNvPr>
          <p:cNvSpPr txBox="1"/>
          <p:nvPr/>
        </p:nvSpPr>
        <p:spPr>
          <a:xfrm>
            <a:off x="178130" y="4132613"/>
            <a:ext cx="53270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comes close to uniform (but not as close as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t-test!)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again, these different algorithms generally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agree on which genes are the most significant, but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disagree on how significant those genes are)</a:t>
            </a:r>
          </a:p>
        </p:txBody>
      </p:sp>
    </p:spTree>
    <p:extLst>
      <p:ext uri="{BB962C8B-B14F-4D97-AF65-F5344CB8AC3E}">
        <p14:creationId xmlns:p14="http://schemas.microsoft.com/office/powerpoint/2010/main" val="201664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E3823A-6FC8-426D-89AE-630F21167B9E}"/>
              </a:ext>
            </a:extLst>
          </p:cNvPr>
          <p:cNvSpPr txBox="1"/>
          <p:nvPr/>
        </p:nvSpPr>
        <p:spPr>
          <a:xfrm>
            <a:off x="783771" y="308759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set threshold of significance in genomics is not a solved problem..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09569-05D8-4AB5-A45E-5F37258BF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12" y="856755"/>
            <a:ext cx="8229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2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B9CE94-1C92-497E-B43D-272C2305D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14300"/>
            <a:ext cx="5810250" cy="662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C383EA-0072-4705-944B-C3D8A171A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26341"/>
            <a:ext cx="6028394" cy="1055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5A2DE-A597-4D4F-B1B0-1F4614B7281C}"/>
              </a:ext>
            </a:extLst>
          </p:cNvPr>
          <p:cNvSpPr txBox="1"/>
          <p:nvPr/>
        </p:nvSpPr>
        <p:spPr>
          <a:xfrm>
            <a:off x="6341423" y="344384"/>
            <a:ext cx="5630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not difficult to find simulated datasets that “break”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FDR thresholds produced by popular software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packages (such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DeSeq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FDR).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9DA5D-8914-4B2A-83D3-04CE73020F2C}"/>
              </a:ext>
            </a:extLst>
          </p:cNvPr>
          <p:cNvSpPr txBox="1"/>
          <p:nvPr/>
        </p:nvSpPr>
        <p:spPr>
          <a:xfrm>
            <a:off x="6483927" y="1971304"/>
            <a:ext cx="5002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Often simpler models (such as the t-test and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Wilcoxon, that we will cover shortly) offer better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performance…</a:t>
            </a:r>
          </a:p>
        </p:txBody>
      </p:sp>
    </p:spTree>
    <p:extLst>
      <p:ext uri="{BB962C8B-B14F-4D97-AF65-F5344CB8AC3E}">
        <p14:creationId xmlns:p14="http://schemas.microsoft.com/office/powerpoint/2010/main" val="41012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503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</cp:lastModifiedBy>
  <cp:revision>33</cp:revision>
  <dcterms:created xsi:type="dcterms:W3CDTF">2019-02-16T16:13:19Z</dcterms:created>
  <dcterms:modified xsi:type="dcterms:W3CDTF">2020-03-16T16:04:25Z</dcterms:modified>
</cp:coreProperties>
</file>