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7EBE-27FE-4691-98FB-1550DDB0EBA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DF87-73EF-4395-9AD5-357CF439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32D06-50B8-4512-B573-20403FD2C1EF}" type="slidenum">
              <a:rPr lang="en-US"/>
              <a:pPr/>
              <a:t>20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F4505-A681-4647-B0BD-5AC8489D480A}" type="slidenum">
              <a:rPr lang="en-US"/>
              <a:pPr/>
              <a:t>21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B978-8F29-4450-AFF2-D7156396B908}" type="slidenum">
              <a:rPr lang="en-US"/>
              <a:pPr/>
              <a:t>22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F8F32-20E4-4E9C-B12E-CC6AA546BF25}" type="slidenum">
              <a:rPr lang="en-US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55706-7F76-4300-B3F6-E8F420EA8EA7}" type="slidenum">
              <a:rPr lang="en-US"/>
              <a:pPr/>
              <a:t>19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FB81-D6FC-42E1-ACBB-755D13EB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A00DE-25FA-4D27-BA3C-C001B380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E109-8CC8-4643-9BAD-ABCB11B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C2E0-DECB-46BC-9854-51BBAFE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9AF8-BAB5-4CAA-B95D-D241A72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9FD-4B3F-4C4B-8D90-3817C9D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F1C1-BF77-46AC-A6DC-9C0CA877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6DAE-C985-4471-96E9-78EE5EB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6E54-0592-48EA-BD94-C4EF4E4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4728-56AA-4DAA-90E4-86ECD24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63A0-9967-4429-B01E-FC7BD2A3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138D-7913-44CD-8881-A3F3B147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922B-BF75-4848-B907-858039C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D9F7-9811-432D-8486-3F17748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205D-233A-457D-BBE2-BC72445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18A-A2D5-4973-A7E5-3A26B94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E35E-38C6-4BEA-8F63-05568475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7B8B-84DF-48E6-B137-44FFF80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3342-044E-40FA-92E5-B072AEB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2DD-FA18-42B3-B047-8BB168B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C73-389E-4227-B4FA-63AA37D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05AF-AB5A-47CC-B258-376B97EC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1489-8D35-45E5-BDBB-8492634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39F4-4129-4A3A-82D3-D996119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F4EC-E948-4A6C-86E8-BECF056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1335-2FBE-4749-9956-CFE238F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175A-CE78-4A76-9B26-DBD5E4C09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4168-9BEA-4E32-A5AA-D798CF1A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6E60-BCA8-4BFA-AD7A-37E04BF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246D-0074-4FA5-B5C2-7BC78858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D298-319E-4646-B6E4-85014F1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76E-1F3D-4AF7-B312-265AFB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B7D-532C-45DF-BAAB-18D96F92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FC74-5FE6-4A29-A2E3-391DD62D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4A42-2016-4FE3-AC8F-D1EBB632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E6E1D-C05C-4306-8753-B75F89E3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0705-0EB5-4C26-98EA-C2204F0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B645-CB34-4F61-AB5E-8C4B3D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F7633-B00F-4E28-A1CB-1F8833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F4E-6415-4244-AEDC-0CC58B76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F22D-4B14-4A31-AB93-B778A62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1C49D-3304-466D-B7E0-78C6CB6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66EC-AB73-49F6-8F05-7EBD756A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4F77D-D483-4D35-8C14-F5FEF19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71A8-EE4C-44CE-96FD-2F8AC49B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6D1F-8BF5-4FA4-8B1E-E3E3D9B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FAA-92C9-4745-9FA7-3AEAD87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3D70-AEF8-4873-9209-3F16FB9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4951-660E-44A4-A936-3CF9473B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2A5B-7DDD-4EAF-94A7-86894BA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A786-66DD-4B31-9DB5-3399FD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304-8ECC-4FA1-B10E-AEB55ED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109-211F-4ECA-9387-3967AF1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E788-5F8C-4CF1-8650-9A9CE7FB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97F4-AA37-41F8-A42B-6DCEE23D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EDAA-10AA-417E-B5D4-F857713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DD2-D5F8-40A7-B86B-39E415B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DAFB-950C-4887-9FED-17C60F8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5A3A-D638-4EE3-9D02-8FD33AD6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79B4-44E7-4390-99AB-D153F6A3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B87E-84A2-4102-B5A2-5513D4C3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0C15-6DDF-40AA-B965-9B78E466413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FBC-5D87-41C9-AA81-F0B71727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51A-4479-413E-8186-2327096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E402E5-D980-4768-AECD-7638F9C3F93F}"/>
              </a:ext>
            </a:extLst>
          </p:cNvPr>
          <p:cNvSpPr txBox="1"/>
          <p:nvPr/>
        </p:nvSpPr>
        <p:spPr>
          <a:xfrm>
            <a:off x="676894" y="95004"/>
            <a:ext cx="41472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71BDF8-011E-43F4-8D10-811109EF2427}"/>
              </a:ext>
            </a:extLst>
          </p:cNvPr>
          <p:cNvCxnSpPr>
            <a:cxnSpLocks/>
          </p:cNvCxnSpPr>
          <p:nvPr/>
        </p:nvCxnSpPr>
        <p:spPr>
          <a:xfrm flipH="1">
            <a:off x="4025735" y="570016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806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qqnorm</a:t>
            </a:r>
            <a:r>
              <a:rPr lang="en-US" dirty="0"/>
              <a:t> and </a:t>
            </a:r>
            <a:r>
              <a:rPr lang="en-US" dirty="0" err="1"/>
              <a:t>qqline</a:t>
            </a:r>
            <a:r>
              <a:rPr lang="en-US" dirty="0"/>
              <a:t> can be used very quickly to visually tell if a distribution is normal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24685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453570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066800"/>
            <a:ext cx="23712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1" y="2209801"/>
            <a:ext cx="4167187" cy="40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14401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non-normal distribution….)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371600"/>
            <a:ext cx="7724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97445C-FA01-4FF4-BA83-CC6CD5CE60DA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83711-FB0B-444A-9BBA-85447CC925DE}"/>
              </a:ext>
            </a:extLst>
          </p:cNvPr>
          <p:cNvCxnSpPr>
            <a:cxnSpLocks/>
          </p:cNvCxnSpPr>
          <p:nvPr/>
        </p:nvCxnSpPr>
        <p:spPr>
          <a:xfrm flipH="1">
            <a:off x="3503221" y="1401288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457200"/>
            <a:ext cx="734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theorem gives us a surprising fact about the normal distribution!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1"/>
            <a:ext cx="7467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1" y="3505200"/>
            <a:ext cx="894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limit theorem applies when you are taking the mean of a </a:t>
            </a:r>
          </a:p>
          <a:p>
            <a:r>
              <a:rPr lang="en-US" dirty="0"/>
              <a:t>distribution where each sample comes from a distribution with a constant mean and variance</a:t>
            </a:r>
          </a:p>
          <a:p>
            <a:r>
              <a:rPr lang="en-US" dirty="0"/>
              <a:t>and the samples are identically and independently distributed.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2514600"/>
            <a:ext cx="647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http://en.wikipedia.org/wiki/Central_limit_theorem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50719" y="0"/>
            <a:ext cx="79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here is an example of a random variable that is not normally distributed	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8610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(1)}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249" y="381000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sample the exponential distribution (at n=1) and it absolutely not normal!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0"/>
            <a:ext cx="30525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2667000" cy="26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343400"/>
            <a:ext cx="2438400" cy="24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1200" y="369332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(1000) }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mean(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0"/>
            <a:ext cx="861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take the average of the distribution (instead of a single read from the distribution)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553200" y="52173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5272" y="304800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 1,000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86400" y="204414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1" y="1817132"/>
            <a:ext cx="417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 the average of those 1,000 numbers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5004"/>
            <a:ext cx="2667000" cy="266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981201" y="4114800"/>
            <a:ext cx="640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advertised, the results are nearly perfectly normally distributed!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81001"/>
            <a:ext cx="80682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central theorem does say:</a:t>
            </a:r>
          </a:p>
          <a:p>
            <a:endParaRPr lang="en-US" dirty="0"/>
          </a:p>
          <a:p>
            <a:r>
              <a:rPr lang="en-US" dirty="0"/>
              <a:t>	Taking the mean from an </a:t>
            </a:r>
            <a:r>
              <a:rPr lang="en-US" dirty="0" err="1"/>
              <a:t>idd</a:t>
            </a:r>
            <a:r>
              <a:rPr lang="en-US" dirty="0"/>
              <a:t> distribution will (eventually) lead to a normal</a:t>
            </a:r>
          </a:p>
          <a:p>
            <a:r>
              <a:rPr lang="en-US" dirty="0"/>
              <a:t>	distribution</a:t>
            </a:r>
          </a:p>
          <a:p>
            <a:endParaRPr lang="en-US" dirty="0"/>
          </a:p>
          <a:p>
            <a:r>
              <a:rPr lang="en-US" dirty="0"/>
              <a:t>What the central theorem does not say:</a:t>
            </a:r>
          </a:p>
          <a:p>
            <a:endParaRPr lang="en-US" dirty="0"/>
          </a:p>
          <a:p>
            <a:r>
              <a:rPr lang="en-US" dirty="0"/>
              <a:t>	Your particular dataset is normal</a:t>
            </a:r>
          </a:p>
          <a:p>
            <a:endParaRPr lang="en-US" dirty="0"/>
          </a:p>
          <a:p>
            <a:r>
              <a:rPr lang="en-US" dirty="0"/>
              <a:t>In biology, unfortunately, datasets are often not normally distributed.</a:t>
            </a:r>
          </a:p>
          <a:p>
            <a:endParaRPr lang="en-US" dirty="0"/>
          </a:p>
          <a:p>
            <a:r>
              <a:rPr lang="en-US" dirty="0"/>
              <a:t>	Sample size may be insufficient for central limit theorem to kick in.</a:t>
            </a:r>
          </a:p>
          <a:p>
            <a:endParaRPr lang="en-US" dirty="0"/>
          </a:p>
          <a:p>
            <a:r>
              <a:rPr lang="en-US" dirty="0"/>
              <a:t>	Sampling may not be from the same distribution across subjects.</a:t>
            </a:r>
          </a:p>
          <a:p>
            <a:endParaRPr lang="en-US" dirty="0"/>
          </a:p>
          <a:p>
            <a:r>
              <a:rPr lang="en-US" dirty="0"/>
              <a:t>	(What </a:t>
            </a:r>
            <a:r>
              <a:rPr lang="en-US" dirty="0" err="1"/>
              <a:t>actin</a:t>
            </a:r>
            <a:r>
              <a:rPr lang="en-US" dirty="0"/>
              <a:t> does in patient X is different from patient Y)</a:t>
            </a:r>
          </a:p>
          <a:p>
            <a:endParaRPr lang="en-US" dirty="0"/>
          </a:p>
          <a:p>
            <a:r>
              <a:rPr lang="en-US" dirty="0"/>
              <a:t>	We will still have to test for normality before applying parametric statistics!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1AA05-7AFC-4136-BE0E-D41E50987BF2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C69ED-BAF9-417E-91D6-F3FA7AE64D98}"/>
              </a:ext>
            </a:extLst>
          </p:cNvPr>
          <p:cNvCxnSpPr>
            <a:cxnSpLocks/>
          </p:cNvCxnSpPr>
          <p:nvPr/>
        </p:nvCxnSpPr>
        <p:spPr>
          <a:xfrm flipH="1">
            <a:off x="3705101" y="16744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22525" y="346076"/>
            <a:ext cx="55567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you add a subtract a constant to a normally distributed </a:t>
            </a:r>
          </a:p>
          <a:p>
            <a:r>
              <a:rPr lang="en-US"/>
              <a:t>set of values, they are still normally distributed…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5410200" y="1676400"/>
          <a:ext cx="426720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5296639" imgH="5172797" progId="PBrush">
                  <p:embed/>
                </p:oleObj>
              </mc:Choice>
              <mc:Fallback>
                <p:oleObj name="Bitmap Image" r:id="rId4" imgW="5296639" imgH="5172797" progId="PBrush">
                  <p:embed/>
                  <p:pic>
                    <p:nvPicPr>
                      <p:cNvPr id="317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4267200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1600200" y="1524000"/>
          <a:ext cx="3714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3714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812926" y="2860675"/>
            <a:ext cx="9954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“Before”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70866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6705600" y="5943600"/>
            <a:ext cx="157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Centered at 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304800"/>
            <a:ext cx="8114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seen the Poisson distribution is an approximation to the binomial with large N</a:t>
            </a:r>
          </a:p>
          <a:p>
            <a:r>
              <a:rPr lang="en-US" dirty="0"/>
              <a:t>and small p.</a:t>
            </a:r>
          </a:p>
          <a:p>
            <a:endParaRPr lang="en-US" dirty="0"/>
          </a:p>
          <a:p>
            <a:r>
              <a:rPr lang="en-US" dirty="0"/>
              <a:t>Likewise, the normal distribution is an approximation to the binomial with a large 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2860675"/>
            <a:ext cx="841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“After”</a:t>
            </a: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1768475" y="3429001"/>
          <a:ext cx="449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Bitmap Image" r:id="rId4" imgW="3219899" imgH="685714" progId="PBrush">
                  <p:embed/>
                </p:oleObj>
              </mc:Choice>
              <mc:Fallback>
                <p:oleObj name="Bitmap Image" r:id="rId4" imgW="3219899" imgH="685714" progId="PBrush">
                  <p:embed/>
                  <p:pic>
                    <p:nvPicPr>
                      <p:cNvPr id="327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429001"/>
                        <a:ext cx="4495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1920875" y="1400176"/>
          <a:ext cx="4495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27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400176"/>
                        <a:ext cx="4495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248400" y="1981200"/>
          <a:ext cx="38862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Bitmap Image" r:id="rId8" imgW="5372850" imgH="5152381" progId="PBrush">
                  <p:embed/>
                </p:oleObj>
              </mc:Choice>
              <mc:Fallback>
                <p:oleObj name="Bitmap Image" r:id="rId8" imgW="5372850" imgH="5152381" progId="PBrush">
                  <p:embed/>
                  <p:pic>
                    <p:nvPicPr>
                      <p:cNvPr id="327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38862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9"/>
          <p:cNvSpPr>
            <a:spLocks noChangeShapeType="1"/>
          </p:cNvSpPr>
          <p:nvPr/>
        </p:nvSpPr>
        <p:spPr bwMode="auto">
          <a:xfrm flipV="1">
            <a:off x="77724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7146926" y="5908675"/>
            <a:ext cx="1918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centered at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828800" y="914400"/>
          <a:ext cx="46482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4" imgW="4029637" imgH="1895238" progId="PBrush">
                  <p:embed/>
                </p:oleObj>
              </mc:Choice>
              <mc:Fallback>
                <p:oleObj name="Bitmap Image" r:id="rId4" imgW="4029637" imgH="1895238" progId="PBrush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46482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5029200" y="2057401"/>
          <a:ext cx="495300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Bitmap Image" r:id="rId6" imgW="6354062" imgH="5952381" progId="PBrush">
                  <p:embed/>
                </p:oleObj>
              </mc:Choice>
              <mc:Fallback>
                <p:oleObj name="Bitmap Image" r:id="rId6" imgW="6354062" imgH="5952381" progId="PBrush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57401"/>
                        <a:ext cx="4953000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727326" y="117476"/>
            <a:ext cx="55145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Likewise if you divide a normally distributed set of values</a:t>
            </a:r>
          </a:p>
          <a:p>
            <a:r>
              <a:rPr lang="en-US"/>
              <a:t>by a constant, it is still normally distributed… 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5257800" y="632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286000" y="5807076"/>
            <a:ext cx="2335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we’ve done is</a:t>
            </a:r>
          </a:p>
          <a:p>
            <a:r>
              <a:rPr lang="en-US"/>
              <a:t>re-scale the x-axis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286001" y="381001"/>
            <a:ext cx="52477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define a standard normal distribution as a normal </a:t>
            </a:r>
          </a:p>
          <a:p>
            <a:r>
              <a:rPr lang="en-US"/>
              <a:t>distribution with mean=0 and SD = 1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447800"/>
            <a:ext cx="6837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391400" y="6459538"/>
            <a:ext cx="7010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http://en.wikipedia.org/wiki/Normal_distribution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2209801" y="4267201"/>
            <a:ext cx="55212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any normal distribution, we can transform it to the</a:t>
            </a:r>
          </a:p>
          <a:p>
            <a:r>
              <a:rPr lang="en-US"/>
              <a:t>standard distribution via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2819401" y="5410201"/>
            <a:ext cx="10214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 = Y – u </a:t>
            </a:r>
          </a:p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276600" y="5826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565525" y="57912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5222875"/>
            <a:ext cx="29347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some random variable</a:t>
            </a:r>
          </a:p>
          <a:p>
            <a:r>
              <a:rPr lang="en-US"/>
              <a:t>u is the mean of that variable</a:t>
            </a:r>
          </a:p>
          <a:p>
            <a:r>
              <a:rPr lang="en-US"/>
              <a:t>s is the sd of that variable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Discovery Rate</a:t>
            </a:r>
          </a:p>
          <a:p>
            <a:r>
              <a:rPr lang="en-US" dirty="0"/>
              <a:t>From the binomial to the normal</a:t>
            </a:r>
          </a:p>
          <a:p>
            <a:r>
              <a:rPr lang="en-US" dirty="0" err="1"/>
              <a:t>qqnorm</a:t>
            </a:r>
            <a:r>
              <a:rPr lang="en-US" dirty="0"/>
              <a:t> </a:t>
            </a:r>
          </a:p>
          <a:p>
            <a:r>
              <a:rPr lang="en-US" dirty="0"/>
              <a:t>The Central Limit Theorem</a:t>
            </a:r>
          </a:p>
          <a:p>
            <a:r>
              <a:rPr lang="en-US" dirty="0"/>
              <a:t>Standard Normal Distribution</a:t>
            </a:r>
          </a:p>
          <a:p>
            <a:r>
              <a:rPr lang="en-US" dirty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436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4800600" y="6596064"/>
            <a:ext cx="61722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http://en.wikipedia.org/wiki/Chi-square_distribution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752600"/>
            <a:ext cx="71421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the uniform normal distributions, we define the chi-square distribution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828801"/>
            <a:ext cx="57943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And we build on both to make the t-distribution…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2286000" y="4572000"/>
            <a:ext cx="628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the z distribution, chi-square distribution and t-distribution,</a:t>
            </a:r>
          </a:p>
          <a:p>
            <a:r>
              <a:rPr lang="en-US"/>
              <a:t>we will have the z-test, chi-square test and t-test.</a:t>
            </a:r>
          </a:p>
          <a:p>
            <a:r>
              <a:rPr lang="en-US"/>
              <a:t>And we will talk about those next time…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22526" y="5638801"/>
            <a:ext cx="6449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br>
              <a:rPr lang="en-US" dirty="0"/>
            </a:br>
            <a:r>
              <a:rPr lang="en-US" dirty="0"/>
              <a:t>Review t-test and chi-square test from your 1</a:t>
            </a:r>
            <a:r>
              <a:rPr lang="en-US" baseline="30000" dirty="0"/>
              <a:t>st</a:t>
            </a:r>
            <a:r>
              <a:rPr lang="en-US" dirty="0"/>
              <a:t> semester stats book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609601"/>
            <a:ext cx="699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</a:t>
            </a:r>
          </a:p>
          <a:p>
            <a:r>
              <a:rPr lang="en-US" dirty="0"/>
              <a:t>	Canonical statistics text book through t-test and t-distribution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344270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Proving that the Gaussian distributions is the approximate limit of a binomial when N is large</a:t>
            </a:r>
          </a:p>
          <a:p>
            <a:r>
              <a:rPr lang="en-US" dirty="0"/>
              <a:t>is pretty involved…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http://mathforum.org/library/drmath/view/56600.html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3810000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not responsible for this proof!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as usual demonstrate this effortlessly in R…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0.5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038601"/>
            <a:ext cx="1752600" cy="13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86200"/>
            <a:ext cx="2362200" cy="17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0"/>
            <a:ext cx="2286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33600" y="5791200"/>
            <a:ext cx="834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N doesn’t have to get very large for the approximation to become quite good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0480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for p-values other than 0.5!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581400"/>
            <a:ext cx="2590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733800"/>
            <a:ext cx="2133600" cy="181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1"/>
            <a:ext cx="1981200" cy="160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28601"/>
            <a:ext cx="813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because the normal value is continuous, we can graph results intermediate</a:t>
            </a:r>
          </a:p>
          <a:p>
            <a:r>
              <a:rPr lang="en-US" dirty="0"/>
              <a:t>to the integer number of successes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028343"/>
            <a:ext cx="861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&lt;-seq( 0,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numTrials,by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=1/(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*20))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lines(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2401"/>
            <a:ext cx="2514600" cy="19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6172201"/>
            <a:ext cx="927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continuous nature of the normal distribution makes it appropriate for non-count experiments</a:t>
            </a:r>
          </a:p>
          <a:p>
            <a:r>
              <a:rPr lang="en-US" dirty="0"/>
              <a:t>(such as microarrays)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4038600"/>
            <a:ext cx="2353393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962400"/>
            <a:ext cx="2286000" cy="193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2209800" y="1524001"/>
          <a:ext cx="77724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4" imgW="5885714" imgH="2600000" progId="PBrush">
                  <p:embed/>
                </p:oleObj>
              </mc:Choice>
              <mc:Fallback>
                <p:oleObj name="Bitmap Image" r:id="rId4" imgW="5885714" imgH="2600000" progId="PBrush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77724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270125" y="269875"/>
            <a:ext cx="4802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have (as usual)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pnorm</a:t>
            </a:r>
            <a:r>
              <a:rPr lang="en-US" dirty="0"/>
              <a:t>, </a:t>
            </a:r>
            <a:r>
              <a:rPr lang="en-US" dirty="0" err="1"/>
              <a:t>qnorm</a:t>
            </a:r>
            <a:r>
              <a:rPr lang="en-US" dirty="0"/>
              <a:t>, </a:t>
            </a:r>
            <a:r>
              <a:rPr lang="en-US" dirty="0" err="1"/>
              <a:t>rnorm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5257801"/>
            <a:ext cx="3983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 – probability density function</a:t>
            </a:r>
          </a:p>
          <a:p>
            <a:r>
              <a:rPr lang="en-US" dirty="0" err="1"/>
              <a:t>pnorm</a:t>
            </a:r>
            <a:r>
              <a:rPr lang="en-US" dirty="0"/>
              <a:t> -  cumulative probability function</a:t>
            </a:r>
          </a:p>
          <a:p>
            <a:r>
              <a:rPr lang="en-US" dirty="0" err="1"/>
              <a:t>qnorm</a:t>
            </a:r>
            <a:r>
              <a:rPr lang="en-US" dirty="0"/>
              <a:t> – inverse of </a:t>
            </a:r>
            <a:r>
              <a:rPr lang="en-US" dirty="0" err="1"/>
              <a:t>pnorm</a:t>
            </a:r>
            <a:endParaRPr lang="en-US" dirty="0"/>
          </a:p>
          <a:p>
            <a:r>
              <a:rPr lang="en-US" dirty="0" err="1"/>
              <a:t>rnorm</a:t>
            </a:r>
            <a:r>
              <a:rPr lang="en-US" dirty="0"/>
              <a:t> – generates random Gaussians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-645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PDF is defined in terms of the normal distribution’s mean and variance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284266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762000"/>
            <a:ext cx="2133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0" y="6248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47CE34-35DF-43FD-97BD-44609A30B486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0C3C7-F0CA-4895-9D17-FBBCA0C040ED}"/>
              </a:ext>
            </a:extLst>
          </p:cNvPr>
          <p:cNvCxnSpPr>
            <a:cxnSpLocks/>
          </p:cNvCxnSpPr>
          <p:nvPr/>
        </p:nvCxnSpPr>
        <p:spPr>
          <a:xfrm flipH="1">
            <a:off x="1591294" y="1151905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1301</Words>
  <Application>Microsoft Office PowerPoint</Application>
  <PresentationFormat>Widescreen</PresentationFormat>
  <Paragraphs>197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</cp:lastModifiedBy>
  <cp:revision>31</cp:revision>
  <dcterms:created xsi:type="dcterms:W3CDTF">2019-02-16T16:13:19Z</dcterms:created>
  <dcterms:modified xsi:type="dcterms:W3CDTF">2020-03-16T03:27:16Z</dcterms:modified>
</cp:coreProperties>
</file>