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0FCF-2159-4EA3-89C7-E7FEDFAA3CA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11F9-2DCE-41D5-AAB4-F789CCE59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AFA-ACB0-4282-8AA8-670A0C76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0CCC-3E2E-4602-B2A8-2D1B4641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53D9-ADF3-4C0E-A74B-8CBA38E2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04B8-5D84-4D56-B81C-6FBA7EFF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AD1B-CDF8-42B9-8C0F-8C04E0F7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1B0-B86D-4773-9A70-06A0B95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C8DC-8B9E-467A-B741-DDD8B5E2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4E5A-9E25-4C7A-A419-E451640C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F8E8-A1CD-452A-810C-F5830BBA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56F9-FC10-4AA5-90F1-127A247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A70FF-3401-42BF-9F92-A32E0074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36E11-9FA4-4860-83CD-B7B9AC0E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F5DE-6E3E-49B4-90B3-6284B751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4B7E-3FC3-4DAD-AB33-363FEC8F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D8F8-1FB1-410A-86D3-31C115F7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95F-7152-4397-8357-FE3C7EF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8AC4-4C4C-4292-BF25-E3834602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1779-79FC-46F3-B831-E1644EB5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AF39-53DD-4099-871A-AC256900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A716-3161-48BB-973A-D509177E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8509-1685-48DC-8150-1BCBE9B2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454A-7385-45AE-856D-72313410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7CEE-4FF7-4267-94A1-A8BC1BF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0404-394C-4AAE-8A7A-D7846D9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97A6-D13F-47DB-BA28-18359F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BE8D-76DB-4E6C-B675-AA6BD1BE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8423-BFF3-421E-A3F1-A145E36E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C2E8A-1389-40C3-A29A-73ED6009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266B-505F-4AD1-B105-E48A7DCF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78AB-8EFB-45B6-9A54-F9EF49EA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EBCD-E2C0-444C-91F1-61DCA683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B5B1-825B-481A-BAEF-3E4ED19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412B-CDBE-4679-9C4B-C37675F1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95C5-B740-4F5D-939C-1124B704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3100-75DD-4F32-82D5-85775762D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4ADF2-764A-4E8E-9AF8-040AFA339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4B1DF-52AB-4DFA-A597-E30C8656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E95AD-37D4-4845-B6C8-0A59455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D4A67-7F6C-436B-996A-A271DBCE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C15C-F0DB-40BC-890C-E0C96B01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706B8-0705-4E52-8C6E-51A1BA30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077EA-410B-4621-BE64-FBFF6385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44123-3FCF-493B-ABDC-C042D42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2B77-FF7E-4D4F-BCCE-50048EA5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115B8-D0FE-4E89-BF28-EB1C33D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F496-A381-4CFA-89FA-13BA2A27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9BE9-2720-404B-B282-85976AC1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08DB-9A8B-4D20-911C-EF324595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38BE-1763-462D-90A9-9FDB10C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67CB-F1A3-4DCA-9244-01C51553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C004-E6A3-414F-B6C6-3A60BE35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BE8C-7D49-4FA5-9981-5E9CA13C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E5FF-B7D9-4BB0-B351-76C91C28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7EEB3-1BE9-45B2-93CA-E6EBE4A05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2E01-CBBE-4D15-B7A9-948DDCD3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8B72-642D-4D50-8AE4-443E7556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A443-EBEA-4A1B-890F-DCFD1510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BA7B-4F71-45E8-8AFD-FBACB820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ED4E-C7AD-4B6A-B2E8-466B0875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3A37-1B4B-4C28-9BD8-6246E157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8041-8F45-4776-9D51-DAC8AB3B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6810-52FA-4807-9CCF-52D02A9E7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A273-90F6-448F-B863-B2DAF062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frequentistBinomialPower.tx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BayesianBinomialPow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45938-EDAE-4807-B536-D3D82D0B30DA}"/>
              </a:ext>
            </a:extLst>
          </p:cNvPr>
          <p:cNvSpPr txBox="1"/>
          <p:nvPr/>
        </p:nvSpPr>
        <p:spPr>
          <a:xfrm>
            <a:off x="1096027" y="582460"/>
            <a:ext cx="7464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the frequentist binomial test for a disease diagnostic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a Bayesian disease diagnostic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F837CA-248F-4C2A-8892-B36950C6B26F}"/>
              </a:ext>
            </a:extLst>
          </p:cNvPr>
          <p:cNvCxnSpPr/>
          <p:nvPr/>
        </p:nvCxnSpPr>
        <p:spPr>
          <a:xfrm flipH="1">
            <a:off x="8554308" y="757825"/>
            <a:ext cx="608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2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DEEE22-A4D9-4E1E-A2D6-D1EF253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" y="356575"/>
            <a:ext cx="12192000" cy="6144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2EA1C8-5DD8-49C6-AF3F-1C63012A2112}"/>
              </a:ext>
            </a:extLst>
          </p:cNvPr>
          <p:cNvCxnSpPr/>
          <p:nvPr/>
        </p:nvCxnSpPr>
        <p:spPr>
          <a:xfrm flipH="1">
            <a:off x="6369485" y="2849671"/>
            <a:ext cx="450937" cy="3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443A1-C166-486F-BDB3-4C66A1937F2F}"/>
              </a:ext>
            </a:extLst>
          </p:cNvPr>
          <p:cNvSpPr txBox="1"/>
          <p:nvPr/>
        </p:nvSpPr>
        <p:spPr>
          <a:xfrm>
            <a:off x="5639843" y="2251555"/>
            <a:ext cx="455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generate data under the likelihood the person has the disease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E137B7-851C-49CA-A3A9-4221877214CA}"/>
              </a:ext>
            </a:extLst>
          </p:cNvPr>
          <p:cNvCxnSpPr/>
          <p:nvPr/>
        </p:nvCxnSpPr>
        <p:spPr>
          <a:xfrm flipH="1">
            <a:off x="4002066" y="5367403"/>
            <a:ext cx="70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F8D6C1-769E-4CB7-A332-214646EEFB35}"/>
              </a:ext>
            </a:extLst>
          </p:cNvPr>
          <p:cNvSpPr txBox="1"/>
          <p:nvPr/>
        </p:nvSpPr>
        <p:spPr>
          <a:xfrm>
            <a:off x="4802689" y="5028152"/>
            <a:ext cx="455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capture our posterior probability after our last Bayesian update for each trial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C6ABD8-4239-439B-9F11-45CBCEBD0028}"/>
              </a:ext>
            </a:extLst>
          </p:cNvPr>
          <p:cNvCxnSpPr/>
          <p:nvPr/>
        </p:nvCxnSpPr>
        <p:spPr>
          <a:xfrm flipH="1" flipV="1">
            <a:off x="3801649" y="6319381"/>
            <a:ext cx="200417" cy="2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53413D-7CD6-49F8-BAFD-A50F4643E2FC}"/>
              </a:ext>
            </a:extLst>
          </p:cNvPr>
          <p:cNvSpPr txBox="1"/>
          <p:nvPr/>
        </p:nvSpPr>
        <p:spPr>
          <a:xfrm>
            <a:off x="3832965" y="6488483"/>
            <a:ext cx="668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fraction of the time is our ending posterior probability &gt; 0.9999</a:t>
            </a:r>
          </a:p>
        </p:txBody>
      </p:sp>
    </p:spTree>
    <p:extLst>
      <p:ext uri="{BB962C8B-B14F-4D97-AF65-F5344CB8AC3E}">
        <p14:creationId xmlns:p14="http://schemas.microsoft.com/office/powerpoint/2010/main" val="140409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8A4A5-6310-44A0-BFD3-AD02F58A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55" y="363347"/>
            <a:ext cx="4876800" cy="4867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137467-FC2D-4C6E-B7D3-4A0C014B4CB4}"/>
              </a:ext>
            </a:extLst>
          </p:cNvPr>
          <p:cNvSpPr/>
          <p:nvPr/>
        </p:nvSpPr>
        <p:spPr>
          <a:xfrm>
            <a:off x="3615601" y="363347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numTests</a:t>
            </a:r>
            <a:r>
              <a:rPr lang="en-US" dirty="0"/>
              <a:t>, </a:t>
            </a:r>
            <a:r>
              <a:rPr lang="en-US" dirty="0" err="1"/>
              <a:t>estimatedPower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734A-3360-4B7D-8DB6-168F97701E80}"/>
              </a:ext>
            </a:extLst>
          </p:cNvPr>
          <p:cNvSpPr txBox="1"/>
          <p:nvPr/>
        </p:nvSpPr>
        <p:spPr>
          <a:xfrm>
            <a:off x="1058451" y="5461348"/>
            <a:ext cx="1021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 “We are powered at 80% to be greater than 99.99% confident in a person with the disease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being detected as having the disease with a sample size of 7-8”</a:t>
            </a:r>
          </a:p>
        </p:txBody>
      </p:sp>
    </p:spTree>
    <p:extLst>
      <p:ext uri="{BB962C8B-B14F-4D97-AF65-F5344CB8AC3E}">
        <p14:creationId xmlns:p14="http://schemas.microsoft.com/office/powerpoint/2010/main" val="96359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A8330-935E-426F-B276-0A466A7944F6}"/>
              </a:ext>
            </a:extLst>
          </p:cNvPr>
          <p:cNvSpPr txBox="1"/>
          <p:nvPr/>
        </p:nvSpPr>
        <p:spPr>
          <a:xfrm>
            <a:off x="1121079" y="30688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the Bayesian and frequentist analyses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7BC7-D1A6-43A7-BF9E-851DDE847BEC}"/>
              </a:ext>
            </a:extLst>
          </p:cNvPr>
          <p:cNvSpPr txBox="1"/>
          <p:nvPr/>
        </p:nvSpPr>
        <p:spPr>
          <a:xfrm>
            <a:off x="1121079" y="1352811"/>
            <a:ext cx="104438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Frequentist: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powered at 80% at a p &lt; 0.0001 threshold at ~6 repeats of the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reject the null hypothesis that we would not have seen more extreme test results if the person was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Bayesian: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powered at 80% to be greater than 99.99% confident that a person with the disease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detected as having the disease with a sample size of 7-8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that (in this case) the Bayesian inference is less awkward, easier to understand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more useful.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why Bayesian stats is usually covered in a first stats class for disease diagnostics).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sample sizes are pretty close between frequentist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Bayesian.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math is not that far apart.  The interpretation of the math is pretty different (and important).</a:t>
            </a:r>
          </a:p>
        </p:txBody>
      </p:sp>
    </p:spTree>
    <p:extLst>
      <p:ext uri="{BB962C8B-B14F-4D97-AF65-F5344CB8AC3E}">
        <p14:creationId xmlns:p14="http://schemas.microsoft.com/office/powerpoint/2010/main" val="19551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685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build a </a:t>
            </a:r>
            <a:r>
              <a:rPr lang="en-US" dirty="0" err="1"/>
              <a:t>cylon</a:t>
            </a:r>
            <a:r>
              <a:rPr lang="en-US" dirty="0"/>
              <a:t> detector.</a:t>
            </a:r>
          </a:p>
          <a:p>
            <a:endParaRPr lang="en-US" dirty="0"/>
          </a:p>
          <a:p>
            <a:r>
              <a:rPr lang="en-US" dirty="0"/>
              <a:t>We know (somehow) the </a:t>
            </a:r>
            <a:r>
              <a:rPr lang="en-US" dirty="0" err="1"/>
              <a:t>cylon</a:t>
            </a:r>
            <a:r>
              <a:rPr lang="en-US" dirty="0"/>
              <a:t> detector has the following properties</a:t>
            </a:r>
          </a:p>
        </p:txBody>
      </p:sp>
      <p:sp>
        <p:nvSpPr>
          <p:cNvPr id="5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1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05000" y="2630467"/>
            <a:ext cx="752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positive|cylon</a:t>
            </a:r>
            <a:r>
              <a:rPr lang="en-US" dirty="0"/>
              <a:t>) = 0.9			p(</a:t>
            </a:r>
            <a:r>
              <a:rPr lang="en-US" dirty="0" err="1"/>
              <a:t>negative|cylon</a:t>
            </a:r>
            <a:r>
              <a:rPr lang="en-US" dirty="0"/>
              <a:t>)=0.1</a:t>
            </a:r>
          </a:p>
          <a:p>
            <a:r>
              <a:rPr lang="en-US" dirty="0"/>
              <a:t>p(</a:t>
            </a:r>
            <a:r>
              <a:rPr lang="en-US" dirty="0" err="1"/>
              <a:t>positive|not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 =0.05			p(</a:t>
            </a:r>
            <a:r>
              <a:rPr lang="en-US" dirty="0" err="1"/>
              <a:t>negative|not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)=0.95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D2F91-7A54-4C10-AF79-C49C3797AF84}"/>
              </a:ext>
            </a:extLst>
          </p:cNvPr>
          <p:cNvSpPr txBox="1"/>
          <p:nvPr/>
        </p:nvSpPr>
        <p:spPr>
          <a:xfrm>
            <a:off x="1788098" y="3338185"/>
            <a:ext cx="7355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think about this in a frequentist way to ask how many times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(on average) would we need to run the test to reject a null hypothesis that a person is not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a power estimate.  What sample size will we need to achieve a given threshold of significance some percentage of the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(by convention, this is often 80%)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EA409A-AC44-4747-BC40-5C4A7C10E837}"/>
              </a:ext>
            </a:extLst>
          </p:cNvPr>
          <p:cNvSpPr txBox="1"/>
          <p:nvPr/>
        </p:nvSpPr>
        <p:spPr>
          <a:xfrm>
            <a:off x="807931" y="457200"/>
            <a:ext cx="9683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way to make a power calculation is to simulate data under the alternative hypothesis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test the data under the null hypothesis.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someone has a disease (or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they are 90% likely to have a true positive test.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are going to give each person the test 10 times and we want to simulate a 1,000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taking the test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D03FA-A801-467B-81F2-CE078AB8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" y="2474112"/>
            <a:ext cx="10628187" cy="2254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89C954-0037-4240-976F-7CDEA6F89E35}"/>
              </a:ext>
            </a:extLst>
          </p:cNvPr>
          <p:cNvSpPr txBox="1"/>
          <p:nvPr/>
        </p:nvSpPr>
        <p:spPr>
          <a:xfrm>
            <a:off x="801666" y="5035463"/>
            <a:ext cx="10273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vector of how many positive results we get out of 10 (with the average around 9).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data generated under the alternative hypothesis (that the person is sick).</a:t>
            </a:r>
          </a:p>
        </p:txBody>
      </p:sp>
    </p:spTree>
    <p:extLst>
      <p:ext uri="{BB962C8B-B14F-4D97-AF65-F5344CB8AC3E}">
        <p14:creationId xmlns:p14="http://schemas.microsoft.com/office/powerpoint/2010/main" val="408427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957C8-F778-45BA-939B-1F9D89AEEC1B}"/>
              </a:ext>
            </a:extLst>
          </p:cNvPr>
          <p:cNvSpPr txBox="1"/>
          <p:nvPr/>
        </p:nvSpPr>
        <p:spPr>
          <a:xfrm>
            <a:off x="1271392" y="538619"/>
            <a:ext cx="9610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our power estimate, we test under the alternative hypothesis (that the person is healthy).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ask what is the probability that we would get as many or more positive results if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 is healthy?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693B9-CF6F-4E45-82BE-E1A2B5CD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63" y="1885102"/>
            <a:ext cx="4411315" cy="56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73302-8CF0-436C-8E23-A28A2E0F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82" y="2855417"/>
            <a:ext cx="9610323" cy="3112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50F542-449F-46E7-93DE-10838F46553A}"/>
              </a:ext>
            </a:extLst>
          </p:cNvPr>
          <p:cNvCxnSpPr/>
          <p:nvPr/>
        </p:nvCxnSpPr>
        <p:spPr>
          <a:xfrm flipH="1" flipV="1">
            <a:off x="1822537" y="5837129"/>
            <a:ext cx="244258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8A4BB6-2DB7-41BA-A676-433A42FEB159}"/>
              </a:ext>
            </a:extLst>
          </p:cNvPr>
          <p:cNvSpPr txBox="1"/>
          <p:nvPr/>
        </p:nvSpPr>
        <p:spPr>
          <a:xfrm>
            <a:off x="1791223" y="6187858"/>
            <a:ext cx="768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that a person who is healthy would have 10 false positive results</a:t>
            </a:r>
          </a:p>
        </p:txBody>
      </p:sp>
    </p:spTree>
    <p:extLst>
      <p:ext uri="{BB962C8B-B14F-4D97-AF65-F5344CB8AC3E}">
        <p14:creationId xmlns:p14="http://schemas.microsoft.com/office/powerpoint/2010/main" val="421809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32ECF-2B14-40BB-9B90-A0021B36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4" y="350544"/>
            <a:ext cx="8627355" cy="5586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35A26-B052-47F2-BDA0-00B7622141CD}"/>
              </a:ext>
            </a:extLst>
          </p:cNvPr>
          <p:cNvSpPr txBox="1"/>
          <p:nvPr/>
        </p:nvSpPr>
        <p:spPr>
          <a:xfrm>
            <a:off x="582461" y="-1878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this all together….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85558-4FC9-4BEA-A957-4508F4140FC9}"/>
              </a:ext>
            </a:extLst>
          </p:cNvPr>
          <p:cNvSpPr/>
          <p:nvPr/>
        </p:nvSpPr>
        <p:spPr>
          <a:xfrm>
            <a:off x="1544875" y="6274549"/>
            <a:ext cx="1161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https://github.com/afodor/metagenomicsTools/blob/master/src/classExamples/frequentistBinomialPower.txt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6E4185-553E-4ADD-B914-A183D12C23BD}"/>
              </a:ext>
            </a:extLst>
          </p:cNvPr>
          <p:cNvCxnSpPr/>
          <p:nvPr/>
        </p:nvCxnSpPr>
        <p:spPr>
          <a:xfrm flipH="1">
            <a:off x="7954027" y="3068877"/>
            <a:ext cx="588724" cy="4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45230-C71E-448F-9156-AB617D7D9346}"/>
              </a:ext>
            </a:extLst>
          </p:cNvPr>
          <p:cNvSpPr txBox="1"/>
          <p:nvPr/>
        </p:nvSpPr>
        <p:spPr>
          <a:xfrm>
            <a:off x="8561540" y="2624203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data under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alternative hypothesis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38613C-86C4-4B9E-93C8-4E80F01D9FFF}"/>
              </a:ext>
            </a:extLst>
          </p:cNvPr>
          <p:cNvCxnSpPr/>
          <p:nvPr/>
        </p:nvCxnSpPr>
        <p:spPr>
          <a:xfrm flipH="1">
            <a:off x="7937326" y="3853840"/>
            <a:ext cx="588724" cy="4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F91801-1332-49BE-9362-E9E574F6C799}"/>
              </a:ext>
            </a:extLst>
          </p:cNvPr>
          <p:cNvSpPr txBox="1"/>
          <p:nvPr/>
        </p:nvSpPr>
        <p:spPr>
          <a:xfrm>
            <a:off x="8544839" y="3553215"/>
            <a:ext cx="32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under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0507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8C9C90-1231-4A74-A6EF-73877097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" y="1784504"/>
            <a:ext cx="4634630" cy="4625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683A1-D06B-49F1-803B-28519F3F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1" y="749226"/>
            <a:ext cx="5883529" cy="1474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BE231-3276-4F8F-84E1-794AE8BF0EAA}"/>
              </a:ext>
            </a:extLst>
          </p:cNvPr>
          <p:cNvSpPr txBox="1"/>
          <p:nvPr/>
        </p:nvSpPr>
        <p:spPr>
          <a:xfrm>
            <a:off x="1365337" y="269310"/>
            <a:ext cx="1011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~6 tests to reject the null hypothesis of a person being healthy at a p &lt; 0.0001 threshold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071F66-8B9B-4BA5-9C6F-669F45C400B8}"/>
              </a:ext>
            </a:extLst>
          </p:cNvPr>
          <p:cNvCxnSpPr/>
          <p:nvPr/>
        </p:nvCxnSpPr>
        <p:spPr>
          <a:xfrm>
            <a:off x="6206647" y="749226"/>
            <a:ext cx="0" cy="56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A81DCB-533F-4DC7-BB03-E39D361BD1C2}"/>
              </a:ext>
            </a:extLst>
          </p:cNvPr>
          <p:cNvSpPr/>
          <p:nvPr/>
        </p:nvSpPr>
        <p:spPr>
          <a:xfrm>
            <a:off x="7097837" y="939545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numTests</a:t>
            </a:r>
            <a:r>
              <a:rPr lang="en-US" dirty="0"/>
              <a:t>, </a:t>
            </a:r>
            <a:r>
              <a:rPr lang="en-US" dirty="0" err="1"/>
              <a:t>estimatedPower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91A98F-182E-49DD-8261-C1E58FFA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845" y="1984461"/>
            <a:ext cx="4494009" cy="4485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BBAFC-6FC6-44D7-A73F-8FA555541D42}"/>
              </a:ext>
            </a:extLst>
          </p:cNvPr>
          <p:cNvSpPr txBox="1"/>
          <p:nvPr/>
        </p:nvSpPr>
        <p:spPr>
          <a:xfrm>
            <a:off x="983293" y="6407062"/>
            <a:ext cx="860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say: We are powered at 80% at a p &lt; 0.0001 threshold at ~6 repeats of the test</a:t>
            </a:r>
          </a:p>
        </p:txBody>
      </p:sp>
    </p:spTree>
    <p:extLst>
      <p:ext uri="{BB962C8B-B14F-4D97-AF65-F5344CB8AC3E}">
        <p14:creationId xmlns:p14="http://schemas.microsoft.com/office/powerpoint/2010/main" val="155082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D1621-2066-4C4A-B849-473FF624FBC2}"/>
              </a:ext>
            </a:extLst>
          </p:cNvPr>
          <p:cNvSpPr txBox="1"/>
          <p:nvPr/>
        </p:nvSpPr>
        <p:spPr>
          <a:xfrm>
            <a:off x="1096027" y="576197"/>
            <a:ext cx="7464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the frequentist binomial test for a disease diagnostic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a Bayesian disease diagnostic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1976B-BA8B-44F8-8355-FCEBA02E8630}"/>
              </a:ext>
            </a:extLst>
          </p:cNvPr>
          <p:cNvCxnSpPr/>
          <p:nvPr/>
        </p:nvCxnSpPr>
        <p:spPr>
          <a:xfrm flipH="1">
            <a:off x="7145133" y="1020871"/>
            <a:ext cx="608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6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E287-6B30-4860-B1AB-E7ED39F484FE}"/>
              </a:ext>
            </a:extLst>
          </p:cNvPr>
          <p:cNvSpPr txBox="1"/>
          <p:nvPr/>
        </p:nvSpPr>
        <p:spPr>
          <a:xfrm>
            <a:off x="1277655" y="582460"/>
            <a:ext cx="7699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power Bayesian inference…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say, how many tests do we need to run to be 80% likely to have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posterior probability over some threshold that a person has the disease.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9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6270A-21B1-4B78-B1E6-D9324B7C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50" y="501039"/>
            <a:ext cx="7476771" cy="5974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D4019-A9A5-4FFF-9943-A83B6887BCB6}"/>
              </a:ext>
            </a:extLst>
          </p:cNvPr>
          <p:cNvSpPr txBox="1"/>
          <p:nvPr/>
        </p:nvSpPr>
        <p:spPr>
          <a:xfrm>
            <a:off x="1665962" y="231732"/>
            <a:ext cx="538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set up our Bayesian diagnostic test as before…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4182E-42BC-4DA4-9080-29D5AD5D53E7}"/>
              </a:ext>
            </a:extLst>
          </p:cNvPr>
          <p:cNvSpPr/>
          <p:nvPr/>
        </p:nvSpPr>
        <p:spPr>
          <a:xfrm>
            <a:off x="1858028" y="6375929"/>
            <a:ext cx="11350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https://github.com/afodor/metagenomicsTools/blob/master/src/classExamples/BayesianBinomialPower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686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46</cp:revision>
  <dcterms:created xsi:type="dcterms:W3CDTF">2020-01-27T19:41:24Z</dcterms:created>
  <dcterms:modified xsi:type="dcterms:W3CDTF">2020-01-27T22:02:17Z</dcterms:modified>
</cp:coreProperties>
</file>