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6" r:id="rId2"/>
    <p:sldId id="257" r:id="rId3"/>
    <p:sldId id="258" r:id="rId4"/>
    <p:sldId id="260" r:id="rId5"/>
    <p:sldId id="259" r:id="rId6"/>
    <p:sldId id="298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85" r:id="rId15"/>
    <p:sldId id="277" r:id="rId16"/>
    <p:sldId id="276" r:id="rId17"/>
    <p:sldId id="278" r:id="rId18"/>
    <p:sldId id="279" r:id="rId19"/>
    <p:sldId id="280" r:id="rId20"/>
    <p:sldId id="281" r:id="rId21"/>
    <p:sldId id="282" r:id="rId22"/>
    <p:sldId id="286" r:id="rId23"/>
    <p:sldId id="270" r:id="rId24"/>
    <p:sldId id="269" r:id="rId25"/>
    <p:sldId id="271" r:id="rId26"/>
    <p:sldId id="296" r:id="rId27"/>
    <p:sldId id="288" r:id="rId28"/>
    <p:sldId id="272" r:id="rId29"/>
    <p:sldId id="273" r:id="rId30"/>
    <p:sldId id="274" r:id="rId31"/>
    <p:sldId id="275" r:id="rId32"/>
    <p:sldId id="291" r:id="rId33"/>
    <p:sldId id="289" r:id="rId34"/>
    <p:sldId id="292" r:id="rId35"/>
    <p:sldId id="290" r:id="rId36"/>
    <p:sldId id="293" r:id="rId37"/>
    <p:sldId id="297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1" d="100"/>
          <a:sy n="61" d="100"/>
        </p:scale>
        <p:origin x="1430" y="2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D6FE97-C8F6-414A-BAD9-185DD18CF7E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244EC3E-385A-4462-A0B4-D188B5F4F12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1086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9107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552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89005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59067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6252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90647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7862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580635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059839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43995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27877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9755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4894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576045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89586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5973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31643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054880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54490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708107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18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89787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1096510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622091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0008519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788897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7462372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7403833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75071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0148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81535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03058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243390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239421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137846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244EC3E-385A-4462-A0B4-D188B5F4F12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736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2/17/2020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6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1.bin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jpe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rot="10800000">
            <a:off x="5181600" y="5334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857375"/>
            <a:ext cx="5448300" cy="3095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685800" y="18796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 Drug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86400" y="23622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533400" y="1447800"/>
            <a:ext cx="68069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Alternatively, you can use </a:t>
            </a:r>
            <a:r>
              <a:rPr lang="en-US" dirty="0" err="1"/>
              <a:t>Fisher.test</a:t>
            </a:r>
            <a:r>
              <a:rPr lang="en-US" dirty="0"/>
              <a:t> but you have to input the matrix…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85800" y="381000"/>
            <a:ext cx="35897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documentation is tough going…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9496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2400" y="0"/>
            <a:ext cx="8060796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Surprisingly, the Fisher exact test can be conservative.</a:t>
            </a:r>
          </a:p>
          <a:p>
            <a:br>
              <a:rPr lang="en-US" dirty="0"/>
            </a:br>
            <a:r>
              <a:rPr lang="en-US" dirty="0"/>
              <a:t>Because of it’s discrete nature, the only “available” p-values may not line up to 0.05.</a:t>
            </a:r>
          </a:p>
          <a:p>
            <a:endParaRPr lang="en-US" dirty="0"/>
          </a:p>
          <a:p>
            <a:r>
              <a:rPr lang="en-US" dirty="0"/>
              <a:t>You want to test at 0.05, but the test can’t report that.  </a:t>
            </a:r>
          </a:p>
          <a:p>
            <a:r>
              <a:rPr lang="en-US" dirty="0"/>
              <a:t>In this case, it can only report 0.045 so if your “real” p-value is &gt;0.045 but &lt;0.05, the</a:t>
            </a:r>
          </a:p>
          <a:p>
            <a:r>
              <a:rPr lang="en-US" dirty="0"/>
              <a:t>test will  report 0.16.</a:t>
            </a:r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1981200"/>
            <a:ext cx="3629025" cy="4743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Arrow Connector 6"/>
          <p:cNvCxnSpPr/>
          <p:nvPr/>
        </p:nvCxnSpPr>
        <p:spPr>
          <a:xfrm rot="10800000">
            <a:off x="2438400" y="5789612"/>
            <a:ext cx="3810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rot="10800000">
            <a:off x="2514600" y="5638800"/>
            <a:ext cx="5334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25249" y="3810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Wiki:</a:t>
            </a:r>
          </a:p>
        </p:txBody>
      </p:sp>
      <p:pic>
        <p:nvPicPr>
          <p:cNvPr id="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" y="1066800"/>
            <a:ext cx="8620125" cy="1866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7" name="Straight Connector 6"/>
          <p:cNvCxnSpPr/>
          <p:nvPr/>
        </p:nvCxnSpPr>
        <p:spPr>
          <a:xfrm>
            <a:off x="228600" y="3352800"/>
            <a:ext cx="5638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28600" y="3733800"/>
            <a:ext cx="8612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You are unlikely to get into trouble with reviewers for using the Fisher exact test, however..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rot="10800000">
            <a:off x="7924800" y="8382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the hypermetric distribution from the genomics literature: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143000"/>
            <a:ext cx="8334375" cy="1533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8930"/>
            <a:ext cx="8077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An example of the hypergeometric distribution from the genomics literature: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2" y="304800"/>
            <a:ext cx="6172200" cy="3126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48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1000" y="3429000"/>
            <a:ext cx="6130147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 flipH="1">
            <a:off x="6324600" y="838200"/>
            <a:ext cx="26212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Is there a </a:t>
            </a:r>
            <a:r>
              <a:rPr lang="en-US" dirty="0">
                <a:solidFill>
                  <a:srgbClr val="FF0000"/>
                </a:solidFill>
              </a:rPr>
              <a:t>lane effect</a:t>
            </a:r>
          </a:p>
          <a:p>
            <a:r>
              <a:rPr lang="en-US" dirty="0"/>
              <a:t>In RNA-</a:t>
            </a:r>
            <a:r>
              <a:rPr lang="en-US" dirty="0" err="1"/>
              <a:t>seq</a:t>
            </a:r>
            <a:r>
              <a:rPr lang="en-US" dirty="0"/>
              <a:t> experiments? 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143000" y="457200"/>
            <a:ext cx="6705600" cy="442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03498" y="4971871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x1= number of marked reads in lane 1</a:t>
            </a:r>
          </a:p>
          <a:p>
            <a:r>
              <a:rPr lang="en-US" dirty="0"/>
              <a:t>C1 – number of reads in lane 1</a:t>
            </a:r>
          </a:p>
          <a:p>
            <a:r>
              <a:rPr lang="en-US" dirty="0"/>
              <a:t>x2= number of marked reads in lane 2</a:t>
            </a:r>
          </a:p>
          <a:p>
            <a:r>
              <a:rPr lang="en-US" dirty="0"/>
              <a:t>C2 – number reads in lane 2</a:t>
            </a:r>
          </a:p>
          <a:p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150427" y="3440668"/>
            <a:ext cx="362682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dhyper</a:t>
            </a:r>
            <a:r>
              <a:rPr lang="en-US" dirty="0"/>
              <a:t>(x1,x1+x2,C1+C2-(x1+x2),C1)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rot="5400000" flipH="1" flipV="1">
            <a:off x="5791200" y="5574268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4572000" y="5802868"/>
            <a:ext cx="171931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marked</a:t>
            </a:r>
          </a:p>
          <a:p>
            <a:r>
              <a:rPr lang="en-US" dirty="0"/>
              <a:t>and drawn in</a:t>
            </a:r>
          </a:p>
          <a:p>
            <a:r>
              <a:rPr lang="en-US" dirty="0"/>
              <a:t>lane #1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477000" y="5410201"/>
            <a:ext cx="228600" cy="9143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rot="16200000" flipV="1">
            <a:off x="7543800" y="5421868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rot="16200000" flipH="1">
            <a:off x="8033813" y="4888468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108214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# marked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6946414" y="5715000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not marked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7162800" y="4431268"/>
            <a:ext cx="1797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drawn in lane 1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324886" y="3886200"/>
            <a:ext cx="1828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put this into R: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95600" y="801469"/>
            <a:ext cx="374089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x1= number of marked reads in lane 1</a:t>
            </a:r>
          </a:p>
          <a:p>
            <a:r>
              <a:rPr lang="en-US" dirty="0"/>
              <a:t>C1 – number of reads in lane 1</a:t>
            </a:r>
          </a:p>
          <a:p>
            <a:r>
              <a:rPr lang="en-US" dirty="0"/>
              <a:t>x2= number of marked reads in lane 2</a:t>
            </a:r>
          </a:p>
          <a:p>
            <a:r>
              <a:rPr lang="en-US" dirty="0"/>
              <a:t>C2 – number reads in lane 2</a:t>
            </a:r>
          </a:p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990600" y="2401669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</a:t>
                      </a:r>
                      <a:r>
                        <a:rPr lang="en-US" baseline="0" dirty="0"/>
                        <a:t> 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Lane</a:t>
                      </a:r>
                      <a:r>
                        <a:rPr lang="en-US" baseline="0" dirty="0"/>
                        <a:t> 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  <a:r>
                        <a:rPr lang="en-US" baseline="0" dirty="0"/>
                        <a:t> the gene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Not from the gene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C1-x1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C2-x2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09600" y="4459069"/>
            <a:ext cx="71628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m &lt;- matrix( c(x1,x2,numReadsLane1-x1,numReadsLane2-x2 ), </a:t>
            </a:r>
            <a:r>
              <a:rPr lang="en-US" u="sng" dirty="0" err="1"/>
              <a:t>nrow</a:t>
            </a:r>
            <a:r>
              <a:rPr lang="en-US" u="sng" dirty="0"/>
              <a:t>=2)</a:t>
            </a:r>
          </a:p>
          <a:p>
            <a:r>
              <a:rPr lang="en-US" dirty="0" err="1"/>
              <a:t>pValue</a:t>
            </a:r>
            <a:r>
              <a:rPr lang="en-US" dirty="0"/>
              <a:t> &lt;- </a:t>
            </a:r>
            <a:r>
              <a:rPr lang="en-US" dirty="0" err="1"/>
              <a:t>fisher.test</a:t>
            </a:r>
            <a:r>
              <a:rPr lang="en-US" dirty="0"/>
              <a:t>(m)$</a:t>
            </a:r>
            <a:r>
              <a:rPr lang="en-US" dirty="0" err="1"/>
              <a:t>p.value</a:t>
            </a:r>
            <a:r>
              <a:rPr lang="en-US" dirty="0"/>
              <a:t>;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762000" y="152400"/>
            <a:ext cx="5100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put it in matrix form and then use </a:t>
            </a:r>
            <a:r>
              <a:rPr lang="en-US" dirty="0" err="1"/>
              <a:t>Fisher.test</a:t>
            </a:r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152400"/>
            <a:ext cx="623202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look in the methods section of the paper for more details……</a:t>
            </a:r>
          </a:p>
          <a:p>
            <a:endParaRPr lang="en-US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914400"/>
            <a:ext cx="7669306" cy="4419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12" name="Straight Arrow Connector 11"/>
          <p:cNvCxnSpPr/>
          <p:nvPr/>
        </p:nvCxnSpPr>
        <p:spPr>
          <a:xfrm flipH="1">
            <a:off x="5105400" y="15240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562600" y="1219200"/>
            <a:ext cx="25746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Add some small # to make up for</a:t>
            </a:r>
          </a:p>
          <a:p>
            <a:r>
              <a:rPr lang="en-US" sz="1400" dirty="0"/>
              <a:t>the discontinuous nature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486400" y="2209800"/>
            <a:ext cx="457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5753713" y="1978223"/>
            <a:ext cx="2303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Not clear what justifies this #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609600" y="457200"/>
            <a:ext cx="815340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binomial distribution samples </a:t>
            </a:r>
            <a:r>
              <a:rPr lang="en-US" dirty="0">
                <a:solidFill>
                  <a:srgbClr val="FF0000"/>
                </a:solidFill>
              </a:rPr>
              <a:t>with replacement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Flipping a coin does not change the probability of the next flip.</a:t>
            </a:r>
          </a:p>
          <a:p>
            <a:endParaRPr lang="en-US" dirty="0"/>
          </a:p>
          <a:p>
            <a:r>
              <a:rPr lang="en-US" dirty="0"/>
              <a:t>There are so many pairs of residues in the protein that we </a:t>
            </a:r>
          </a:p>
          <a:p>
            <a:r>
              <a:rPr lang="en-US" dirty="0"/>
              <a:t>(correctly or incorrectly) treat them as independent..</a:t>
            </a:r>
          </a:p>
          <a:p>
            <a:endParaRPr lang="en-US" dirty="0"/>
          </a:p>
          <a:p>
            <a:r>
              <a:rPr lang="en-US" dirty="0"/>
              <a:t>The background death rate of the disease is not affected by our study.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-28575"/>
            <a:ext cx="81601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run this as a simulation (in this code ignoring the correction for discontinuity)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352425"/>
            <a:ext cx="3457575" cy="75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829050" y="504825"/>
            <a:ext cx="5162550" cy="5972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3124200" y="1419225"/>
            <a:ext cx="9144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219200" y="1876425"/>
            <a:ext cx="23747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“ceiling” just rounds up</a:t>
            </a:r>
          </a:p>
          <a:p>
            <a:r>
              <a:rPr lang="en-US" dirty="0"/>
              <a:t> to an integer</a:t>
            </a:r>
          </a:p>
        </p:txBody>
      </p:sp>
      <p:sp>
        <p:nvSpPr>
          <p:cNvPr id="8" name="Rectangle 7"/>
          <p:cNvSpPr/>
          <p:nvPr/>
        </p:nvSpPr>
        <p:spPr>
          <a:xfrm>
            <a:off x="76200" y="6477000"/>
            <a:ext cx="11506200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https://github.com/afodor/metagenomicsTools/blob/master/src/classExamples/simDist/hyper.txt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8763" y="657225"/>
            <a:ext cx="6086475" cy="6200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28600" y="76200"/>
            <a:ext cx="40288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(of course) uniformly distributed…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762000"/>
            <a:ext cx="6591300" cy="3152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990600" y="381000"/>
            <a:ext cx="6060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It is interesting to compare our simulation to the real lane data</a:t>
            </a:r>
          </a:p>
        </p:txBody>
      </p:sp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257800" y="3505200"/>
            <a:ext cx="3067050" cy="318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4191000"/>
            <a:ext cx="44477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Clearly the real data does have some artifacts</a:t>
            </a:r>
          </a:p>
          <a:p>
            <a:r>
              <a:rPr lang="en-US" dirty="0"/>
              <a:t>that effect the distribution of a few genes…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7" name="Straight Arrow Connector 6"/>
          <p:cNvCxnSpPr/>
          <p:nvPr/>
        </p:nvCxnSpPr>
        <p:spPr>
          <a:xfrm rot="10800000">
            <a:off x="2743200" y="11430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76200"/>
            <a:ext cx="7115218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Consider a rare event:</a:t>
            </a:r>
          </a:p>
          <a:p>
            <a:endParaRPr lang="en-US" dirty="0"/>
          </a:p>
          <a:p>
            <a:r>
              <a:rPr lang="en-US" dirty="0"/>
              <a:t>	I have a (very large) collection of cards.  1% of them are marked.</a:t>
            </a:r>
          </a:p>
          <a:p>
            <a:endParaRPr lang="en-US" dirty="0"/>
          </a:p>
          <a:p>
            <a:r>
              <a:rPr lang="en-US" dirty="0"/>
              <a:t>	I draw 1,000 of the cards. </a:t>
            </a:r>
          </a:p>
          <a:p>
            <a:endParaRPr lang="en-US" dirty="0"/>
          </a:p>
          <a:p>
            <a:r>
              <a:rPr lang="en-US" dirty="0"/>
              <a:t>	How many times can I expect to see the cards?</a:t>
            </a:r>
          </a:p>
          <a:p>
            <a:endParaRPr lang="en-US" dirty="0"/>
          </a:p>
          <a:p>
            <a:r>
              <a:rPr lang="en-US" dirty="0"/>
              <a:t>	We can show this with </a:t>
            </a:r>
            <a:r>
              <a:rPr lang="en-US" dirty="0" err="1"/>
              <a:t>dbinom</a:t>
            </a:r>
            <a:endParaRPr lang="en-US" dirty="0"/>
          </a:p>
          <a:p>
            <a:endParaRPr lang="en-US" dirty="0"/>
          </a:p>
          <a:p>
            <a:r>
              <a:rPr lang="en-US" dirty="0"/>
              <a:t>	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0" y="4648200"/>
            <a:ext cx="451784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expected value = n * p = 1,000 * 0.01 =10 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1126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3429000"/>
            <a:ext cx="44386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1270" name="Picture 6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495800" y="2709863"/>
            <a:ext cx="4355890" cy="4148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655316" y="381000"/>
            <a:ext cx="719328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The Poisson distribution is an alternative way of modeling rare events  </a:t>
            </a:r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1000" y="1066800"/>
            <a:ext cx="8458200" cy="32121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85800" y="4648200"/>
            <a:ext cx="75438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Here lambda is the expected value ( n * p ) that would occur in n trials.</a:t>
            </a:r>
          </a:p>
          <a:p>
            <a:r>
              <a:rPr lang="en-US" dirty="0"/>
              <a:t>lambda can also be thought of as the frequency of an event occurring over some set interval of time… </a:t>
            </a:r>
          </a:p>
          <a:p>
            <a:endParaRPr lang="en-US" dirty="0"/>
          </a:p>
          <a:p>
            <a:r>
              <a:rPr lang="en-US" dirty="0"/>
              <a:t>K is the number of successes…</a:t>
            </a:r>
          </a:p>
        </p:txBody>
      </p:sp>
      <p:sp>
        <p:nvSpPr>
          <p:cNvPr id="5" name="Rectangle 4"/>
          <p:cNvSpPr/>
          <p:nvPr/>
        </p:nvSpPr>
        <p:spPr>
          <a:xfrm>
            <a:off x="2971800" y="63246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http://en.wikipedia.org/wiki/Poisson_distribution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257800" y="-228600"/>
            <a:ext cx="3476625" cy="6877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228600" y="381000"/>
            <a:ext cx="594360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http://en.wikipedia.org/wiki/Poisson_distribution</a:t>
            </a:r>
          </a:p>
        </p:txBody>
      </p:sp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524000" y="1524000"/>
            <a:ext cx="3352800" cy="2990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Straight Arrow Connector 7"/>
          <p:cNvCxnSpPr/>
          <p:nvPr/>
        </p:nvCxnSpPr>
        <p:spPr>
          <a:xfrm>
            <a:off x="914400" y="37338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>
            <a:off x="914400" y="4419600"/>
            <a:ext cx="6096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282239" y="1143000"/>
            <a:ext cx="6337761" cy="31393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the binomial:</a:t>
            </a:r>
          </a:p>
          <a:p>
            <a:endParaRPr lang="en-US" dirty="0"/>
          </a:p>
          <a:p>
            <a:r>
              <a:rPr lang="en-US" dirty="0"/>
              <a:t>	mean =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	variance = n * p * (1-p)</a:t>
            </a:r>
          </a:p>
          <a:p>
            <a:endParaRPr lang="en-US" dirty="0"/>
          </a:p>
          <a:p>
            <a:r>
              <a:rPr lang="en-US" dirty="0"/>
              <a:t>For the Poisson, p is small.  (1-p) approaches 1 so…</a:t>
            </a:r>
          </a:p>
          <a:p>
            <a:endParaRPr lang="en-US" dirty="0"/>
          </a:p>
          <a:p>
            <a:r>
              <a:rPr lang="en-US" dirty="0"/>
              <a:t>	mean = </a:t>
            </a:r>
            <a:r>
              <a:rPr lang="en-US" dirty="0" err="1"/>
              <a:t>np</a:t>
            </a:r>
            <a:endParaRPr lang="en-US" dirty="0"/>
          </a:p>
          <a:p>
            <a:r>
              <a:rPr lang="en-US" dirty="0"/>
              <a:t>	variance = n * p = mean</a:t>
            </a:r>
          </a:p>
          <a:p>
            <a:endParaRPr lang="en-US" dirty="0"/>
          </a:p>
          <a:p>
            <a:r>
              <a:rPr lang="en-US" dirty="0"/>
              <a:t>The variance and the mean for the Poisson distribution are equal!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581400" y="1295400"/>
            <a:ext cx="4841929" cy="44636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457200" y="0"/>
            <a:ext cx="79389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Poisson distribution nicely approximates the binomial distribution </a:t>
            </a:r>
          </a:p>
          <a:p>
            <a:r>
              <a:rPr lang="en-US" dirty="0"/>
              <a:t>for a large sample size…</a:t>
            </a:r>
          </a:p>
        </p:txBody>
      </p:sp>
      <p:pic>
        <p:nvPicPr>
          <p:cNvPr id="13316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1" y="609600"/>
            <a:ext cx="4267200" cy="8284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TextBox 7"/>
          <p:cNvSpPr txBox="1"/>
          <p:nvPr/>
        </p:nvSpPr>
        <p:spPr>
          <a:xfrm>
            <a:off x="76200" y="6019800"/>
            <a:ext cx="9173793" cy="61555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Derivation of the Poisson from the binomial for the limiting case of an infinite # of samples:</a:t>
            </a:r>
          </a:p>
          <a:p>
            <a:r>
              <a:rPr lang="en-US" sz="1600" dirty="0"/>
              <a:t>https://probabilityandstats.wordpress.com/2011/08/18/poisson-as-a-limiting-case-of-binomial-distribution/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 flipH="1">
            <a:off x="381000" y="381000"/>
            <a:ext cx="82600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Just as we can use the binomial test for inference, we can use the Poisson test for inference… </a:t>
            </a:r>
          </a:p>
        </p:txBody>
      </p:sp>
      <p:sp>
        <p:nvSpPr>
          <p:cNvPr id="5" name="TextBox 4"/>
          <p:cNvSpPr txBox="1"/>
          <p:nvPr/>
        </p:nvSpPr>
        <p:spPr>
          <a:xfrm flipH="1">
            <a:off x="533400" y="1447800"/>
            <a:ext cx="754380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Consider an RNA </a:t>
            </a:r>
            <a:r>
              <a:rPr lang="en-US" dirty="0" err="1"/>
              <a:t>seq</a:t>
            </a:r>
            <a:r>
              <a:rPr lang="en-US" dirty="0"/>
              <a:t> experiment (modeled the same way as marked cards):</a:t>
            </a:r>
          </a:p>
          <a:p>
            <a:endParaRPr lang="en-US" dirty="0"/>
          </a:p>
          <a:p>
            <a:r>
              <a:rPr lang="en-US" dirty="0"/>
              <a:t>	I have a (small) RNA-</a:t>
            </a:r>
            <a:r>
              <a:rPr lang="en-US" dirty="0" err="1"/>
              <a:t>seq</a:t>
            </a:r>
            <a:r>
              <a:rPr lang="en-US" dirty="0"/>
              <a:t> dataset with 100,000 reads</a:t>
            </a:r>
          </a:p>
          <a:p>
            <a:r>
              <a:rPr lang="en-US" dirty="0"/>
              <a:t>	I have a gene that is expressed 0.1% of the time.</a:t>
            </a:r>
          </a:p>
          <a:p>
            <a:endParaRPr lang="en-US" dirty="0"/>
          </a:p>
          <a:p>
            <a:r>
              <a:rPr lang="en-US" dirty="0"/>
              <a:t>	Expected number of reads = p * N = 100,000 * 0.001 = 100</a:t>
            </a:r>
          </a:p>
          <a:p>
            <a:endParaRPr lang="en-US" dirty="0"/>
          </a:p>
          <a:p>
            <a:r>
              <a:rPr lang="en-US" dirty="0"/>
              <a:t>	What are the odds that I would see X sequences from this gene?</a:t>
            </a:r>
          </a:p>
          <a:p>
            <a:r>
              <a:rPr lang="en-US" dirty="0"/>
              <a:t>	This is the same problem as for the cards…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685800" y="152400"/>
            <a:ext cx="632460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 samples </a:t>
            </a:r>
            <a:r>
              <a:rPr lang="en-US" dirty="0">
                <a:solidFill>
                  <a:srgbClr val="FF0000"/>
                </a:solidFill>
              </a:rPr>
              <a:t>without replacement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I have a deck of 60 cards and 20 of them are marked.</a:t>
            </a:r>
          </a:p>
          <a:p>
            <a:endParaRPr lang="en-US" dirty="0"/>
          </a:p>
          <a:p>
            <a:r>
              <a:rPr lang="en-US" dirty="0"/>
              <a:t>I draw 7.  What is the probability that I will draw X marked cards.</a:t>
            </a:r>
          </a:p>
          <a:p>
            <a:endParaRPr lang="en-US" dirty="0"/>
          </a:p>
          <a:p>
            <a:r>
              <a:rPr lang="en-US" dirty="0"/>
              <a:t>Not exactly </a:t>
            </a:r>
            <a:r>
              <a:rPr lang="en-US" dirty="0" err="1"/>
              <a:t>dbinom</a:t>
            </a:r>
            <a:r>
              <a:rPr lang="en-US" dirty="0"/>
              <a:t>(p=20/60)  because if I draw a marked card, the number of remaining marked cards changes.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762000" y="2590800"/>
            <a:ext cx="1570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From the Wiki: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743200" y="2438399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91000" y="1981200"/>
            <a:ext cx="4640925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304799" y="838200"/>
            <a:ext cx="7498735" cy="1219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6"/>
          <p:cNvSpPr/>
          <p:nvPr/>
        </p:nvSpPr>
        <p:spPr>
          <a:xfrm>
            <a:off x="381000" y="115669"/>
            <a:ext cx="762000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What are the odds that I would see X sequences from this gene?</a:t>
            </a:r>
          </a:p>
          <a:p>
            <a:r>
              <a:rPr lang="en-US" dirty="0"/>
              <a:t>	This is the same problem as for the cards…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28600" y="2438400"/>
            <a:ext cx="39588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can do inference in exactly the same</a:t>
            </a:r>
          </a:p>
          <a:p>
            <a:r>
              <a:rPr lang="en-US" dirty="0"/>
              <a:t>way as the binomial test…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228600" y="3352800"/>
            <a:ext cx="395345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What are the odds that I would see </a:t>
            </a:r>
          </a:p>
          <a:p>
            <a:r>
              <a:rPr lang="en-US" dirty="0"/>
              <a:t>130 reads if the “true” expression of the</a:t>
            </a:r>
          </a:p>
          <a:p>
            <a:r>
              <a:rPr lang="en-US" dirty="0"/>
              <a:t>gene was 0.001?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38200" y="152400"/>
            <a:ext cx="7162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What are the odds that I would see 130 reads if the “true” expression of the gene was 0.001?</a:t>
            </a:r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90600" y="1143000"/>
            <a:ext cx="6477000" cy="4105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381000" y="5486400"/>
            <a:ext cx="859075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Poisson and binomial tests will give (nearly) identical results in the limiting case of an </a:t>
            </a:r>
          </a:p>
          <a:p>
            <a:r>
              <a:rPr lang="en-US" dirty="0"/>
              <a:t>infinitely large sample size and small p.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81000" y="381000"/>
            <a:ext cx="762452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</a:t>
            </a:r>
            <a:r>
              <a:rPr lang="en-US" dirty="0" err="1"/>
              <a:t>hypergeometric</a:t>
            </a:r>
            <a:r>
              <a:rPr lang="en-US" dirty="0"/>
              <a:t> distribution/ Fisher exact test</a:t>
            </a:r>
          </a:p>
          <a:p>
            <a:r>
              <a:rPr lang="en-US" dirty="0"/>
              <a:t>Using the </a:t>
            </a:r>
            <a:r>
              <a:rPr lang="en-US" dirty="0" err="1"/>
              <a:t>hypergeometric</a:t>
            </a:r>
            <a:r>
              <a:rPr lang="en-US" dirty="0"/>
              <a:t> distribution to ask if there is a lane effect for RNA-seq</a:t>
            </a:r>
          </a:p>
          <a:p>
            <a:r>
              <a:rPr lang="en-US" dirty="0"/>
              <a:t>The Poisson distribution</a:t>
            </a:r>
          </a:p>
          <a:p>
            <a:r>
              <a:rPr lang="en-US" dirty="0"/>
              <a:t>The Poisson distribution and </a:t>
            </a:r>
            <a:r>
              <a:rPr lang="en-US" dirty="0" err="1"/>
              <a:t>rnaSeq</a:t>
            </a:r>
            <a:endParaRPr lang="en-US" dirty="0"/>
          </a:p>
          <a:p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rot="10800000">
            <a:off x="3810000" y="1371600"/>
            <a:ext cx="60960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286000" y="609600"/>
            <a:ext cx="6728185" cy="5859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" name="TextBox 3"/>
          <p:cNvSpPr txBox="1"/>
          <p:nvPr/>
        </p:nvSpPr>
        <p:spPr>
          <a:xfrm>
            <a:off x="152400" y="-76200"/>
            <a:ext cx="6180923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We can use the Poisson distribution to simulate an </a:t>
            </a:r>
            <a:r>
              <a:rPr lang="en-US" sz="1600" dirty="0" err="1"/>
              <a:t>rna</a:t>
            </a:r>
            <a:r>
              <a:rPr lang="en-US" sz="1600" dirty="0"/>
              <a:t>-seq experiment.</a:t>
            </a:r>
          </a:p>
          <a:p>
            <a:r>
              <a:rPr lang="en-US" sz="1600" dirty="0"/>
              <a:t>We call a success ( a read that belongs to the gene) “1” and a failure “0”.</a:t>
            </a:r>
          </a:p>
          <a:p>
            <a:r>
              <a:rPr lang="en-US" sz="1600" dirty="0"/>
              <a:t>Then mean = n * p = # of expected successes..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" y="6488668"/>
            <a:ext cx="11353800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/>
              <a:t>https://github.com/afodor/metagenomicsTools/blob/master/src/classExamples/simDist/Poisson.txt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6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905000" y="838200"/>
            <a:ext cx="5486400" cy="5503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6" name="Straight Arrow Connector 5"/>
          <p:cNvCxnSpPr/>
          <p:nvPr/>
        </p:nvCxnSpPr>
        <p:spPr>
          <a:xfrm>
            <a:off x="838200" y="1828800"/>
            <a:ext cx="914400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28600" y="732472"/>
            <a:ext cx="148232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Our analytical</a:t>
            </a:r>
          </a:p>
          <a:p>
            <a:r>
              <a:rPr lang="en-US" dirty="0"/>
              <a:t>calculation of</a:t>
            </a:r>
          </a:p>
          <a:p>
            <a:r>
              <a:rPr lang="en-US" dirty="0"/>
              <a:t>the mean is</a:t>
            </a:r>
          </a:p>
          <a:p>
            <a:r>
              <a:rPr lang="en-US" dirty="0"/>
              <a:t>correct</a:t>
            </a:r>
          </a:p>
          <a:p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>
            <a:off x="6096000" y="838200"/>
            <a:ext cx="152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5257800" y="533400"/>
            <a:ext cx="340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 does equal the variance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1752600" y="5486400"/>
            <a:ext cx="8382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7200" y="5505271"/>
            <a:ext cx="264534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p-values</a:t>
            </a:r>
          </a:p>
          <a:p>
            <a:r>
              <a:rPr lang="en-US" dirty="0"/>
              <a:t>Generated by</a:t>
            </a:r>
          </a:p>
          <a:p>
            <a:r>
              <a:rPr lang="en-US" dirty="0"/>
              <a:t>the Poisson test</a:t>
            </a:r>
          </a:p>
          <a:p>
            <a:r>
              <a:rPr lang="en-US" dirty="0"/>
              <a:t>are uniform for a true null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2971800"/>
            <a:ext cx="5734050" cy="2590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7651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609600"/>
            <a:ext cx="56769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533400" y="76200"/>
            <a:ext cx="55374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this exact Poisson test in use (for example) here…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52400" y="5638800"/>
            <a:ext cx="70104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Set a p the background frequency observed in one lane.</a:t>
            </a:r>
          </a:p>
          <a:p>
            <a:r>
              <a:rPr lang="en-US" dirty="0"/>
              <a:t>What are the odds that you will see as many reads in the other lane if the real value was p?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>
            <a:off x="6324600" y="4648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6705600" y="3581400"/>
            <a:ext cx="23849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This is just like the </a:t>
            </a:r>
          </a:p>
          <a:p>
            <a:r>
              <a:rPr lang="en-US" dirty="0"/>
              <a:t>Fisher test with no</a:t>
            </a:r>
          </a:p>
          <a:p>
            <a:r>
              <a:rPr lang="en-US" dirty="0"/>
              <a:t>replacement.</a:t>
            </a:r>
          </a:p>
          <a:p>
            <a:r>
              <a:rPr lang="en-US" dirty="0"/>
              <a:t>(Won’t matter at the</a:t>
            </a:r>
          </a:p>
          <a:p>
            <a:r>
              <a:rPr lang="en-US" dirty="0"/>
              <a:t>large sample size of the</a:t>
            </a:r>
          </a:p>
          <a:p>
            <a:r>
              <a:rPr lang="en-US" dirty="0"/>
              <a:t># of reads in a typical</a:t>
            </a:r>
          </a:p>
          <a:p>
            <a:r>
              <a:rPr lang="en-US" dirty="0" err="1"/>
              <a:t>rna</a:t>
            </a:r>
            <a:r>
              <a:rPr lang="en-US" dirty="0"/>
              <a:t>-seq experiment)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14500" y="152400"/>
            <a:ext cx="2914650" cy="25717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2400300" y="-64532"/>
            <a:ext cx="59121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However, when we compare our simulated data to real data…</a:t>
            </a:r>
          </a:p>
        </p:txBody>
      </p:sp>
      <p:pic>
        <p:nvPicPr>
          <p:cNvPr id="307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247900" y="2314575"/>
            <a:ext cx="6972300" cy="2867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4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1943100" y="5246784"/>
            <a:ext cx="6324600" cy="15350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30725" name="Picture 5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372100" y="304800"/>
            <a:ext cx="3200400" cy="2138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76200" y="2743200"/>
            <a:ext cx="229376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mean-variance</a:t>
            </a:r>
          </a:p>
          <a:p>
            <a:r>
              <a:rPr lang="en-US" dirty="0"/>
              <a:t>relationship predicted</a:t>
            </a:r>
          </a:p>
          <a:p>
            <a:r>
              <a:rPr lang="en-US" dirty="0"/>
              <a:t>by the Poisson does</a:t>
            </a:r>
          </a:p>
          <a:p>
            <a:r>
              <a:rPr lang="en-US" dirty="0"/>
              <a:t>not hold!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1371600" y="5334000"/>
            <a:ext cx="609600" cy="152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76200" y="4953000"/>
            <a:ext cx="22365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Lack of independence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990600" y="304800"/>
            <a:ext cx="43797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Next time:</a:t>
            </a:r>
          </a:p>
          <a:p>
            <a:r>
              <a:rPr lang="en-US" dirty="0"/>
              <a:t>	The negative binomial distribution.</a:t>
            </a:r>
          </a:p>
          <a:p>
            <a:r>
              <a:rPr lang="en-US" dirty="0"/>
              <a:t>	</a:t>
            </a:r>
          </a:p>
          <a:p>
            <a:r>
              <a:rPr lang="en-US" dirty="0"/>
              <a:t>	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457200"/>
            <a:ext cx="6934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This is not hard to understand or implement.</a:t>
            </a:r>
          </a:p>
          <a:p>
            <a:endParaRPr lang="en-US" dirty="0"/>
          </a:p>
          <a:p>
            <a:r>
              <a:rPr lang="en-US" dirty="0"/>
              <a:t>I have 60 cards.  20 are marked.  I draw 7.  What are the odds I have 3 marked?</a:t>
            </a: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85800" y="1905000"/>
            <a:ext cx="4114800" cy="4327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105400" y="2209800"/>
            <a:ext cx="760144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N=60</a:t>
            </a:r>
          </a:p>
          <a:p>
            <a:r>
              <a:rPr lang="en-US" dirty="0"/>
              <a:t>K = 20</a:t>
            </a:r>
          </a:p>
          <a:p>
            <a:endParaRPr lang="en-US" dirty="0"/>
          </a:p>
          <a:p>
            <a:r>
              <a:rPr lang="en-US" dirty="0"/>
              <a:t>n = 7</a:t>
            </a:r>
          </a:p>
          <a:p>
            <a:r>
              <a:rPr lang="en-US" dirty="0"/>
              <a:t>k = 3</a:t>
            </a: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/>
        </p:nvGraphicFramePr>
        <p:xfrm>
          <a:off x="4876800" y="3810000"/>
          <a:ext cx="1748367" cy="1066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3" name="Equation" r:id="rId5" imgW="749160" imgH="457200" progId="Equation.3">
                  <p:embed/>
                </p:oleObj>
              </mc:Choice>
              <mc:Fallback>
                <p:oleObj name="Equation" r:id="rId5" imgW="749160" imgH="45720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876800" y="3810000"/>
                        <a:ext cx="1748367" cy="10668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381000" y="6096000"/>
            <a:ext cx="86459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ways can I draw 3 marked cards * how many ways can I draw 4 unmarked cards</a:t>
            </a:r>
          </a:p>
        </p:txBody>
      </p:sp>
      <p:cxnSp>
        <p:nvCxnSpPr>
          <p:cNvPr id="10" name="Straight Connector 9"/>
          <p:cNvCxnSpPr/>
          <p:nvPr/>
        </p:nvCxnSpPr>
        <p:spPr>
          <a:xfrm>
            <a:off x="228600" y="6400800"/>
            <a:ext cx="88392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2659673" y="6400800"/>
            <a:ext cx="3817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How many ways can I draw any 7 cards</a:t>
            </a:r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800600" y="5334000"/>
            <a:ext cx="40671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68332" y="1219200"/>
            <a:ext cx="8875668" cy="3200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TextBox 4"/>
          <p:cNvSpPr txBox="1"/>
          <p:nvPr/>
        </p:nvSpPr>
        <p:spPr>
          <a:xfrm>
            <a:off x="609600" y="533400"/>
            <a:ext cx="5814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of course, we have </a:t>
            </a:r>
            <a:r>
              <a:rPr lang="en-US" dirty="0" err="1"/>
              <a:t>dhyper</a:t>
            </a:r>
            <a:r>
              <a:rPr lang="en-US" dirty="0"/>
              <a:t>, </a:t>
            </a:r>
            <a:r>
              <a:rPr lang="en-US" dirty="0" err="1"/>
              <a:t>phyper</a:t>
            </a:r>
            <a:r>
              <a:rPr lang="en-US" dirty="0"/>
              <a:t>, </a:t>
            </a:r>
            <a:r>
              <a:rPr lang="en-US" dirty="0" err="1"/>
              <a:t>qhyper</a:t>
            </a:r>
            <a:r>
              <a:rPr lang="en-US" dirty="0"/>
              <a:t> and </a:t>
            </a:r>
            <a:r>
              <a:rPr lang="en-US" dirty="0" err="1"/>
              <a:t>rhyper</a:t>
            </a:r>
            <a:r>
              <a:rPr lang="en-US" dirty="0"/>
              <a:t>…</a:t>
            </a:r>
          </a:p>
        </p:txBody>
      </p:sp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066800" y="4572000"/>
            <a:ext cx="4314825" cy="102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846E5A9-681F-4772-954B-7F0C9A7380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838200"/>
            <a:ext cx="7315200" cy="13902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A769073-F113-4DE3-920A-BE19CE452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2438400"/>
            <a:ext cx="8229600" cy="360617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64C5CA6-A54C-491B-8B94-81609E8A5BFD}"/>
              </a:ext>
            </a:extLst>
          </p:cNvPr>
          <p:cNvSpPr txBox="1"/>
          <p:nvPr/>
        </p:nvSpPr>
        <p:spPr>
          <a:xfrm>
            <a:off x="533400" y="304800"/>
            <a:ext cx="7571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To be a good Magic or Poker player, you have to know this distribution…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E70D4E3-7DDC-4CE5-AE6B-66C5575E20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06949" y="3733800"/>
            <a:ext cx="1955887" cy="67778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D4BF91-817A-4ADE-87B9-3543CDDAFBA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5912346"/>
            <a:ext cx="2952750" cy="61789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73B0149-0C26-48CC-8E94-E6BE6D53566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75293" y="5948458"/>
            <a:ext cx="2092108" cy="63937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5C06DA2-A3C6-401C-BA69-E9925C8C4B2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06949" y="4773891"/>
            <a:ext cx="1595765" cy="476709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CB03C17-101C-49FA-985B-A8002C80CBEE}"/>
              </a:ext>
            </a:extLst>
          </p:cNvPr>
          <p:cNvCxnSpPr/>
          <p:nvPr/>
        </p:nvCxnSpPr>
        <p:spPr>
          <a:xfrm flipV="1">
            <a:off x="7162800" y="4191000"/>
            <a:ext cx="152400" cy="762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42F5229-5811-46D2-B778-F1BDD2E6DD21}"/>
              </a:ext>
            </a:extLst>
          </p:cNvPr>
          <p:cNvCxnSpPr>
            <a:cxnSpLocks/>
          </p:cNvCxnSpPr>
          <p:nvPr/>
        </p:nvCxnSpPr>
        <p:spPr>
          <a:xfrm>
            <a:off x="6866251" y="4969954"/>
            <a:ext cx="3727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74" name="Picture 2" descr="Hardened Scales, Magic, Khans of Tarkir">
            <a:extLst>
              <a:ext uri="{FF2B5EF4-FFF2-40B4-BE49-F238E27FC236}">
                <a16:creationId xmlns:a16="http://schemas.microsoft.com/office/drawing/2014/main" id="{F96DF091-5DC3-424A-A96C-6BC3D198A1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34200" y="732573"/>
            <a:ext cx="1905000" cy="2714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0403490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000125"/>
            <a:ext cx="4844876" cy="1057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099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981200" y="2438400"/>
            <a:ext cx="3333750" cy="2352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609600" y="152400"/>
            <a:ext cx="81432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see that the hypergeometric and binomial distributions in this case have close to </a:t>
            </a:r>
          </a:p>
          <a:p>
            <a:r>
              <a:rPr lang="en-US" dirty="0"/>
              <a:t>(but not exactly the same) PDFs..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81000" y="152400"/>
            <a:ext cx="78801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The differences between the </a:t>
            </a:r>
            <a:r>
              <a:rPr lang="en-US" dirty="0" err="1"/>
              <a:t>hypergeometric</a:t>
            </a:r>
            <a:r>
              <a:rPr lang="en-US" dirty="0"/>
              <a:t> and the binomial matter more when</a:t>
            </a:r>
          </a:p>
          <a:p>
            <a:r>
              <a:rPr lang="en-US" dirty="0"/>
              <a:t>the sample size is smaller (of course)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0" y="1600200"/>
            <a:ext cx="4293020" cy="1295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762000" y="1066800"/>
            <a:ext cx="63208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Here we have 5 marked cards in a deck of 15 for which we draw 7</a:t>
            </a: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057400" y="2971800"/>
            <a:ext cx="4019354" cy="2057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57200" y="228600"/>
            <a:ext cx="8915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If you use the </a:t>
            </a:r>
            <a:r>
              <a:rPr lang="en-US" dirty="0" err="1"/>
              <a:t>hypergeometric</a:t>
            </a:r>
            <a:r>
              <a:rPr lang="en-US" dirty="0"/>
              <a:t> distribution for inference, this is called the </a:t>
            </a:r>
          </a:p>
          <a:p>
            <a:r>
              <a:rPr lang="en-US" dirty="0"/>
              <a:t>Fisher test…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1219200"/>
            <a:ext cx="24348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have a clinical trial…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990600" y="1905000"/>
          <a:ext cx="6096000" cy="11074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On Drug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 on Drug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Lived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Died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533400" y="3124200"/>
            <a:ext cx="7496924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a one-sided test what are the odds that by chance you could have split </a:t>
            </a:r>
          </a:p>
          <a:p>
            <a:r>
              <a:rPr lang="en-US" dirty="0"/>
              <a:t>the people who lived with at least 13 on the drug living?</a:t>
            </a:r>
          </a:p>
          <a:p>
            <a:r>
              <a:rPr lang="en-US" dirty="0"/>
              <a:t>The people who live are “marked”.  We drew 13 “marked” people in 15 draws.</a:t>
            </a:r>
          </a:p>
          <a:p>
            <a:r>
              <a:rPr lang="en-US" dirty="0"/>
              <a:t>There are a total of 16 “marked” people out of 34 people…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 err="1"/>
              <a:t>dhyper</a:t>
            </a:r>
            <a:r>
              <a:rPr lang="en-US" dirty="0"/>
              <a:t>(13,16,18,15)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  </a:t>
            </a:r>
          </a:p>
          <a:p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rot="5400000" flipH="1" flipV="1">
            <a:off x="1176283" y="5257800"/>
            <a:ext cx="381000" cy="76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185683" y="5486400"/>
            <a:ext cx="17193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marked</a:t>
            </a:r>
          </a:p>
          <a:p>
            <a:r>
              <a:rPr lang="en-US" dirty="0"/>
              <a:t>and drawn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 rot="16200000" flipV="1">
            <a:off x="1447800" y="5562600"/>
            <a:ext cx="990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1447800" y="6248400"/>
            <a:ext cx="15661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Total # marked</a:t>
            </a:r>
          </a:p>
        </p:txBody>
      </p:sp>
      <p:cxnSp>
        <p:nvCxnSpPr>
          <p:cNvPr id="22" name="Straight Arrow Connector 21"/>
          <p:cNvCxnSpPr/>
          <p:nvPr/>
        </p:nvCxnSpPr>
        <p:spPr>
          <a:xfrm rot="16200000" flipV="1">
            <a:off x="2133600" y="51054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2286000" y="5421868"/>
            <a:ext cx="14355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not marked</a:t>
            </a:r>
          </a:p>
        </p:txBody>
      </p:sp>
      <p:cxnSp>
        <p:nvCxnSpPr>
          <p:cNvPr id="25" name="Straight Arrow Connector 24"/>
          <p:cNvCxnSpPr/>
          <p:nvPr/>
        </p:nvCxnSpPr>
        <p:spPr>
          <a:xfrm rot="16200000" flipH="1">
            <a:off x="2133600" y="4648200"/>
            <a:ext cx="2286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219200" y="4419600"/>
            <a:ext cx="946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# drawn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86400" y="4800600"/>
            <a:ext cx="2571750" cy="628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543550" y="5562600"/>
            <a:ext cx="207645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709</TotalTime>
  <Words>1412</Words>
  <Application>Microsoft Office PowerPoint</Application>
  <PresentationFormat>On-screen Show (4:3)</PresentationFormat>
  <Paragraphs>272</Paragraphs>
  <Slides>37</Slides>
  <Notes>36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1" baseType="lpstr">
      <vt:lpstr>Arial</vt:lpstr>
      <vt:lpstr>Calibri</vt:lpstr>
      <vt:lpstr>Office Theme</vt:lpstr>
      <vt:lpstr>Equation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Anthony</dc:creator>
  <cp:lastModifiedBy>afodor</cp:lastModifiedBy>
  <cp:revision>117</cp:revision>
  <dcterms:created xsi:type="dcterms:W3CDTF">2006-08-16T00:00:00Z</dcterms:created>
  <dcterms:modified xsi:type="dcterms:W3CDTF">2020-02-17T19:54:17Z</dcterms:modified>
</cp:coreProperties>
</file>