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05E3-A001-B570-C50B-B7513D0F5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8BAF4-CC18-CB6E-0465-916DDA93C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991FC-08DC-8AEE-D5F2-85FC183B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DFF3-68ED-30D6-0E6C-6C1AA70E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F792-C348-9C78-F664-3CD6F716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3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42F1-015C-2BEA-72DA-99061783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6D709-5E13-F8B3-69E4-7CCF60FD5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83C0D-B128-1AE3-C6F3-2BAE87F2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88517-5617-56EA-FF63-74941276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01A07-8189-CD93-A4AA-08721F0D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5D763-BCA2-019E-3C31-2F36CB54C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9AA9B-D70C-3CAF-71BD-926A1BA0B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D46DB-3C8A-1CDB-B867-BCCD6E15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5A857-2592-D515-1775-C8084E0B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0B3B-BB31-76E1-C26B-B045A60C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2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EF29-55E7-71F1-035A-455CE1C4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A481-4143-264A-D7EF-1B54BE88D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865B3-8F8E-EA6E-199C-2A3A564F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18770-853F-8784-1623-050175C9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B5CDF-3A27-A047-7D41-B984F0ED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1D5B-06BD-E6B9-3739-3391A6B7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ADA15-FE78-1E9A-1168-D0BD53327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01FD6-8760-B076-305B-09435A93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E692-5C62-3A12-FE36-4F37BC46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4F1BA-B490-735C-9DF7-CF3AB528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4206-33B8-1B33-A8C0-4AC7838A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75CF-EBB7-36D0-F8F1-25A7E163D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A27DC-5EB5-C97F-C35D-DD792F7E1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3BB21-816B-CBC2-FA41-38AABCED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BC43F-DC40-6C15-819B-F80E21BC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4D757-1348-8C55-8D17-B79761E1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2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D922-113B-0171-DF20-A9A00939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E665-AED3-0A95-C573-EC58EB45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22CD8-F4A6-A4CE-91AB-7BFAAA870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C342C-B894-E60D-B785-04E17691D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5C284-D3B1-0020-17D1-9642E27D9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E691A-0C94-152C-A680-F158843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B7B2-A3C6-E2E6-2E4D-4BABEC93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F9FB2-08B5-80AD-040E-294CDCD7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2E42-67A8-1724-DB0E-7C1FC55E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35EAC-3515-31DB-E844-5541B1DC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2CD30-6113-4069-B0A5-08D1EEE0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E50B5-402B-03FF-088A-7743CC35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8B89B-3BF3-03DA-5ED9-98FC5721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CFF9C-F969-3528-8FCC-3911C075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F4EAF-0475-B203-B577-A87658AB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CF5A-5E20-BF64-D0D8-20B33B1A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7DEA-3350-925E-D467-87BC29325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B65F4-17AB-BCD5-3E26-6DFFF88D0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23BD3-44E4-99C7-8161-CF42F04B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BE535-9445-88F6-DF84-D792C08D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4AF47-E66C-BF10-2712-FC95EB9C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71D9-7EF3-AD9E-C760-C710A4E9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B85E9-2CA6-A00E-10BF-3DDA7633E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1654E-D91F-3115-81A6-7212DBC36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95B85-8635-D1ED-F728-943E3139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C3CE5-AA04-5EF2-9354-1FED425B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0D7F6-B189-E368-7250-FC57A29A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C970D-7830-9BC7-614D-CE189A81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33DF8-7787-64F7-58C6-E64130538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2D546-A604-4267-64C2-CCC7C21EC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65B3F6-8445-4D54-AEB1-4976506209CF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5E2F2-D4C6-5821-9DF9-83ED24459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E1011-61EA-6888-C2BA-EDD414E25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7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afodor/mnistMaven/blob/main/src/main/java/mnist/MNISTToTabDelimited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owardsdatascience.com/part-1-a-neural-network-from-scratch-foundation-e2d119df0f4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B89FAD-F074-41DA-54BC-205F738647EB}"/>
              </a:ext>
            </a:extLst>
          </p:cNvPr>
          <p:cNvSpPr txBox="1"/>
          <p:nvPr/>
        </p:nvSpPr>
        <p:spPr>
          <a:xfrm>
            <a:off x="624689" y="516048"/>
            <a:ext cx="9670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MNIST dataset is a collection of 60,000 training images and 10,000 test images of digits.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Widely used machine learning dataset.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image is 28*28 pixels;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greyscaled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single byte images.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47193-C8DE-7C53-283C-436EA546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68" y="1481556"/>
            <a:ext cx="4962787" cy="4545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283DA9-326B-36BE-F382-672A5368F3D0}"/>
              </a:ext>
            </a:extLst>
          </p:cNvPr>
          <p:cNvSpPr txBox="1"/>
          <p:nvPr/>
        </p:nvSpPr>
        <p:spPr>
          <a:xfrm>
            <a:off x="624689" y="6227016"/>
            <a:ext cx="12324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https://towardsdatascience.com/part-5-training-the-network-to-read-handwritten-digits-c2288f1a2de3</a:t>
            </a:r>
          </a:p>
        </p:txBody>
      </p:sp>
    </p:spTree>
    <p:extLst>
      <p:ext uri="{BB962C8B-B14F-4D97-AF65-F5344CB8AC3E}">
        <p14:creationId xmlns:p14="http://schemas.microsoft.com/office/powerpoint/2010/main" val="285433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37AA3F-76B2-FE18-6D4D-D15574C10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17" y="387035"/>
            <a:ext cx="6528176" cy="5739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7B073E-5641-EB29-2758-83A4329E2C03}"/>
              </a:ext>
            </a:extLst>
          </p:cNvPr>
          <p:cNvSpPr txBox="1"/>
          <p:nvPr/>
        </p:nvSpPr>
        <p:spPr>
          <a:xfrm>
            <a:off x="1761518" y="6260471"/>
            <a:ext cx="9970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https://towardsdatascience.com/part-1-a-neural-network-from-scratch-foundation-e2d119df0f40</a:t>
            </a:r>
          </a:p>
        </p:txBody>
      </p:sp>
    </p:spTree>
    <p:extLst>
      <p:ext uri="{BB962C8B-B14F-4D97-AF65-F5344CB8AC3E}">
        <p14:creationId xmlns:p14="http://schemas.microsoft.com/office/powerpoint/2010/main" val="395154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DC1826-E104-317A-FCF3-372F29363308}"/>
              </a:ext>
            </a:extLst>
          </p:cNvPr>
          <p:cNvSpPr txBox="1"/>
          <p:nvPr/>
        </p:nvSpPr>
        <p:spPr>
          <a:xfrm>
            <a:off x="887240" y="271604"/>
            <a:ext cx="923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to choose an activation function that puts the value in each node of the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0D63D-3998-DB3C-63C8-1A946DE61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40" y="766621"/>
            <a:ext cx="6802332" cy="5489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307C10-457C-EA43-E8D4-F33A14CB37FA}"/>
              </a:ext>
            </a:extLst>
          </p:cNvPr>
          <p:cNvSpPr txBox="1"/>
          <p:nvPr/>
        </p:nvSpPr>
        <p:spPr>
          <a:xfrm>
            <a:off x="887240" y="6294918"/>
            <a:ext cx="10096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https://towardsdatascience.com/part-1-a-neural-network-from-scratch-foundation-e2d119df0f40</a:t>
            </a:r>
          </a:p>
        </p:txBody>
      </p:sp>
    </p:spTree>
    <p:extLst>
      <p:ext uri="{BB962C8B-B14F-4D97-AF65-F5344CB8AC3E}">
        <p14:creationId xmlns:p14="http://schemas.microsoft.com/office/powerpoint/2010/main" val="58135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577AC-2473-3870-AB15-19B5B4308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222" y="298764"/>
            <a:ext cx="6219437" cy="6082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3A3D9-2BF7-9F7F-8739-8FF7FF0A1349}"/>
              </a:ext>
            </a:extLst>
          </p:cNvPr>
          <p:cNvSpPr txBox="1"/>
          <p:nvPr/>
        </p:nvSpPr>
        <p:spPr>
          <a:xfrm>
            <a:off x="887240" y="6358289"/>
            <a:ext cx="10096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https://towardsdatascience.com/part-1-a-neural-network-from-scratch-foundation-e2d119df0f40</a:t>
            </a:r>
          </a:p>
        </p:txBody>
      </p:sp>
    </p:spTree>
    <p:extLst>
      <p:ext uri="{BB962C8B-B14F-4D97-AF65-F5344CB8AC3E}">
        <p14:creationId xmlns:p14="http://schemas.microsoft.com/office/powerpoint/2010/main" val="315309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4253AD-B83E-03DA-18C7-CD0563DA5FF2}"/>
              </a:ext>
            </a:extLst>
          </p:cNvPr>
          <p:cNvSpPr txBox="1"/>
          <p:nvPr/>
        </p:nvSpPr>
        <p:spPr>
          <a:xfrm>
            <a:off x="651850" y="298764"/>
            <a:ext cx="5707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this background, we can read ChatGPT’s code…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87108-5D59-E575-79C3-555B469D5BCC}"/>
              </a:ext>
            </a:extLst>
          </p:cNvPr>
          <p:cNvSpPr txBox="1"/>
          <p:nvPr/>
        </p:nvSpPr>
        <p:spPr>
          <a:xfrm>
            <a:off x="206541" y="6121135"/>
            <a:ext cx="12305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https://github.com/afodor/mnistMaven/blob/main/src/main/java/simpleSampleData/SimpleNeuralNetwork.java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1E8860-8BA8-600C-63CA-EBB7A2E6C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50" y="640202"/>
            <a:ext cx="6344102" cy="514496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87B104-1AE1-EC1B-6B44-4376EABD015D}"/>
              </a:ext>
            </a:extLst>
          </p:cNvPr>
          <p:cNvCxnSpPr/>
          <p:nvPr/>
        </p:nvCxnSpPr>
        <p:spPr>
          <a:xfrm flipH="1">
            <a:off x="4083112" y="1181547"/>
            <a:ext cx="4979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0FA68D-03AA-D86C-ED06-ABC336720806}"/>
              </a:ext>
            </a:extLst>
          </p:cNvPr>
          <p:cNvSpPr txBox="1"/>
          <p:nvPr/>
        </p:nvSpPr>
        <p:spPr>
          <a:xfrm>
            <a:off x="4635378" y="1004812"/>
            <a:ext cx="394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classes in our hello world dataset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776030-01B1-F597-5BA3-D97DB6D6F27C}"/>
              </a:ext>
            </a:extLst>
          </p:cNvPr>
          <p:cNvCxnSpPr/>
          <p:nvPr/>
        </p:nvCxnSpPr>
        <p:spPr>
          <a:xfrm flipH="1" flipV="1">
            <a:off x="4083112" y="1493822"/>
            <a:ext cx="1050207" cy="172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C506E8-085C-9599-3A7C-D8A58A44186F}"/>
              </a:ext>
            </a:extLst>
          </p:cNvPr>
          <p:cNvSpPr txBox="1"/>
          <p:nvPr/>
        </p:nvSpPr>
        <p:spPr>
          <a:xfrm>
            <a:off x="5205746" y="1492838"/>
            <a:ext cx="25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(won’t use batches yet!)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138B53-6ED7-37B6-B4F5-E333622EF16B}"/>
              </a:ext>
            </a:extLst>
          </p:cNvPr>
          <p:cNvSpPr txBox="1"/>
          <p:nvPr/>
        </p:nvSpPr>
        <p:spPr>
          <a:xfrm>
            <a:off x="6038659" y="2290524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F71BED-D758-53B1-D4AE-D19B126551F6}"/>
              </a:ext>
            </a:extLst>
          </p:cNvPr>
          <p:cNvCxnSpPr/>
          <p:nvPr/>
        </p:nvCxnSpPr>
        <p:spPr>
          <a:xfrm>
            <a:off x="7197511" y="2598343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5A351E-927A-E0E0-879B-0A09F07AA087}"/>
              </a:ext>
            </a:extLst>
          </p:cNvPr>
          <p:cNvSpPr txBox="1"/>
          <p:nvPr/>
        </p:nvSpPr>
        <p:spPr>
          <a:xfrm>
            <a:off x="7876526" y="2290527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75F3C1-D109-573F-4F7D-2F3336388B6C}"/>
              </a:ext>
            </a:extLst>
          </p:cNvPr>
          <p:cNvCxnSpPr/>
          <p:nvPr/>
        </p:nvCxnSpPr>
        <p:spPr>
          <a:xfrm>
            <a:off x="9254160" y="2613689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78F8D9-C3DF-B8F2-3014-9D2CDE7C807B}"/>
              </a:ext>
            </a:extLst>
          </p:cNvPr>
          <p:cNvSpPr txBox="1"/>
          <p:nvPr/>
        </p:nvSpPr>
        <p:spPr>
          <a:xfrm>
            <a:off x="9958825" y="2263367"/>
            <a:ext cx="1419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  <a:p>
            <a:r>
              <a:rPr lang="en-US" dirty="0"/>
              <a:t>(2 neurons)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E80D29-A1A9-4CAA-7449-B3EA3D7A2440}"/>
              </a:ext>
            </a:extLst>
          </p:cNvPr>
          <p:cNvSpPr txBox="1"/>
          <p:nvPr/>
        </p:nvSpPr>
        <p:spPr>
          <a:xfrm>
            <a:off x="6563763" y="3123448"/>
            <a:ext cx="5010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28*28*64 parameters connecting the</a:t>
            </a:r>
          </a:p>
          <a:p>
            <a:r>
              <a:rPr lang="en-US" dirty="0"/>
              <a:t>Input layer to the hidden layer</a:t>
            </a:r>
          </a:p>
          <a:p>
            <a:endParaRPr lang="en-US" dirty="0"/>
          </a:p>
          <a:p>
            <a:r>
              <a:rPr lang="en-US" dirty="0"/>
              <a:t>We have 64*2 parameters connecting the hidden</a:t>
            </a:r>
          </a:p>
          <a:p>
            <a:r>
              <a:rPr lang="en-US" dirty="0"/>
              <a:t>Layer to the output file.</a:t>
            </a:r>
          </a:p>
          <a:p>
            <a:endParaRPr lang="en-US" dirty="0"/>
          </a:p>
          <a:p>
            <a:r>
              <a:rPr lang="en-US" dirty="0"/>
              <a:t>Our simple code does not have a bias term </a:t>
            </a:r>
          </a:p>
          <a:p>
            <a:r>
              <a:rPr lang="en-US" dirty="0"/>
              <a:t>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2476971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D60ECF-1DAF-899D-7DDA-F00E24028AD9}"/>
              </a:ext>
            </a:extLst>
          </p:cNvPr>
          <p:cNvSpPr txBox="1"/>
          <p:nvPr/>
        </p:nvSpPr>
        <p:spPr>
          <a:xfrm>
            <a:off x="977774" y="244444"/>
            <a:ext cx="74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do a forward pass on a single image (containing 28*28 pixels).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92F172-CA92-76BA-02FD-C70A9D156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68" y="1466850"/>
            <a:ext cx="6724650" cy="3924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AC6A1C-8B77-EDEC-7DC0-2693F161099A}"/>
              </a:ext>
            </a:extLst>
          </p:cNvPr>
          <p:cNvSpPr txBox="1"/>
          <p:nvPr/>
        </p:nvSpPr>
        <p:spPr>
          <a:xfrm>
            <a:off x="6255942" y="2851839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761BB0-2C40-D113-AC43-D343FAF156D9}"/>
              </a:ext>
            </a:extLst>
          </p:cNvPr>
          <p:cNvCxnSpPr/>
          <p:nvPr/>
        </p:nvCxnSpPr>
        <p:spPr>
          <a:xfrm>
            <a:off x="7414794" y="3159658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7803C4-B7E4-954F-3F8B-D5AAEBE2B3D3}"/>
              </a:ext>
            </a:extLst>
          </p:cNvPr>
          <p:cNvSpPr txBox="1"/>
          <p:nvPr/>
        </p:nvSpPr>
        <p:spPr>
          <a:xfrm>
            <a:off x="8093809" y="2851842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988B16-CDFD-6B28-8C44-D6FB1A33EDA6}"/>
              </a:ext>
            </a:extLst>
          </p:cNvPr>
          <p:cNvCxnSpPr/>
          <p:nvPr/>
        </p:nvCxnSpPr>
        <p:spPr>
          <a:xfrm>
            <a:off x="9471443" y="3175004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DF77A0-7F36-9736-E710-3BDF918840CC}"/>
              </a:ext>
            </a:extLst>
          </p:cNvPr>
          <p:cNvSpPr txBox="1"/>
          <p:nvPr/>
        </p:nvSpPr>
        <p:spPr>
          <a:xfrm>
            <a:off x="10176108" y="2824682"/>
            <a:ext cx="1419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  <a:p>
            <a:r>
              <a:rPr lang="en-US" dirty="0"/>
              <a:t>(2 neurons)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BAA05-A6E4-A035-8577-6DA44D1772E3}"/>
              </a:ext>
            </a:extLst>
          </p:cNvPr>
          <p:cNvSpPr txBox="1"/>
          <p:nvPr/>
        </p:nvSpPr>
        <p:spPr>
          <a:xfrm>
            <a:off x="206541" y="6139241"/>
            <a:ext cx="12305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https://github.com/afodor/mnistMaven/blob/main/src/main/java/simpleSampleData/SimpleNeuralNetwork.java</a:t>
            </a:r>
          </a:p>
        </p:txBody>
      </p:sp>
    </p:spTree>
    <p:extLst>
      <p:ext uri="{BB962C8B-B14F-4D97-AF65-F5344CB8AC3E}">
        <p14:creationId xmlns:p14="http://schemas.microsoft.com/office/powerpoint/2010/main" val="141060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2E9B5B-535C-25CF-717E-63E77AB4417A}"/>
              </a:ext>
            </a:extLst>
          </p:cNvPr>
          <p:cNvSpPr txBox="1"/>
          <p:nvPr/>
        </p:nvSpPr>
        <p:spPr>
          <a:xfrm>
            <a:off x="543208" y="253497"/>
            <a:ext cx="984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an output file to visualize the last state (two values) for each image in our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5D189-525D-C442-B7E4-2A3E9D84C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0" y="713243"/>
            <a:ext cx="8991600" cy="2371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C7C2E8-6896-71C2-0537-3F67301B07BF}"/>
              </a:ext>
            </a:extLst>
          </p:cNvPr>
          <p:cNvSpPr txBox="1"/>
          <p:nvPr/>
        </p:nvSpPr>
        <p:spPr>
          <a:xfrm>
            <a:off x="470782" y="3121063"/>
            <a:ext cx="1017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haven’t done any training on the data yet, so there is not yet separation between our two classes..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F2450-7385-9E00-2A1F-0BEE69CA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36" y="3526490"/>
            <a:ext cx="4495800" cy="29584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0DEED5-889B-D2F8-57E7-894A483E3435}"/>
              </a:ext>
            </a:extLst>
          </p:cNvPr>
          <p:cNvSpPr txBox="1"/>
          <p:nvPr/>
        </p:nvSpPr>
        <p:spPr>
          <a:xfrm>
            <a:off x="606582" y="6473231"/>
            <a:ext cx="1088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code: https://github.com/afodor/mnistMaven/blob/main/src/main/java/simpleSampleData/plotResults.txt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CF797D-0E13-7241-F17F-5F825901CCBD}"/>
              </a:ext>
            </a:extLst>
          </p:cNvPr>
          <p:cNvCxnSpPr/>
          <p:nvPr/>
        </p:nvCxnSpPr>
        <p:spPr>
          <a:xfrm flipH="1">
            <a:off x="5501486" y="3731299"/>
            <a:ext cx="642796" cy="9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581008-BA48-F8BA-FA45-E0C413C92393}"/>
              </a:ext>
            </a:extLst>
          </p:cNvPr>
          <p:cNvSpPr txBox="1"/>
          <p:nvPr/>
        </p:nvSpPr>
        <p:spPr>
          <a:xfrm>
            <a:off x="6676233" y="3584421"/>
            <a:ext cx="3981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accuracy is 52% (because we </a:t>
            </a:r>
          </a:p>
          <a:p>
            <a:r>
              <a:rPr lang="en-US" dirty="0"/>
              <a:t>are basically just guessing at random)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B180D0-BC30-059E-A4B1-0C81D20D7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282" y="4237187"/>
            <a:ext cx="60769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6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B4D015-878C-720B-F581-AF5B4EA183E5}"/>
              </a:ext>
            </a:extLst>
          </p:cNvPr>
          <p:cNvSpPr txBox="1"/>
          <p:nvPr/>
        </p:nvSpPr>
        <p:spPr>
          <a:xfrm>
            <a:off x="751438" y="244444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we are going to train the model with back propagation.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C4374-E198-593E-3ED1-CA82C5BF4E7B}"/>
              </a:ext>
            </a:extLst>
          </p:cNvPr>
          <p:cNvSpPr txBox="1"/>
          <p:nvPr/>
        </p:nvSpPr>
        <p:spPr>
          <a:xfrm>
            <a:off x="1403287" y="805758"/>
            <a:ext cx="631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to define a cost function (also called loss function).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A3CF3-21A3-05E4-115F-DCC89FFD7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10" y="1696128"/>
            <a:ext cx="4972050" cy="1514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5A2C4-D4B5-EBB9-6711-ABBCFB508597}"/>
              </a:ext>
            </a:extLst>
          </p:cNvPr>
          <p:cNvSpPr txBox="1"/>
          <p:nvPr/>
        </p:nvSpPr>
        <p:spPr>
          <a:xfrm>
            <a:off x="6255945" y="2027976"/>
            <a:ext cx="488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target[] has two values ; 1.0 is in the correct slot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BF80B8-44B5-68B7-D99D-137F9CD722FF}"/>
              </a:ext>
            </a:extLst>
          </p:cNvPr>
          <p:cNvCxnSpPr/>
          <p:nvPr/>
        </p:nvCxnSpPr>
        <p:spPr>
          <a:xfrm flipH="1" flipV="1">
            <a:off x="3558012" y="3032911"/>
            <a:ext cx="452673" cy="396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D04404-83F8-F81B-6580-6473EE9585FA}"/>
              </a:ext>
            </a:extLst>
          </p:cNvPr>
          <p:cNvSpPr txBox="1"/>
          <p:nvPr/>
        </p:nvSpPr>
        <p:spPr>
          <a:xfrm>
            <a:off x="2969539" y="3449370"/>
            <a:ext cx="90821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error is the difference between the expected value (0 or 1) and the actual</a:t>
            </a:r>
          </a:p>
          <a:p>
            <a:r>
              <a:rPr lang="en-US" dirty="0"/>
              <a:t>value for both classes.</a:t>
            </a:r>
          </a:p>
          <a:p>
            <a:endParaRPr lang="en-US" dirty="0"/>
          </a:p>
          <a:p>
            <a:r>
              <a:rPr lang="en-US" dirty="0"/>
              <a:t>Normally you would square this or take the absolute value, but since there</a:t>
            </a:r>
          </a:p>
          <a:p>
            <a:r>
              <a:rPr lang="en-US" dirty="0"/>
              <a:t>are only two classes (and because this is such an easy problem), what we have here is fine.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A8574-6E21-7539-25C3-2C591F39E9CE}"/>
              </a:ext>
            </a:extLst>
          </p:cNvPr>
          <p:cNvSpPr txBox="1"/>
          <p:nvPr/>
        </p:nvSpPr>
        <p:spPr>
          <a:xfrm>
            <a:off x="206541" y="6130188"/>
            <a:ext cx="12305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https://github.com/afodor/mnistMaven/blob/main/src/main/java/simpleSampleData/SimpleNeuralNetwork.java</a:t>
            </a:r>
          </a:p>
        </p:txBody>
      </p:sp>
    </p:spTree>
    <p:extLst>
      <p:ext uri="{BB962C8B-B14F-4D97-AF65-F5344CB8AC3E}">
        <p14:creationId xmlns:p14="http://schemas.microsoft.com/office/powerpoint/2010/main" val="326249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DC5C7F-DE35-EC60-082C-7C916D7F0559}"/>
              </a:ext>
            </a:extLst>
          </p:cNvPr>
          <p:cNvSpPr txBox="1"/>
          <p:nvPr/>
        </p:nvSpPr>
        <p:spPr>
          <a:xfrm>
            <a:off x="685423" y="6292251"/>
            <a:ext cx="10821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https://towardsdatascience.com/part-2-gradient-descent-and-backpropagation-bf90932c066a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7BB7F-4505-EA3F-25D2-481869B3F88F}"/>
              </a:ext>
            </a:extLst>
          </p:cNvPr>
          <p:cNvSpPr txBox="1"/>
          <p:nvPr/>
        </p:nvSpPr>
        <p:spPr>
          <a:xfrm>
            <a:off x="434566" y="380246"/>
            <a:ext cx="501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more robust loss function is described here…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417DA-140B-0D9A-7EE1-F760F8506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07" y="1171622"/>
            <a:ext cx="79819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34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02A676-F9B6-9D65-1445-25FB1E49C5BA}"/>
              </a:ext>
            </a:extLst>
          </p:cNvPr>
          <p:cNvSpPr txBox="1"/>
          <p:nvPr/>
        </p:nvSpPr>
        <p:spPr>
          <a:xfrm>
            <a:off x="778598" y="73326"/>
            <a:ext cx="923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we have the loss function, we want to find the parameters that minimize its value…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 this by taking partial derivatives…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304A8-99AB-FE39-05E7-5AA84712D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4" y="860298"/>
            <a:ext cx="6771663" cy="5137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0813A-D196-73A0-D245-D5E0EAB19739}"/>
              </a:ext>
            </a:extLst>
          </p:cNvPr>
          <p:cNvSpPr txBox="1"/>
          <p:nvPr/>
        </p:nvSpPr>
        <p:spPr>
          <a:xfrm>
            <a:off x="685423" y="6446156"/>
            <a:ext cx="10821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https://towardsdatascience.com/part-2-gradient-descent-and-backpropagation-bf90932c066a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138BC-E9B4-7F12-289C-DC60F1E12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015" y="525100"/>
            <a:ext cx="5667415" cy="56143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19CFEB-3441-AB17-C1A6-9100659B34A2}"/>
              </a:ext>
            </a:extLst>
          </p:cNvPr>
          <p:cNvSpPr txBox="1"/>
          <p:nvPr/>
        </p:nvSpPr>
        <p:spPr>
          <a:xfrm>
            <a:off x="860079" y="6138342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dynamic programming, you go from the back of the model to the front…</a:t>
            </a:r>
          </a:p>
        </p:txBody>
      </p:sp>
    </p:spTree>
    <p:extLst>
      <p:ext uri="{BB962C8B-B14F-4D97-AF65-F5344CB8AC3E}">
        <p14:creationId xmlns:p14="http://schemas.microsoft.com/office/powerpoint/2010/main" val="3533007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57B667-0C76-EFD2-9AD1-6B7461F3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028825"/>
            <a:ext cx="11134725" cy="2800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262A18-800D-4952-0BBD-4336A09BB3F7}"/>
              </a:ext>
            </a:extLst>
          </p:cNvPr>
          <p:cNvSpPr txBox="1"/>
          <p:nvPr/>
        </p:nvSpPr>
        <p:spPr>
          <a:xfrm>
            <a:off x="651850" y="407406"/>
            <a:ext cx="6165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see our simple code working its way backwards…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NOT gone through this math in detail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9AE2C-04CC-E041-BA68-6B3DF93EA541}"/>
              </a:ext>
            </a:extLst>
          </p:cNvPr>
          <p:cNvSpPr txBox="1"/>
          <p:nvPr/>
        </p:nvSpPr>
        <p:spPr>
          <a:xfrm>
            <a:off x="206541" y="6130188"/>
            <a:ext cx="12305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https://github.com/afodor/mnistMaven/blob/main/src/main/java/simpleSampleData/SimpleNeuralNetwork.java</a:t>
            </a:r>
          </a:p>
        </p:txBody>
      </p:sp>
    </p:spTree>
    <p:extLst>
      <p:ext uri="{BB962C8B-B14F-4D97-AF65-F5344CB8AC3E}">
        <p14:creationId xmlns:p14="http://schemas.microsoft.com/office/powerpoint/2010/main" val="155239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57F4AC-B337-59E2-7129-726D54F7BD69}"/>
              </a:ext>
            </a:extLst>
          </p:cNvPr>
          <p:cNvSpPr txBox="1"/>
          <p:nvPr/>
        </p:nvSpPr>
        <p:spPr>
          <a:xfrm>
            <a:off x="552261" y="226337"/>
            <a:ext cx="7033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start, we are going to make an even simpler “hello world” dataset…</a:t>
            </a:r>
          </a:p>
          <a:p>
            <a:r>
              <a:rPr lang="en-US" dirty="0"/>
              <a:t>We will have two categories: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66D5A-9BC7-C719-C5D8-927D6F8F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495" y="1105417"/>
            <a:ext cx="5634698" cy="32009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05B060-20A5-5D2F-4347-303F1E643EEA}"/>
              </a:ext>
            </a:extLst>
          </p:cNvPr>
          <p:cNvSpPr txBox="1"/>
          <p:nvPr/>
        </p:nvSpPr>
        <p:spPr>
          <a:xfrm>
            <a:off x="869133" y="4798336"/>
            <a:ext cx="677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asked </a:t>
            </a:r>
            <a:r>
              <a:rPr lang="en-US" dirty="0" err="1"/>
              <a:t>chatGPT</a:t>
            </a:r>
            <a:r>
              <a:rPr lang="en-US" dirty="0"/>
              <a:t> to whip up some Java code to make this for us… </a:t>
            </a:r>
          </a:p>
        </p:txBody>
      </p:sp>
    </p:spTree>
    <p:extLst>
      <p:ext uri="{BB962C8B-B14F-4D97-AF65-F5344CB8AC3E}">
        <p14:creationId xmlns:p14="http://schemas.microsoft.com/office/powerpoint/2010/main" val="1869066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05A365-4E35-5A05-229F-E60E213FD152}"/>
              </a:ext>
            </a:extLst>
          </p:cNvPr>
          <p:cNvSpPr txBox="1"/>
          <p:nvPr/>
        </p:nvSpPr>
        <p:spPr>
          <a:xfrm>
            <a:off x="669956" y="289713"/>
            <a:ext cx="888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watch the learning as we process more images and the accuracy improves…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29F1C-D1B4-8F04-D73E-8E8F7E2D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61" y="1099004"/>
            <a:ext cx="3534917" cy="2296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02DCB6-AD3B-C19D-FFAC-D3024DA05A55}"/>
              </a:ext>
            </a:extLst>
          </p:cNvPr>
          <p:cNvSpPr txBox="1"/>
          <p:nvPr/>
        </p:nvSpPr>
        <p:spPr>
          <a:xfrm>
            <a:off x="950614" y="803488"/>
            <a:ext cx="26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images; 52% accuracy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28087E-1C9B-52DB-A6B0-2CD2AE91F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031" y="1257724"/>
            <a:ext cx="3059779" cy="20796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8DBFD6-8456-54F4-0BC8-1F59C5B26577}"/>
              </a:ext>
            </a:extLst>
          </p:cNvPr>
          <p:cNvSpPr txBox="1"/>
          <p:nvPr/>
        </p:nvSpPr>
        <p:spPr>
          <a:xfrm>
            <a:off x="4421290" y="807435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images; 50% accuracy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B997E0-C11F-A2AF-1B05-C8C7C5BBD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973" y="1365777"/>
            <a:ext cx="2831048" cy="18635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3C3F54-9C10-FA1F-905F-1EAC6637786A}"/>
              </a:ext>
            </a:extLst>
          </p:cNvPr>
          <p:cNvSpPr txBox="1"/>
          <p:nvPr/>
        </p:nvSpPr>
        <p:spPr>
          <a:xfrm>
            <a:off x="7747228" y="803488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images; 83% accuracy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674D94-7B6B-8C70-8C42-AF6AA5559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07" y="3936097"/>
            <a:ext cx="3722124" cy="22960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B43F7E-8A04-BB11-117A-C39B74A84F2D}"/>
              </a:ext>
            </a:extLst>
          </p:cNvPr>
          <p:cNvSpPr txBox="1"/>
          <p:nvPr/>
        </p:nvSpPr>
        <p:spPr>
          <a:xfrm>
            <a:off x="950614" y="3835007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 images;  53% accuracy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2743517-2874-EF4A-A617-BCE474084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470" y="4044150"/>
            <a:ext cx="7113006" cy="22654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B3C949-1A72-BC90-2D64-7DFC442DA5FF}"/>
              </a:ext>
            </a:extLst>
          </p:cNvPr>
          <p:cNvSpPr txBox="1"/>
          <p:nvPr/>
        </p:nvSpPr>
        <p:spPr>
          <a:xfrm>
            <a:off x="778598" y="6237840"/>
            <a:ext cx="999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0.5 as our threshold of accuracy is clearly not ideal, but by the 2</a:t>
            </a:r>
            <a:r>
              <a:rPr lang="en-US" baseline="30000" dirty="0"/>
              <a:t>nd</a:t>
            </a:r>
            <a:r>
              <a:rPr lang="en-US" dirty="0"/>
              <a:t> epoch this doesn’t matter.</a:t>
            </a:r>
          </a:p>
          <a:p>
            <a:r>
              <a:rPr lang="en-US" dirty="0"/>
              <a:t>Our less than perfectly defined model requires some additional training to compensate for its flaws </a:t>
            </a:r>
          </a:p>
        </p:txBody>
      </p:sp>
    </p:spTree>
    <p:extLst>
      <p:ext uri="{BB962C8B-B14F-4D97-AF65-F5344CB8AC3E}">
        <p14:creationId xmlns:p14="http://schemas.microsoft.com/office/powerpoint/2010/main" val="51060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1C1188-CDFE-B85D-770B-A283FB10E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973" y="902133"/>
            <a:ext cx="5650851" cy="5175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838DA2-7831-DA40-81F5-7DB04B6A7480}"/>
              </a:ext>
            </a:extLst>
          </p:cNvPr>
          <p:cNvSpPr txBox="1"/>
          <p:nvPr/>
        </p:nvSpPr>
        <p:spPr>
          <a:xfrm>
            <a:off x="1348966" y="172016"/>
            <a:ext cx="516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now move to the full MINST digit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6E911-3FDE-D0E1-BFEA-11508558F406}"/>
              </a:ext>
            </a:extLst>
          </p:cNvPr>
          <p:cNvSpPr txBox="1"/>
          <p:nvPr/>
        </p:nvSpPr>
        <p:spPr>
          <a:xfrm>
            <a:off x="624689" y="6272281"/>
            <a:ext cx="12324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https://towardsdatascience.com/part-5-training-the-network-to-read-handwritten-digits-c2288f1a2de3</a:t>
            </a:r>
          </a:p>
        </p:txBody>
      </p:sp>
    </p:spTree>
    <p:extLst>
      <p:ext uri="{BB962C8B-B14F-4D97-AF65-F5344CB8AC3E}">
        <p14:creationId xmlns:p14="http://schemas.microsoft.com/office/powerpoint/2010/main" val="723064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DA8C25-068C-C334-718E-846C597E9466}"/>
              </a:ext>
            </a:extLst>
          </p:cNvPr>
          <p:cNvSpPr txBox="1"/>
          <p:nvPr/>
        </p:nvSpPr>
        <p:spPr>
          <a:xfrm>
            <a:off x="407406" y="362139"/>
            <a:ext cx="713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again represent this as a tab delimited file and perform PCA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38F4F-D6F8-0EB2-19AC-9AD622135A67}"/>
              </a:ext>
            </a:extLst>
          </p:cNvPr>
          <p:cNvSpPr txBox="1"/>
          <p:nvPr/>
        </p:nvSpPr>
        <p:spPr>
          <a:xfrm>
            <a:off x="187859" y="6126529"/>
            <a:ext cx="10739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https://github.com/afodor/mnistMaven/blob/main/src/main/java/mnist/MNISTToTabDelimited.java</a:t>
            </a:r>
            <a:endParaRPr lang="en-US" dirty="0"/>
          </a:p>
          <a:p>
            <a:r>
              <a:rPr lang="en-US" dirty="0"/>
              <a:t>https://github.com/afodor/mnistMaven/blob/main/src/main/java/mnist/PCA_on_MNIST.txt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43445-17DD-41FD-0954-EE15FF469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02" y="822468"/>
            <a:ext cx="5220832" cy="5213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CB7837-3C0A-B0B1-7BC3-1E7D81BEE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28" y="1753591"/>
            <a:ext cx="5500259" cy="18587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26F654-B01A-101B-3559-0BF120DFB508}"/>
              </a:ext>
            </a:extLst>
          </p:cNvPr>
          <p:cNvCxnSpPr/>
          <p:nvPr/>
        </p:nvCxnSpPr>
        <p:spPr>
          <a:xfrm flipH="1">
            <a:off x="650717" y="1428426"/>
            <a:ext cx="452673" cy="208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225E5A-2D41-C5DA-D891-33CAF7A8A4AF}"/>
              </a:ext>
            </a:extLst>
          </p:cNvPr>
          <p:cNvSpPr txBox="1"/>
          <p:nvPr/>
        </p:nvSpPr>
        <p:spPr>
          <a:xfrm>
            <a:off x="760493" y="105104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label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989EB-F3ED-327A-68F4-73028CEAA240}"/>
              </a:ext>
            </a:extLst>
          </p:cNvPr>
          <p:cNvCxnSpPr/>
          <p:nvPr/>
        </p:nvCxnSpPr>
        <p:spPr>
          <a:xfrm flipH="1">
            <a:off x="923453" y="1474138"/>
            <a:ext cx="760491" cy="10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7A816C-27A0-6DA6-2242-B0FE5B22D815}"/>
              </a:ext>
            </a:extLst>
          </p:cNvPr>
          <p:cNvSpPr txBox="1"/>
          <p:nvPr/>
        </p:nvSpPr>
        <p:spPr>
          <a:xfrm>
            <a:off x="1776744" y="1293261"/>
            <a:ext cx="29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Pixels (28*28 total columns)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FE00FA-B703-0781-9BF8-21B577B53DBA}"/>
              </a:ext>
            </a:extLst>
          </p:cNvPr>
          <p:cNvCxnSpPr>
            <a:cxnSpLocks/>
          </p:cNvCxnSpPr>
          <p:nvPr/>
        </p:nvCxnSpPr>
        <p:spPr>
          <a:xfrm>
            <a:off x="4837664" y="1418804"/>
            <a:ext cx="745498" cy="302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4B9845-1586-12B2-93DF-D0DB54FBB92B}"/>
              </a:ext>
            </a:extLst>
          </p:cNvPr>
          <p:cNvSpPr txBox="1"/>
          <p:nvPr/>
        </p:nvSpPr>
        <p:spPr>
          <a:xfrm>
            <a:off x="268589" y="4010687"/>
            <a:ext cx="594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this is a much more challenging dataset</a:t>
            </a:r>
          </a:p>
          <a:p>
            <a:r>
              <a:rPr lang="en-US" dirty="0"/>
              <a:t>(although maybe telling 1 from other digits is not that hard)</a:t>
            </a:r>
          </a:p>
        </p:txBody>
      </p:sp>
    </p:spTree>
    <p:extLst>
      <p:ext uri="{BB962C8B-B14F-4D97-AF65-F5344CB8AC3E}">
        <p14:creationId xmlns:p14="http://schemas.microsoft.com/office/powerpoint/2010/main" val="1910379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77110B-2062-3C43-76F5-76AD052962DB}"/>
              </a:ext>
            </a:extLst>
          </p:cNvPr>
          <p:cNvSpPr txBox="1"/>
          <p:nvPr/>
        </p:nvSpPr>
        <p:spPr>
          <a:xfrm>
            <a:off x="0" y="0"/>
            <a:ext cx="8785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this “real” dataset, ChatGPT used the deep learning for Java library.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ChatGPT provided a pom.xml file that we could drop into a Maven project in Eclipse.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 then downloaded all the dependencies…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59B40-E93F-6B28-2F6A-36FCA5B1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86" y="923330"/>
            <a:ext cx="10024999" cy="5334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5C0737-E721-B6DD-5497-AE69B9D4E171}"/>
              </a:ext>
            </a:extLst>
          </p:cNvPr>
          <p:cNvSpPr txBox="1"/>
          <p:nvPr/>
        </p:nvSpPr>
        <p:spPr>
          <a:xfrm>
            <a:off x="3195874" y="6398513"/>
            <a:ext cx="612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https://github.com/afodor/mnistMaven/blob/main/pom.xml</a:t>
            </a:r>
          </a:p>
        </p:txBody>
      </p:sp>
    </p:spTree>
    <p:extLst>
      <p:ext uri="{BB962C8B-B14F-4D97-AF65-F5344CB8AC3E}">
        <p14:creationId xmlns:p14="http://schemas.microsoft.com/office/powerpoint/2010/main" val="2988273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11017-DA01-2279-DA53-E15D8740939A}"/>
              </a:ext>
            </a:extLst>
          </p:cNvPr>
          <p:cNvSpPr txBox="1"/>
          <p:nvPr/>
        </p:nvSpPr>
        <p:spPr>
          <a:xfrm>
            <a:off x="425516" y="-18103"/>
            <a:ext cx="330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model declaration…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F4E51-674A-368A-F2FB-EED3DDC4D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330859"/>
            <a:ext cx="7356178" cy="5404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6FA84-6769-7B1D-2595-0ED70C2FC5D2}"/>
              </a:ext>
            </a:extLst>
          </p:cNvPr>
          <p:cNvSpPr txBox="1"/>
          <p:nvPr/>
        </p:nvSpPr>
        <p:spPr>
          <a:xfrm>
            <a:off x="344033" y="5880807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F6A051-BA21-CBDA-EF62-378CF5757D1C}"/>
              </a:ext>
            </a:extLst>
          </p:cNvPr>
          <p:cNvCxnSpPr/>
          <p:nvPr/>
        </p:nvCxnSpPr>
        <p:spPr>
          <a:xfrm>
            <a:off x="2408223" y="6188626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691C6B-6ABD-1AD3-C6B8-54FBD29CF90E}"/>
              </a:ext>
            </a:extLst>
          </p:cNvPr>
          <p:cNvSpPr txBox="1"/>
          <p:nvPr/>
        </p:nvSpPr>
        <p:spPr>
          <a:xfrm>
            <a:off x="3204931" y="5880810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8D647B-FA42-EA84-8FC9-0322EB4ECAB7}"/>
              </a:ext>
            </a:extLst>
          </p:cNvPr>
          <p:cNvCxnSpPr/>
          <p:nvPr/>
        </p:nvCxnSpPr>
        <p:spPr>
          <a:xfrm>
            <a:off x="5080504" y="6203972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555F70-3FE6-2F99-0C55-3D91D9FB0615}"/>
              </a:ext>
            </a:extLst>
          </p:cNvPr>
          <p:cNvSpPr txBox="1"/>
          <p:nvPr/>
        </p:nvSpPr>
        <p:spPr>
          <a:xfrm>
            <a:off x="5939076" y="5853650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 neurons)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DA7913-6F91-08FB-FC9D-9C946AE64DF8}"/>
              </a:ext>
            </a:extLst>
          </p:cNvPr>
          <p:cNvCxnSpPr/>
          <p:nvPr/>
        </p:nvCxnSpPr>
        <p:spPr>
          <a:xfrm>
            <a:off x="7478163" y="6204811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FAAD83-AABF-A8F5-7D17-704BC4016673}"/>
              </a:ext>
            </a:extLst>
          </p:cNvPr>
          <p:cNvSpPr txBox="1"/>
          <p:nvPr/>
        </p:nvSpPr>
        <p:spPr>
          <a:xfrm>
            <a:off x="8157174" y="5893807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 categories;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4827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0C3EE6-267F-658A-FB3F-AF6EBE3FC824}"/>
              </a:ext>
            </a:extLst>
          </p:cNvPr>
          <p:cNvSpPr txBox="1"/>
          <p:nvPr/>
        </p:nvSpPr>
        <p:spPr>
          <a:xfrm>
            <a:off x="344033" y="1347439"/>
            <a:ext cx="102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last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layer is constrained so all sum of all the neurons is 1 (like a Dirichlet distribution)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B5E51-FF80-6A8F-8C8E-D9F77B4894A0}"/>
              </a:ext>
            </a:extLst>
          </p:cNvPr>
          <p:cNvSpPr txBox="1"/>
          <p:nvPr/>
        </p:nvSpPr>
        <p:spPr>
          <a:xfrm>
            <a:off x="344033" y="484929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CBFD10-C95C-DB9E-F8F3-C295139673D6}"/>
              </a:ext>
            </a:extLst>
          </p:cNvPr>
          <p:cNvCxnSpPr/>
          <p:nvPr/>
        </p:nvCxnSpPr>
        <p:spPr>
          <a:xfrm>
            <a:off x="2408223" y="792748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BEDBA9-7D9B-6717-AE17-8FC235FC2E33}"/>
              </a:ext>
            </a:extLst>
          </p:cNvPr>
          <p:cNvSpPr txBox="1"/>
          <p:nvPr/>
        </p:nvSpPr>
        <p:spPr>
          <a:xfrm>
            <a:off x="3204931" y="484932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81D0E6-3290-8BA1-3032-00A3A7E8F5B5}"/>
              </a:ext>
            </a:extLst>
          </p:cNvPr>
          <p:cNvCxnSpPr/>
          <p:nvPr/>
        </p:nvCxnSpPr>
        <p:spPr>
          <a:xfrm>
            <a:off x="5080504" y="808094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F07F70-DE1E-8470-74C3-573FD8D358FE}"/>
              </a:ext>
            </a:extLst>
          </p:cNvPr>
          <p:cNvSpPr txBox="1"/>
          <p:nvPr/>
        </p:nvSpPr>
        <p:spPr>
          <a:xfrm>
            <a:off x="5939076" y="457772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 neurons)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80B0C9-43D3-F258-4E07-A48A3A692EB3}"/>
              </a:ext>
            </a:extLst>
          </p:cNvPr>
          <p:cNvCxnSpPr/>
          <p:nvPr/>
        </p:nvCxnSpPr>
        <p:spPr>
          <a:xfrm>
            <a:off x="7478163" y="808933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E598E6-FDD3-6D0F-5F34-158F8627F022}"/>
              </a:ext>
            </a:extLst>
          </p:cNvPr>
          <p:cNvSpPr txBox="1"/>
          <p:nvPr/>
        </p:nvSpPr>
        <p:spPr>
          <a:xfrm>
            <a:off x="8157174" y="497929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 categories;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D9F3DE-907B-609C-731E-F74C2099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86" y="1802255"/>
            <a:ext cx="4324397" cy="49162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195B28-8236-A191-BE87-4AD38EC58558}"/>
              </a:ext>
            </a:extLst>
          </p:cNvPr>
          <p:cNvSpPr txBox="1"/>
          <p:nvPr/>
        </p:nvSpPr>
        <p:spPr>
          <a:xfrm>
            <a:off x="5463383" y="6072208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https://towardsdatascience.com/part-5-training-the-network-to-read-handwritten-digits-c2288f1a2de3</a:t>
            </a:r>
          </a:p>
        </p:txBody>
      </p:sp>
    </p:spTree>
    <p:extLst>
      <p:ext uri="{BB962C8B-B14F-4D97-AF65-F5344CB8AC3E}">
        <p14:creationId xmlns:p14="http://schemas.microsoft.com/office/powerpoint/2010/main" val="2809754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611200-69CA-5201-8306-1FA604153F33}"/>
              </a:ext>
            </a:extLst>
          </p:cNvPr>
          <p:cNvSpPr txBox="1"/>
          <p:nvPr/>
        </p:nvSpPr>
        <p:spPr>
          <a:xfrm>
            <a:off x="344033" y="484929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012999-9A1D-068E-9C7A-B9F6DD7C7A20}"/>
              </a:ext>
            </a:extLst>
          </p:cNvPr>
          <p:cNvCxnSpPr/>
          <p:nvPr/>
        </p:nvCxnSpPr>
        <p:spPr>
          <a:xfrm>
            <a:off x="2408223" y="792748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7B6E54-E433-4E73-BE79-B2116B38CD5F}"/>
              </a:ext>
            </a:extLst>
          </p:cNvPr>
          <p:cNvSpPr txBox="1"/>
          <p:nvPr/>
        </p:nvSpPr>
        <p:spPr>
          <a:xfrm>
            <a:off x="3204931" y="484932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7F7C6F-0100-24E2-597E-086D122323E5}"/>
              </a:ext>
            </a:extLst>
          </p:cNvPr>
          <p:cNvCxnSpPr/>
          <p:nvPr/>
        </p:nvCxnSpPr>
        <p:spPr>
          <a:xfrm>
            <a:off x="5080504" y="808094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D9A114-F70F-4D54-98E5-6AF34204DFC2}"/>
              </a:ext>
            </a:extLst>
          </p:cNvPr>
          <p:cNvSpPr txBox="1"/>
          <p:nvPr/>
        </p:nvSpPr>
        <p:spPr>
          <a:xfrm>
            <a:off x="5939076" y="457772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 neurons)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461F3D-C9DA-FC8D-C2E9-30B19533E911}"/>
              </a:ext>
            </a:extLst>
          </p:cNvPr>
          <p:cNvCxnSpPr/>
          <p:nvPr/>
        </p:nvCxnSpPr>
        <p:spPr>
          <a:xfrm>
            <a:off x="7478163" y="808933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53C6A5-A5F9-B711-B12A-B71CA008C4FD}"/>
              </a:ext>
            </a:extLst>
          </p:cNvPr>
          <p:cNvSpPr txBox="1"/>
          <p:nvPr/>
        </p:nvSpPr>
        <p:spPr>
          <a:xfrm>
            <a:off x="8157174" y="497929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 categories;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AFD023-AB09-BEE0-5869-AC3C912EE082}"/>
              </a:ext>
            </a:extLst>
          </p:cNvPr>
          <p:cNvCxnSpPr/>
          <p:nvPr/>
        </p:nvCxnSpPr>
        <p:spPr>
          <a:xfrm flipV="1">
            <a:off x="6029608" y="1231271"/>
            <a:ext cx="253497" cy="534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F6E6F5-B54F-5623-2E21-D0872AC813DD}"/>
              </a:ext>
            </a:extLst>
          </p:cNvPr>
          <p:cNvSpPr txBox="1"/>
          <p:nvPr/>
        </p:nvSpPr>
        <p:spPr>
          <a:xfrm>
            <a:off x="5714246" y="1937442"/>
            <a:ext cx="2864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layer here 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 so that we can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visualize the model as it 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learned. </a:t>
            </a:r>
          </a:p>
        </p:txBody>
      </p:sp>
    </p:spTree>
    <p:extLst>
      <p:ext uri="{BB962C8B-B14F-4D97-AF65-F5344CB8AC3E}">
        <p14:creationId xmlns:p14="http://schemas.microsoft.com/office/powerpoint/2010/main" val="891803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725B08-5B91-4494-3773-A011BECAE9B8}"/>
              </a:ext>
            </a:extLst>
          </p:cNvPr>
          <p:cNvSpPr txBox="1"/>
          <p:nvPr/>
        </p:nvSpPr>
        <p:spPr>
          <a:xfrm>
            <a:off x="1113576" y="443620"/>
            <a:ext cx="1039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Before we do any learning, the accuracy is 10% and feed forwarding the images doesn’t give us any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F55E0-CA52-4CD6-D37E-3EAC8385E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154" y="1005284"/>
            <a:ext cx="5543692" cy="540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3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86752B-8168-4313-876C-34733A0E5494}"/>
              </a:ext>
            </a:extLst>
          </p:cNvPr>
          <p:cNvSpPr txBox="1"/>
          <p:nvPr/>
        </p:nvSpPr>
        <p:spPr>
          <a:xfrm>
            <a:off x="930942" y="253496"/>
            <a:ext cx="342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1 epoch with 53% accuracy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401CC-DCF5-BD20-C33A-8AB4C2E0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62" y="622828"/>
            <a:ext cx="4747458" cy="469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70A76A-F3D1-D2C7-C51A-B78A6C980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437" y="686202"/>
            <a:ext cx="4776718" cy="469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0B8844-B609-4E1B-8A89-91BDC872CBB6}"/>
              </a:ext>
            </a:extLst>
          </p:cNvPr>
          <p:cNvSpPr txBox="1"/>
          <p:nvPr/>
        </p:nvSpPr>
        <p:spPr>
          <a:xfrm>
            <a:off x="6246894" y="438162"/>
            <a:ext cx="353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2 epochs with 75% </a:t>
            </a:r>
            <a:r>
              <a:rPr lang="en-US" dirty="0" err="1"/>
              <a:t>accuarcy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18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75F1F5-992D-F511-2C35-749067A90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37" y="414385"/>
            <a:ext cx="6448425" cy="6210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689499-1CB8-CA6F-393F-A8E19E6A766A}"/>
              </a:ext>
            </a:extLst>
          </p:cNvPr>
          <p:cNvSpPr txBox="1"/>
          <p:nvPr/>
        </p:nvSpPr>
        <p:spPr>
          <a:xfrm>
            <a:off x="3141552" y="235391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6 epochs with 93% accuracy</a:t>
            </a:r>
          </a:p>
        </p:txBody>
      </p:sp>
    </p:spTree>
    <p:extLst>
      <p:ext uri="{BB962C8B-B14F-4D97-AF65-F5344CB8AC3E}">
        <p14:creationId xmlns:p14="http://schemas.microsoft.com/office/powerpoint/2010/main" val="409774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DD4F5-26FC-157D-07D4-4863802C4DC1}"/>
              </a:ext>
            </a:extLst>
          </p:cNvPr>
          <p:cNvSpPr txBox="1"/>
          <p:nvPr/>
        </p:nvSpPr>
        <p:spPr>
          <a:xfrm>
            <a:off x="479834" y="172016"/>
            <a:ext cx="677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asked chatGPT to whip up some Java code to make this for us…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99893-1876-5E7B-95D9-B104B6376A69}"/>
              </a:ext>
            </a:extLst>
          </p:cNvPr>
          <p:cNvSpPr txBox="1"/>
          <p:nvPr/>
        </p:nvSpPr>
        <p:spPr>
          <a:xfrm>
            <a:off x="242180" y="6335751"/>
            <a:ext cx="1259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https://github.com/afodor/mnistMaven/blob/main/src/main/java/simpleSampleData/SyntheticMNISTGenerator.java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7EE3C4-8684-370A-123C-4EE39713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20" y="541348"/>
            <a:ext cx="7879931" cy="55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6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D73D95-8B0E-1243-1421-3A59A3F9DE0E}"/>
              </a:ext>
            </a:extLst>
          </p:cNvPr>
          <p:cNvSpPr txBox="1"/>
          <p:nvPr/>
        </p:nvSpPr>
        <p:spPr>
          <a:xfrm>
            <a:off x="506994" y="253497"/>
            <a:ext cx="819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we asked ChatGPT to make code to show the first 10 generated figures…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E5E26-9E38-004E-45CB-333712C0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569" y="842867"/>
            <a:ext cx="3380386" cy="1920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80935-9398-829C-092B-55A6C24DB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63" y="1019741"/>
            <a:ext cx="6677025" cy="5162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29788A-1608-C777-56FF-5DD48ECED5D4}"/>
              </a:ext>
            </a:extLst>
          </p:cNvPr>
          <p:cNvSpPr txBox="1"/>
          <p:nvPr/>
        </p:nvSpPr>
        <p:spPr>
          <a:xfrm>
            <a:off x="1336187" y="6419837"/>
            <a:ext cx="11510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https://github.com/afodor/mnistMaven/blob/main/src/main/java/simpleSampleData/MNISTReader.java</a:t>
            </a:r>
          </a:p>
        </p:txBody>
      </p:sp>
    </p:spTree>
    <p:extLst>
      <p:ext uri="{BB962C8B-B14F-4D97-AF65-F5344CB8AC3E}">
        <p14:creationId xmlns:p14="http://schemas.microsoft.com/office/powerpoint/2010/main" val="186220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22E18B-22C5-8395-2FCA-AC33E7A92375}"/>
              </a:ext>
            </a:extLst>
          </p:cNvPr>
          <p:cNvSpPr txBox="1"/>
          <p:nvPr/>
        </p:nvSpPr>
        <p:spPr>
          <a:xfrm>
            <a:off x="570368" y="181069"/>
            <a:ext cx="724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we asked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write the dataset to a tab-delimited text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DFA70-433D-2C28-6925-81D201BF9EB2}"/>
              </a:ext>
            </a:extLst>
          </p:cNvPr>
          <p:cNvSpPr txBox="1"/>
          <p:nvPr/>
        </p:nvSpPr>
        <p:spPr>
          <a:xfrm>
            <a:off x="332715" y="6307599"/>
            <a:ext cx="12215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https://github.com/afodor/mnistMaven/blob/main/src/main/java/simpleSampleData/MNISTToTabDelimited.java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607E4-9F03-0DFA-BBC9-C97D9A0D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15" y="668285"/>
            <a:ext cx="7429500" cy="2552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0C5E70-2B26-0001-46F3-A8030BC33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11" y="3528215"/>
            <a:ext cx="10481178" cy="215736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03D9D0-9247-3161-1B5B-1A8FA8836030}"/>
              </a:ext>
            </a:extLst>
          </p:cNvPr>
          <p:cNvCxnSpPr/>
          <p:nvPr/>
        </p:nvCxnSpPr>
        <p:spPr>
          <a:xfrm flipH="1">
            <a:off x="1430448" y="3220985"/>
            <a:ext cx="452673" cy="208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F7A488-4E13-614B-23E1-B0E64CA07F58}"/>
              </a:ext>
            </a:extLst>
          </p:cNvPr>
          <p:cNvSpPr txBox="1"/>
          <p:nvPr/>
        </p:nvSpPr>
        <p:spPr>
          <a:xfrm>
            <a:off x="1819749" y="287900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label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076432-7F86-5DE2-6EF9-BBDBFDE1C7C0}"/>
              </a:ext>
            </a:extLst>
          </p:cNvPr>
          <p:cNvCxnSpPr/>
          <p:nvPr/>
        </p:nvCxnSpPr>
        <p:spPr>
          <a:xfrm flipH="1">
            <a:off x="1982709" y="3320200"/>
            <a:ext cx="760491" cy="10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827845-6BB8-D3BF-F5D6-E2F8E15E026E}"/>
              </a:ext>
            </a:extLst>
          </p:cNvPr>
          <p:cNvSpPr txBox="1"/>
          <p:nvPr/>
        </p:nvSpPr>
        <p:spPr>
          <a:xfrm>
            <a:off x="2836000" y="3139323"/>
            <a:ext cx="29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Pixels (28*28 total columns)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7C1841-D13D-99D8-A83F-BF8397F4D670}"/>
              </a:ext>
            </a:extLst>
          </p:cNvPr>
          <p:cNvCxnSpPr/>
          <p:nvPr/>
        </p:nvCxnSpPr>
        <p:spPr>
          <a:xfrm>
            <a:off x="6011501" y="3126651"/>
            <a:ext cx="5531667" cy="167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05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4532C-E358-09D7-8234-6170B1BF3BFE}"/>
              </a:ext>
            </a:extLst>
          </p:cNvPr>
          <p:cNvSpPr txBox="1"/>
          <p:nvPr/>
        </p:nvSpPr>
        <p:spPr>
          <a:xfrm>
            <a:off x="344032" y="334978"/>
            <a:ext cx="8977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visualize the dataset with PCA to begin to build visual intuitions about the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is modified ChatGPT code…)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10EF5-8123-0984-F811-B8E28BCE3491}"/>
              </a:ext>
            </a:extLst>
          </p:cNvPr>
          <p:cNvSpPr txBox="1"/>
          <p:nvPr/>
        </p:nvSpPr>
        <p:spPr>
          <a:xfrm>
            <a:off x="187861" y="6338356"/>
            <a:ext cx="11663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https://github.com/afodor/mnistMaven/blob/main/src/main/java/simpleSampleData/PCA_on_MNIST.txt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DE26A9-548E-0445-1502-DC91B611C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125"/>
            <a:ext cx="12192000" cy="370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92320-808B-0838-D24A-468DBCCFA259}"/>
              </a:ext>
            </a:extLst>
          </p:cNvPr>
          <p:cNvSpPr txBox="1"/>
          <p:nvPr/>
        </p:nvSpPr>
        <p:spPr>
          <a:xfrm>
            <a:off x="344032" y="334978"/>
            <a:ext cx="897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visualize the dataset with PCA to begin to build visual intuitions about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EA694-B635-EE8C-9ABA-FF5E02586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84" y="943399"/>
            <a:ext cx="6008012" cy="5435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FE7F73-3F0E-30AC-0749-492716D94A05}"/>
              </a:ext>
            </a:extLst>
          </p:cNvPr>
          <p:cNvSpPr txBox="1"/>
          <p:nvPr/>
        </p:nvSpPr>
        <p:spPr>
          <a:xfrm>
            <a:off x="6437016" y="1729212"/>
            <a:ext cx="57118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tells us that this is an easy classification problem.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could build a highly accurate classifier by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 using the first PCA component.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Nonetheless, this is a useful “hello world” dataset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build our first neural network…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6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07F775-603A-5EF2-D9CF-A92AE9A4E843}"/>
              </a:ext>
            </a:extLst>
          </p:cNvPr>
          <p:cNvSpPr txBox="1"/>
          <p:nvPr/>
        </p:nvSpPr>
        <p:spPr>
          <a:xfrm>
            <a:off x="624689" y="244444"/>
            <a:ext cx="967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ask ChatGPT to whip up a simple neural network for us to classify our simple sequences.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2274C-5B07-4FF1-34D6-BC85DED06F79}"/>
              </a:ext>
            </a:extLst>
          </p:cNvPr>
          <p:cNvSpPr txBox="1"/>
          <p:nvPr/>
        </p:nvSpPr>
        <p:spPr>
          <a:xfrm>
            <a:off x="887240" y="1511928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691557-7AD9-CC39-9A33-13D98E6BB954}"/>
              </a:ext>
            </a:extLst>
          </p:cNvPr>
          <p:cNvCxnSpPr/>
          <p:nvPr/>
        </p:nvCxnSpPr>
        <p:spPr>
          <a:xfrm>
            <a:off x="2951430" y="1819747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BC4560-78C6-6848-72A6-D8753BFAD647}"/>
              </a:ext>
            </a:extLst>
          </p:cNvPr>
          <p:cNvSpPr txBox="1"/>
          <p:nvPr/>
        </p:nvSpPr>
        <p:spPr>
          <a:xfrm>
            <a:off x="3748138" y="1511931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CCB88-C8DA-7F4F-64AD-7EE5356A5795}"/>
              </a:ext>
            </a:extLst>
          </p:cNvPr>
          <p:cNvSpPr txBox="1"/>
          <p:nvPr/>
        </p:nvSpPr>
        <p:spPr>
          <a:xfrm>
            <a:off x="3748138" y="2456246"/>
            <a:ext cx="187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(also called </a:t>
            </a:r>
          </a:p>
          <a:p>
            <a:r>
              <a:rPr lang="en-US" dirty="0"/>
              <a:t>Embedded layer)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BCD654-65A3-B59F-BE3D-2324C64C3343}"/>
              </a:ext>
            </a:extLst>
          </p:cNvPr>
          <p:cNvCxnSpPr/>
          <p:nvPr/>
        </p:nvCxnSpPr>
        <p:spPr>
          <a:xfrm>
            <a:off x="5623711" y="1835093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67236D-885E-4002-96EB-F46E9C8E15E2}"/>
              </a:ext>
            </a:extLst>
          </p:cNvPr>
          <p:cNvSpPr txBox="1"/>
          <p:nvPr/>
        </p:nvSpPr>
        <p:spPr>
          <a:xfrm>
            <a:off x="6482283" y="1484771"/>
            <a:ext cx="1419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  <a:p>
            <a:r>
              <a:rPr lang="en-US" dirty="0"/>
              <a:t>(2 neurons)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B9D61-4E1D-3015-A68E-9DEE28B9784F}"/>
              </a:ext>
            </a:extLst>
          </p:cNvPr>
          <p:cNvSpPr txBox="1"/>
          <p:nvPr/>
        </p:nvSpPr>
        <p:spPr>
          <a:xfrm>
            <a:off x="823868" y="3702867"/>
            <a:ext cx="10776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dense neural network.</a:t>
            </a:r>
          </a:p>
          <a:p>
            <a:endParaRPr lang="en-US" dirty="0"/>
          </a:p>
          <a:p>
            <a:r>
              <a:rPr lang="en-US" dirty="0"/>
              <a:t>Each node in the preceding layer is connected to each node in the preceding layer with a “weight” parameter</a:t>
            </a:r>
          </a:p>
        </p:txBody>
      </p:sp>
    </p:spTree>
    <p:extLst>
      <p:ext uri="{BB962C8B-B14F-4D97-AF65-F5344CB8AC3E}">
        <p14:creationId xmlns:p14="http://schemas.microsoft.com/office/powerpoint/2010/main" val="292403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D400FB-1EF7-3136-937C-13AD66548479}"/>
              </a:ext>
            </a:extLst>
          </p:cNvPr>
          <p:cNvSpPr txBox="1"/>
          <p:nvPr/>
        </p:nvSpPr>
        <p:spPr>
          <a:xfrm>
            <a:off x="513784" y="826625"/>
            <a:ext cx="118713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https://towardsdatascience.com/part-1-a-neural-network-from-scratch-foundation-e2d119df0f40</a:t>
            </a:r>
            <a:endParaRPr lang="en-US" dirty="0"/>
          </a:p>
          <a:p>
            <a:endParaRPr lang="en-US" dirty="0"/>
          </a:p>
          <a:p>
            <a:r>
              <a:rPr lang="en-US" dirty="0"/>
              <a:t>I used the ideas in these web pages (but not the code)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426B6-C6B6-AEE6-BAEF-63AAF8E960E6}"/>
              </a:ext>
            </a:extLst>
          </p:cNvPr>
          <p:cNvSpPr txBox="1"/>
          <p:nvPr/>
        </p:nvSpPr>
        <p:spPr>
          <a:xfrm>
            <a:off x="651850" y="452673"/>
            <a:ext cx="462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favorite explanation of this so far is here…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A2CCB6-D523-3AD3-E4A2-559E2E45B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389" y="1855131"/>
            <a:ext cx="4928292" cy="45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0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1355</Words>
  <Application>Microsoft Office PowerPoint</Application>
  <PresentationFormat>Widescreen</PresentationFormat>
  <Paragraphs>150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Fodor</dc:creator>
  <cp:lastModifiedBy>Anthony Fodor</cp:lastModifiedBy>
  <cp:revision>29</cp:revision>
  <dcterms:created xsi:type="dcterms:W3CDTF">2024-06-18T03:58:02Z</dcterms:created>
  <dcterms:modified xsi:type="dcterms:W3CDTF">2024-06-19T05:25:09Z</dcterms:modified>
</cp:coreProperties>
</file>