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4" r:id="rId2"/>
    <p:sldId id="307" r:id="rId3"/>
    <p:sldId id="257" r:id="rId4"/>
    <p:sldId id="281" r:id="rId5"/>
    <p:sldId id="340" r:id="rId6"/>
    <p:sldId id="341" r:id="rId7"/>
    <p:sldId id="342" r:id="rId8"/>
    <p:sldId id="343" r:id="rId9"/>
    <p:sldId id="282" r:id="rId10"/>
    <p:sldId id="313" r:id="rId11"/>
    <p:sldId id="315" r:id="rId12"/>
    <p:sldId id="316" r:id="rId13"/>
    <p:sldId id="317" r:id="rId14"/>
    <p:sldId id="333" r:id="rId15"/>
    <p:sldId id="334" r:id="rId16"/>
    <p:sldId id="283" r:id="rId17"/>
    <p:sldId id="285" r:id="rId18"/>
    <p:sldId id="291" r:id="rId19"/>
    <p:sldId id="324" r:id="rId20"/>
    <p:sldId id="288" r:id="rId21"/>
    <p:sldId id="331" r:id="rId22"/>
    <p:sldId id="325" r:id="rId23"/>
    <p:sldId id="326" r:id="rId24"/>
    <p:sldId id="327" r:id="rId25"/>
    <p:sldId id="332" r:id="rId26"/>
    <p:sldId id="344" r:id="rId27"/>
    <p:sldId id="328" r:id="rId28"/>
    <p:sldId id="292" r:id="rId29"/>
    <p:sldId id="293" r:id="rId30"/>
    <p:sldId id="339" r:id="rId31"/>
    <p:sldId id="335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345" r:id="rId43"/>
    <p:sldId id="346" r:id="rId44"/>
    <p:sldId id="349" r:id="rId45"/>
    <p:sldId id="347" r:id="rId46"/>
    <p:sldId id="348" r:id="rId47"/>
    <p:sldId id="274" r:id="rId48"/>
    <p:sldId id="275" r:id="rId49"/>
    <p:sldId id="276" r:id="rId50"/>
    <p:sldId id="277" r:id="rId51"/>
    <p:sldId id="305" r:id="rId52"/>
    <p:sldId id="278" r:id="rId53"/>
    <p:sldId id="279" r:id="rId54"/>
    <p:sldId id="299" r:id="rId55"/>
    <p:sldId id="300" r:id="rId56"/>
    <p:sldId id="302" r:id="rId57"/>
    <p:sldId id="303" r:id="rId58"/>
    <p:sldId id="301" r:id="rId59"/>
    <p:sldId id="306" r:id="rId60"/>
    <p:sldId id="309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B23D0-9DF6-487C-8089-57F01E3494B1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5DFA-5F50-4657-B557-14511091E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5DFA-5F50-4657-B557-14511091E9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1D5FD-DA12-48E8-9DA4-121C5B4F2A44}" type="slidenum">
              <a:rPr lang="en-US"/>
              <a:pPr/>
              <a:t>47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880DA-0AF4-4DE5-BAD1-0070C5CA5262}" type="slidenum">
              <a:rPr lang="en-US"/>
              <a:pPr/>
              <a:t>48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EBFF7-4014-4145-BF7A-DC329BD75DB6}" type="slidenum">
              <a:rPr lang="en-US"/>
              <a:pPr/>
              <a:t>49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6D2F7-22FA-490F-B7D4-B1DC7DFA5FF7}" type="slidenum">
              <a:rPr lang="en-US"/>
              <a:pPr/>
              <a:t>50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854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time:</a:t>
            </a:r>
          </a:p>
          <a:p>
            <a:endParaRPr lang="en-US" dirty="0"/>
          </a:p>
          <a:p>
            <a:r>
              <a:rPr lang="en-US" dirty="0"/>
              <a:t>	mean and variance of an empirical distribution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Initial commands in 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Everything in R is a vector ; </a:t>
            </a:r>
          </a:p>
          <a:p>
            <a:r>
              <a:rPr lang="en-US" dirty="0"/>
              <a:t>	elements of a vector all share a common data type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668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2057400" y="2514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9622" y="2297668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1 in our list – a character vector of length 1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2990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3550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57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77000" y="44196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31988" y="44196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3810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019800" y="5334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5471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3188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9622" y="2971800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2 in our list – a character vector of length 1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23431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20574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9622" y="3288268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3 in our list – a integer vector of length 1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286000"/>
            <a:ext cx="2705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336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5867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9066" y="5715000"/>
            <a:ext cx="38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[[]] and [] are very different operators!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495800"/>
            <a:ext cx="42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equivalent to </a:t>
            </a:r>
            <a:r>
              <a:rPr lang="en-US" dirty="0" err="1"/>
              <a:t>mySeq$sequencename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404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205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19050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1988" y="19050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6019800" y="2819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68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read and write the names associated with our list dynamically…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2590800" cy="63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29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3581400"/>
            <a:ext cx="432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this 2</a:t>
            </a:r>
            <a:r>
              <a:rPr lang="en-US" baseline="30000" dirty="0"/>
              <a:t>nd</a:t>
            </a:r>
            <a:r>
              <a:rPr lang="en-US" dirty="0"/>
              <a:t> element of this list a new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6858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44223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46392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77000" y="44868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1988" y="44868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38772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81800" y="49440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6019800" y="54012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34143"/>
            <a:ext cx="398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28600"/>
            <a:ext cx="597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tricks work for vectors as well ….</a:t>
            </a:r>
          </a:p>
          <a:p>
            <a:r>
              <a:rPr lang="en-US" dirty="0"/>
              <a:t>(which makes sense because a List is just a vector of vectors !)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10543"/>
            <a:ext cx="4267200" cy="277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2895600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[[ ]] operator 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3048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54959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851118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8600"/>
            <a:ext cx="183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1981201" y="30596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1" y="29072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type “character”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447800" y="35168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33644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type “character”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78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886200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a sub list of type “list”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810000"/>
            <a:ext cx="3225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[] operator returns a sub-list</a:t>
            </a:r>
          </a:p>
          <a:p>
            <a:endParaRPr lang="en-US" dirty="0"/>
          </a:p>
          <a:p>
            <a:r>
              <a:rPr lang="en-US" dirty="0"/>
              <a:t>The [[]] operator returns </a:t>
            </a:r>
          </a:p>
          <a:p>
            <a:r>
              <a:rPr lang="en-US" dirty="0"/>
              <a:t>the requested item cast to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4068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 the [] vs. [[]] differences !!!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86232"/>
            <a:ext cx="780356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 err="1">
                <a:latin typeface="Courier" pitchFamily="49" charset="0"/>
              </a:rPr>
              <a:t>randomNumOfTs</a:t>
            </a:r>
            <a:r>
              <a:rPr lang="en-US" sz="1400" dirty="0">
                <a:latin typeface="Courier" pitchFamily="49" charset="0"/>
              </a:rPr>
              <a:t> &lt;- function(</a:t>
            </a:r>
            <a:r>
              <a:rPr lang="en-US" sz="1400" dirty="0" err="1">
                <a:latin typeface="Courier" pitchFamily="49" charset="0"/>
              </a:rPr>
              <a:t>seqName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" pitchFamily="49" charset="0"/>
              </a:rPr>
              <a:t>aSeq</a:t>
            </a:r>
            <a:r>
              <a:rPr lang="en-US" sz="1400" dirty="0">
                <a:latin typeface="Courier" pitchFamily="49" charset="0"/>
              </a:rPr>
              <a:t> &lt;- list()</a:t>
            </a:r>
          </a:p>
          <a:p>
            <a:pPr lvl="1"/>
            <a:r>
              <a:rPr lang="en-US" sz="1400" dirty="0" err="1">
                <a:latin typeface="Courier" pitchFamily="49" charset="0"/>
              </a:rPr>
              <a:t>aSeq$sequencename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seqName</a:t>
            </a:r>
            <a:r>
              <a:rPr lang="en-US" sz="1400" dirty="0">
                <a:latin typeface="Courier" pitchFamily="49" charset="0"/>
              </a:rPr>
              <a:t>;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 &lt;- "";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1:sample(1:100,1)) </a:t>
            </a:r>
          </a:p>
          <a:p>
            <a:pPr lvl="1"/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 &lt;- paste("T", </a:t>
            </a:r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, sep="")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aSeq$dnastring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tString</a:t>
            </a:r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aSeq$sequenceLength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nchar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aSeq$dnastring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pPr lvl="1"/>
            <a:r>
              <a:rPr lang="en-US" sz="1400" dirty="0">
                <a:latin typeface="Courier" pitchFamily="49" charset="0"/>
              </a:rPr>
              <a:t>return (</a:t>
            </a:r>
            <a:r>
              <a:rPr lang="en-US" sz="1400" dirty="0" err="1">
                <a:latin typeface="Courier" pitchFamily="49" charset="0"/>
              </a:rPr>
              <a:t>aSeq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8123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Here is a very inefficient function that returns a sequence with a number of T’s between 1 and 100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762000"/>
            <a:ext cx="4038600" cy="32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029200" y="6096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?paste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824038"/>
            <a:ext cx="6915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3048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 err="1">
                <a:latin typeface="Courier" pitchFamily="49" charset="0"/>
              </a:rPr>
              <a:t>getRandomCollection</a:t>
            </a:r>
            <a:r>
              <a:rPr lang="en-US" sz="1400" dirty="0">
                <a:latin typeface="Courier" pitchFamily="49" charset="0"/>
              </a:rPr>
              <a:t> &lt;- function(</a:t>
            </a:r>
            <a:r>
              <a:rPr lang="en-US" sz="1400" dirty="0" err="1">
                <a:latin typeface="Courier" pitchFamily="49" charset="0"/>
              </a:rPr>
              <a:t>numToGet</a:t>
            </a:r>
            <a:r>
              <a:rPr lang="en-US" sz="1400" dirty="0">
                <a:latin typeface="Courier" pitchFamily="49" charset="0"/>
              </a:rPr>
              <a:t>) </a:t>
            </a:r>
          </a:p>
          <a:p>
            <a:r>
              <a:rPr lang="en-US" sz="1400" dirty="0">
                <a:latin typeface="Courier" pitchFamily="49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 &lt;- list();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	if(</a:t>
            </a:r>
            <a:r>
              <a:rPr lang="en-US" sz="1400" dirty="0" err="1">
                <a:latin typeface="Courier" pitchFamily="49" charset="0"/>
              </a:rPr>
              <a:t>numToGet</a:t>
            </a:r>
            <a:r>
              <a:rPr lang="en-US" sz="1400" dirty="0">
                <a:latin typeface="Courier" pitchFamily="49" charset="0"/>
              </a:rPr>
              <a:t> &gt;= 1 ) </a:t>
            </a:r>
          </a:p>
          <a:p>
            <a:r>
              <a:rPr lang="en-US" sz="1400" dirty="0">
                <a:latin typeface="Courier" pitchFamily="49" charset="0"/>
              </a:rPr>
              <a:t>	{</a:t>
            </a:r>
          </a:p>
          <a:p>
            <a:r>
              <a:rPr lang="en-US" sz="1400" dirty="0">
                <a:latin typeface="Courier" pitchFamily="49" charset="0"/>
              </a:rPr>
              <a:t>		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1:numToGet) </a:t>
            </a:r>
          </a:p>
          <a:p>
            <a:r>
              <a:rPr lang="en-US" sz="1400" dirty="0">
                <a:latin typeface="Courier" pitchFamily="49" charset="0"/>
              </a:rPr>
              <a:t>		{</a:t>
            </a:r>
          </a:p>
          <a:p>
            <a:r>
              <a:rPr lang="en-US" sz="1400" dirty="0">
                <a:latin typeface="Courier" pitchFamily="49" charset="0"/>
              </a:rPr>
              <a:t>			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[[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]] &lt;- </a:t>
            </a:r>
            <a:r>
              <a:rPr lang="en-US" sz="1400" dirty="0" err="1">
                <a:latin typeface="Courier" pitchFamily="49" charset="0"/>
              </a:rPr>
              <a:t>randomNumOfTs</a:t>
            </a:r>
            <a:r>
              <a:rPr lang="en-US" sz="1400" dirty="0">
                <a:latin typeface="Courier" pitchFamily="49" charset="0"/>
              </a:rPr>
              <a:t>( paste("</a:t>
            </a:r>
            <a:r>
              <a:rPr lang="en-US" sz="1400" dirty="0" err="1">
                <a:latin typeface="Courier" pitchFamily="49" charset="0"/>
              </a:rPr>
              <a:t>Seq</a:t>
            </a:r>
            <a:r>
              <a:rPr lang="en-US" sz="1400" dirty="0">
                <a:latin typeface="Courier" pitchFamily="49" charset="0"/>
              </a:rPr>
              <a:t>", </a:t>
            </a:r>
            <a:r>
              <a:rPr lang="en-US" sz="1400" dirty="0" err="1">
                <a:latin typeface="Courier" pitchFamily="49" charset="0"/>
              </a:rPr>
              <a:t>i,sep</a:t>
            </a:r>
            <a:r>
              <a:rPr lang="en-US" sz="1400" dirty="0">
                <a:latin typeface="Courier" pitchFamily="49" charset="0"/>
              </a:rPr>
              <a:t>=""));</a:t>
            </a:r>
          </a:p>
          <a:p>
            <a:r>
              <a:rPr lang="en-US" sz="1400" dirty="0">
                <a:latin typeface="Courier" pitchFamily="49" charset="0"/>
              </a:rPr>
              <a:t>		}</a:t>
            </a:r>
          </a:p>
          <a:p>
            <a:r>
              <a:rPr lang="en-US" sz="1400" dirty="0">
                <a:latin typeface="Courier" pitchFamily="49" charset="0"/>
              </a:rPr>
              <a:t>	}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	return (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);</a:t>
            </a:r>
          </a:p>
          <a:p>
            <a:r>
              <a:rPr lang="en-US" sz="1400" dirty="0">
                <a:latin typeface="Courier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2667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2971800"/>
            <a:ext cx="422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each element in the underlying list..</a:t>
            </a:r>
          </a:p>
          <a:p>
            <a:r>
              <a:rPr lang="en-US" dirty="0">
                <a:solidFill>
                  <a:srgbClr val="FF0000"/>
                </a:solidFill>
              </a:rPr>
              <a:t>R requires the [[]] operator to assign 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762000" y="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get a collection of random sequences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026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" y="4419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192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41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762000" y="5181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242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91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290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2743200" y="51726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860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127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800600" y="5181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442853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4431" y="4267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914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63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numToGet</a:t>
            </a:r>
            <a:r>
              <a:rPr lang="en-US" dirty="0"/>
              <a:t>]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962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6934200" y="5172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0532" y="6324600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rough equivalent to List&lt;</a:t>
            </a:r>
            <a:r>
              <a:rPr lang="en-US" dirty="0" err="1"/>
              <a:t>DnaSequence</a:t>
            </a:r>
            <a:r>
              <a:rPr lang="en-US" dirty="0"/>
              <a:t>&gt; in a language like Java…)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for the next week:</a:t>
            </a:r>
          </a:p>
          <a:p>
            <a:endParaRPr lang="en-US" dirty="0"/>
          </a:p>
          <a:p>
            <a:r>
              <a:rPr lang="en-US" dirty="0"/>
              <a:t>	Vassar stats book: Chapter 5 – Chapter 6 </a:t>
            </a:r>
          </a:p>
          <a:p>
            <a:r>
              <a:rPr lang="en-US" dirty="0"/>
              <a:t>	(basic concepts of probability through binomial distribution)</a:t>
            </a:r>
          </a:p>
          <a:p>
            <a:endParaRPr lang="en-US" dirty="0"/>
          </a:p>
          <a:p>
            <a:r>
              <a:rPr lang="en-US" dirty="0"/>
              <a:t>	(or equivalent in your favorite canonical stats book)</a:t>
            </a:r>
          </a:p>
          <a:p>
            <a:endParaRPr lang="en-US" dirty="0"/>
          </a:p>
          <a:p>
            <a:r>
              <a:rPr lang="en-US" dirty="0"/>
              <a:t>	Art of R programming:</a:t>
            </a:r>
          </a:p>
          <a:p>
            <a:r>
              <a:rPr lang="en-US" dirty="0"/>
              <a:t>	Chapter 2 ( Vectors), Chapter 4  (Lists)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(or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2888"/>
            <a:ext cx="61626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6019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879068"/>
            <a:ext cx="522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[[]] operator gets the list our function put in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057400" y="63230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6183868"/>
            <a:ext cx="659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[] operator gets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list containing the list we put in</a:t>
            </a:r>
          </a:p>
          <a:p>
            <a:r>
              <a:rPr lang="en-US" dirty="0"/>
              <a:t>(that new list does not have a type $</a:t>
            </a:r>
            <a:r>
              <a:rPr lang="en-US" dirty="0" err="1"/>
              <a:t>sequenceName</a:t>
            </a:r>
            <a:r>
              <a:rPr lang="en-US" dirty="0"/>
              <a:t> at the top level 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048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9" y="914400"/>
            <a:ext cx="696627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524000" y="1143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99060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we put in (length=3)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295401" y="2817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477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list containing the list we put in (length=1)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42679" y="47360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6079" y="4583668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we put in (length=3)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905001" y="510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953000"/>
            <a:ext cx="431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containing the list we put in (length=1)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057400" y="541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5257800"/>
            <a:ext cx="400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Ok. A new list containing sequences 2-5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286000" y="571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5562600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can’t interpret this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3429000" cy="3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410200" y="6096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4861" y="6477000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not helpful error message!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Again:  [] vs. [[]] is confusing….</a:t>
            </a: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1336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92668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two sequence “objects”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1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838200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514600" y="11430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1676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1371600"/>
            <a:ext cx="515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elements of the first sequence </a:t>
            </a:r>
            <a:r>
              <a:rPr lang="en-US" dirty="0">
                <a:solidFill>
                  <a:srgbClr val="FF0000"/>
                </a:solidFill>
              </a:rPr>
              <a:t>as vectors</a:t>
            </a:r>
            <a:r>
              <a:rPr lang="en-US" dirty="0"/>
              <a:t>…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3076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95389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Again:  [] vs. [[]] is confusing….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150" y="3505200"/>
            <a:ext cx="42862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286000" y="22098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3124200"/>
            <a:ext cx="1524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2375" y="2438400"/>
            <a:ext cx="474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elements of the first sequence </a:t>
            </a:r>
            <a:r>
              <a:rPr lang="en-US" dirty="0">
                <a:solidFill>
                  <a:srgbClr val="FF0000"/>
                </a:solidFill>
              </a:rPr>
              <a:t>as lists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containing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vector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175" y="3048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as a new list of length 1</a:t>
            </a:r>
          </a:p>
          <a:p>
            <a:r>
              <a:rPr lang="en-US" dirty="0"/>
              <a:t>containing the original list that has the three vectors!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as a new list of length 1</a:t>
            </a:r>
          </a:p>
          <a:p>
            <a:r>
              <a:rPr lang="en-US" dirty="0"/>
              <a:t>containing the original list that has the three vectors!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3895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572000"/>
            <a:ext cx="27241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304800"/>
            <a:ext cx="42672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" y="890058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47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You can fight you way through this,</a:t>
            </a:r>
          </a:p>
          <a:p>
            <a:r>
              <a:rPr lang="en-US" dirty="0"/>
              <a:t>	but you may wish to avoid complex data structures in 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These examples do not reflect good design decisions in R!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55149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9552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http://www.burns-stat.com/documents/books/the-r-inferno/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761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won’t be covering this book this semester, but it is certainly worth a look…)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Theoretical distributions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40386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3350"/>
            <a:ext cx="59150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352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6858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up an input stream for reading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733800" y="2208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05740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one 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486400" y="3351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200400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first character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8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3657600"/>
            <a:ext cx="234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our new sequence</a:t>
            </a:r>
          </a:p>
          <a:p>
            <a:r>
              <a:rPr lang="en-US" dirty="0"/>
              <a:t>to the end of the 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54980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each line of the sequence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562600" y="5410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6260068"/>
            <a:ext cx="43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ideas why this would be </a:t>
            </a:r>
            <a:r>
              <a:rPr lang="en-US" dirty="0" err="1"/>
              <a:t>unusably</a:t>
            </a:r>
            <a:r>
              <a:rPr lang="en-US" dirty="0"/>
              <a:t> slow?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240" y="7620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(slow) </a:t>
            </a:r>
            <a:r>
              <a:rPr lang="en-US" dirty="0" err="1"/>
              <a:t>Fasta</a:t>
            </a:r>
            <a:r>
              <a:rPr lang="en-US" dirty="0"/>
              <a:t> parser…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47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45720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every R function makes a copy of the input data structures.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7490" y="1916668"/>
            <a:ext cx="30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seqs</a:t>
            </a:r>
            <a:r>
              <a:rPr lang="en-US" dirty="0"/>
              <a:t>[[length(</a:t>
            </a:r>
            <a:r>
              <a:rPr lang="en-US" dirty="0" err="1"/>
              <a:t>seqs</a:t>
            </a:r>
            <a:r>
              <a:rPr lang="en-US" dirty="0"/>
              <a:t>)+1]] &lt;- </a:t>
            </a:r>
            <a:r>
              <a:rPr lang="en-US" dirty="0" err="1"/>
              <a:t>aSeq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590800"/>
            <a:ext cx="59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makes a copy of the entire list and then adds one to the end…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35814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Java’s “</a:t>
            </a:r>
            <a:r>
              <a:rPr lang="en-US" dirty="0" err="1"/>
              <a:t>CopyOnWriteArrayList</a:t>
            </a:r>
            <a:r>
              <a:rPr lang="en-US" dirty="0"/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724400"/>
            <a:ext cx="675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try and work around this, pre-allocate the list, etc, etc.</a:t>
            </a:r>
          </a:p>
          <a:p>
            <a:r>
              <a:rPr lang="en-US" dirty="0"/>
              <a:t>But a better solution is to write the parser is some other language and</a:t>
            </a:r>
          </a:p>
          <a:p>
            <a:r>
              <a:rPr lang="en-US" dirty="0"/>
              <a:t>import into R as a native method…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Theoretical distributions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971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963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theoretical distribution is a mathematical description of what we expect to see in</a:t>
            </a:r>
          </a:p>
          <a:p>
            <a:r>
              <a:rPr lang="en-US" dirty="0"/>
              <a:t>a series of observations…</a:t>
            </a:r>
          </a:p>
          <a:p>
            <a:endParaRPr lang="en-US" dirty="0"/>
          </a:p>
          <a:p>
            <a:r>
              <a:rPr lang="en-US" dirty="0"/>
              <a:t>The most famous distribution is the normal distribution;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57350"/>
            <a:ext cx="4886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60198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43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Likely familiar from your previous stats. Class</a:t>
            </a:r>
          </a:p>
          <a:p>
            <a:endParaRPr lang="en-US" dirty="0"/>
          </a:p>
          <a:p>
            <a:r>
              <a:rPr lang="en-US" dirty="0"/>
              <a:t>We will get there soon…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901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will start with the Uniform distribution.</a:t>
            </a:r>
          </a:p>
          <a:p>
            <a:endParaRPr lang="en-US" dirty="0"/>
          </a:p>
          <a:p>
            <a:r>
              <a:rPr lang="en-US" dirty="0"/>
              <a:t>The Uniform distribution is what is sampled when you call on Java’s Random number generator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135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</a:t>
            </a:r>
            <a:r>
              <a:rPr lang="en-US" dirty="0" err="1"/>
              <a:t>random.nextFloat</a:t>
            </a:r>
            <a:r>
              <a:rPr lang="en-US" dirty="0"/>
              <a:t>() we are sampling the Uniform distribution from an interval of 0 and 1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516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133600"/>
            <a:ext cx="1514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09612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686300" y="11811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</a:t>
            </a:r>
            <a:r>
              <a:rPr lang="en-US" dirty="0" err="1"/>
              <a:t>random.nextFloat</a:t>
            </a:r>
            <a:r>
              <a:rPr lang="en-US" dirty="0"/>
              <a:t>() we are sampling the Uniform distribution from an interval of 0 and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7027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575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R to investigate the results of calling </a:t>
            </a:r>
            <a:r>
              <a:rPr lang="en-US" dirty="0" err="1"/>
              <a:t>nextFloat</a:t>
            </a:r>
            <a:r>
              <a:rPr lang="en-US" dirty="0"/>
              <a:t>()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43200"/>
            <a:ext cx="4724400" cy="308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39910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myTable</a:t>
            </a:r>
            <a:r>
              <a:rPr lang="en-US" dirty="0"/>
              <a:t> – reads our file and returns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in R is a set of vectors</a:t>
            </a:r>
          </a:p>
          <a:p>
            <a:r>
              <a:rPr lang="en-US" dirty="0"/>
              <a:t>(like a spreadsheet).</a:t>
            </a:r>
          </a:p>
          <a:p>
            <a:endParaRPr lang="en-US" dirty="0"/>
          </a:p>
          <a:p>
            <a:r>
              <a:rPr lang="en-US" dirty="0"/>
              <a:t>In this case, we only have one vector</a:t>
            </a:r>
          </a:p>
          <a:p>
            <a:r>
              <a:rPr lang="en-US" dirty="0"/>
              <a:t>of type double.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() asks R for the structure of an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023" y="5830669"/>
            <a:ext cx="54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uniform distribution means that any value between</a:t>
            </a:r>
          </a:p>
          <a:p>
            <a:r>
              <a:rPr lang="en-US" dirty="0"/>
              <a:t>0 and 1 is equally likely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3" y="381000"/>
            <a:ext cx="775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a probability density function (</a:t>
            </a:r>
            <a:r>
              <a:rPr lang="en-US" dirty="0" err="1"/>
              <a:t>pdf</a:t>
            </a:r>
            <a:r>
              <a:rPr lang="en-US" dirty="0"/>
              <a:t>) for the uniform distribution.</a:t>
            </a:r>
          </a:p>
          <a:p>
            <a:r>
              <a:rPr lang="en-US" dirty="0"/>
              <a:t>Chapter 3 of “Doing Bayesian analysis” by </a:t>
            </a:r>
            <a:r>
              <a:rPr lang="en-US" dirty="0" err="1"/>
              <a:t>Kruschke</a:t>
            </a:r>
            <a:r>
              <a:rPr lang="en-US" dirty="0"/>
              <a:t> has a nice description of </a:t>
            </a:r>
            <a:r>
              <a:rPr lang="en-US" dirty="0" err="1"/>
              <a:t>pdf’s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76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629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81000" y="4114800"/>
            <a:ext cx="505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PDF is a “sponge” with an area set to 1;</a:t>
            </a:r>
          </a:p>
          <a:p>
            <a:r>
              <a:rPr lang="en-US" dirty="0"/>
              <a:t>The shape of the </a:t>
            </a:r>
            <a:r>
              <a:rPr lang="en-US" dirty="0" err="1"/>
              <a:t>the</a:t>
            </a:r>
            <a:r>
              <a:rPr lang="en-US" dirty="0"/>
              <a:t> “sponge” tells you</a:t>
            </a:r>
          </a:p>
          <a:p>
            <a:r>
              <a:rPr lang="en-US" dirty="0"/>
              <a:t>the probability of seeing different values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04799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Uniform distribution has a very boring probability density function..  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6610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3352800" cy="37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3733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we sample uniformly between 0 and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made use of </a:t>
            </a:r>
            <a:r>
              <a:rPr lang="en-US" dirty="0" err="1"/>
              <a:t>dunif</a:t>
            </a:r>
            <a:r>
              <a:rPr lang="en-US" dirty="0"/>
              <a:t>(…)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15000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vector x, return the probability density of that vector from the Uniform distribution.</a:t>
            </a:r>
          </a:p>
          <a:p>
            <a:r>
              <a:rPr lang="en-US" dirty="0"/>
              <a:t>(</a:t>
            </a:r>
            <a:r>
              <a:rPr lang="en-US" dirty="0" err="1"/>
              <a:t>dunif</a:t>
            </a:r>
            <a:r>
              <a:rPr lang="en-US" dirty="0"/>
              <a:t> is vector in/vector out)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524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define a cumulative distribution function.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4667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http://en.wikipedia.org/wiki/Cumulative_distribution_function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914400"/>
            <a:ext cx="3105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make our own functions in R…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599"/>
            <a:ext cx="3962400" cy="19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3733800"/>
            <a:ext cx="5240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return a vector of type double and length 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given by </a:t>
            </a:r>
            <a:r>
              <a:rPr lang="en-US" dirty="0" err="1"/>
              <a:t>punif</a:t>
            </a:r>
            <a:r>
              <a:rPr lang="en-US" dirty="0"/>
              <a:t>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2960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4261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of the time, I expect to see 0.2 or less</a:t>
            </a:r>
          </a:p>
          <a:p>
            <a:endParaRPr lang="en-US" dirty="0"/>
          </a:p>
          <a:p>
            <a:r>
              <a:rPr lang="en-US" dirty="0"/>
              <a:t>50% of the time, I expect to see 0.5 or less.</a:t>
            </a:r>
          </a:p>
          <a:p>
            <a:endParaRPr lang="en-US" dirty="0"/>
          </a:p>
          <a:p>
            <a:r>
              <a:rPr lang="en-US" dirty="0"/>
              <a:t>70% of the time, I expect to see 0.7 or less..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0"/>
            <a:ext cx="3181641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76200"/>
            <a:ext cx="45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punif</a:t>
            </a:r>
            <a:r>
              <a:rPr lang="en-US" dirty="0"/>
              <a:t> gives the cumulative uniform distribution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don’t need to go to Java to sample the Uniform distribution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762000"/>
            <a:ext cx="286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runif</a:t>
            </a:r>
            <a:r>
              <a:rPr lang="en-US" dirty="0"/>
              <a:t>(10000),breaks=20)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8001000" cy="798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100,00 dice rolls (using a dice with an infinite number of sides between 1 and 6!) 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8612837" cy="85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“d” and “r” prefixes will be used for all the distributions we will study this semester!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will see </a:t>
            </a:r>
            <a:r>
              <a:rPr lang="en-US" dirty="0" err="1"/>
              <a:t>dbinom</a:t>
            </a:r>
            <a:r>
              <a:rPr lang="en-US" dirty="0"/>
              <a:t>,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dchisq</a:t>
            </a:r>
            <a:r>
              <a:rPr lang="en-US" dirty="0"/>
              <a:t>, etc. etc.</a:t>
            </a:r>
          </a:p>
          <a:p>
            <a:endParaRPr lang="en-US" dirty="0"/>
          </a:p>
          <a:p>
            <a:r>
              <a:rPr lang="en-US" dirty="0"/>
              <a:t>  and </a:t>
            </a:r>
            <a:r>
              <a:rPr lang="en-US" dirty="0" err="1"/>
              <a:t>rbinom</a:t>
            </a:r>
            <a:r>
              <a:rPr lang="en-US" dirty="0"/>
              <a:t>, </a:t>
            </a:r>
            <a:r>
              <a:rPr lang="en-US" dirty="0" err="1"/>
              <a:t>rnorm</a:t>
            </a:r>
            <a:r>
              <a:rPr lang="en-US" dirty="0"/>
              <a:t>, </a:t>
            </a:r>
            <a:r>
              <a:rPr lang="en-US" dirty="0" err="1"/>
              <a:t>rchisq</a:t>
            </a:r>
            <a:r>
              <a:rPr lang="en-US" dirty="0"/>
              <a:t>, etc. etc.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2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discrete dice rolls, we can use sample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762000"/>
            <a:ext cx="400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 sample( 1:6,100000,replace=TRUE))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63283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121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498475"/>
            <a:ext cx="7439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Uniform distributions are pretty boring but…</a:t>
            </a:r>
          </a:p>
          <a:p>
            <a:endParaRPr lang="en-US"/>
          </a:p>
          <a:p>
            <a:r>
              <a:rPr lang="en-US"/>
              <a:t>A statistical test repeated many times in cases in which null</a:t>
            </a:r>
          </a:p>
          <a:p>
            <a:r>
              <a:rPr lang="en-US"/>
              <a:t>hypotheses are always true will yield a uniform distribution</a:t>
            </a:r>
          </a:p>
          <a:p>
            <a:r>
              <a:rPr lang="en-US"/>
              <a:t>of p-values between 0 and 1.</a:t>
            </a:r>
          </a:p>
          <a:p>
            <a:endParaRPr lang="en-US"/>
          </a:p>
          <a:p>
            <a:r>
              <a:rPr lang="en-US"/>
              <a:t>UNLESS the assumptions of the test are not valid.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4460875"/>
            <a:ext cx="526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will make more sense as the semester progresses!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193675"/>
            <a:ext cx="480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 what does this have to do with bioinformatics.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5125" y="803275"/>
            <a:ext cx="62462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Consider a microarray with 25,000 genes</a:t>
            </a:r>
          </a:p>
          <a:p>
            <a:r>
              <a:rPr lang="en-US" dirty="0"/>
              <a:t>(or an </a:t>
            </a:r>
            <a:r>
              <a:rPr lang="en-US" dirty="0" err="1"/>
              <a:t>rna</a:t>
            </a:r>
            <a:r>
              <a:rPr lang="en-US" dirty="0"/>
              <a:t>-seq experiment with 25,000 genes).</a:t>
            </a:r>
          </a:p>
          <a:p>
            <a:endParaRPr lang="en-US" dirty="0"/>
          </a:p>
          <a:p>
            <a:r>
              <a:rPr lang="en-US" dirty="0"/>
              <a:t>Let’s say you are comparing cancer cells to non-cancer cells</a:t>
            </a:r>
          </a:p>
          <a:p>
            <a:r>
              <a:rPr lang="en-US" dirty="0"/>
              <a:t>(with n=3 in each condition).</a:t>
            </a:r>
          </a:p>
          <a:p>
            <a:endParaRPr lang="en-US" dirty="0"/>
          </a:p>
          <a:p>
            <a:r>
              <a:rPr lang="en-US" dirty="0"/>
              <a:t>This is like performing 25,000 experiments at once.</a:t>
            </a:r>
          </a:p>
          <a:p>
            <a:endParaRPr lang="en-US" dirty="0"/>
          </a:p>
          <a:p>
            <a:r>
              <a:rPr lang="en-US" dirty="0"/>
              <a:t>For each gene, we form a null hypothesis of no change.</a:t>
            </a:r>
          </a:p>
          <a:p>
            <a:endParaRPr lang="en-US" dirty="0"/>
          </a:p>
          <a:p>
            <a:r>
              <a:rPr lang="en-US" dirty="0"/>
              <a:t>If we know there really is no change (for example, the same DNA</a:t>
            </a:r>
          </a:p>
          <a:p>
            <a:r>
              <a:rPr lang="en-US" dirty="0"/>
              <a:t>is applied to all of the microarrays), then all of these null</a:t>
            </a:r>
          </a:p>
          <a:p>
            <a:r>
              <a:rPr lang="en-US" dirty="0"/>
              <a:t>hypotheses are true.  If we apply a statistical test (say the t-test)</a:t>
            </a:r>
          </a:p>
          <a:p>
            <a:r>
              <a:rPr lang="en-US" dirty="0"/>
              <a:t>25,000 times the resulting distribution should be uniform…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0"/>
          <p:cNvGraphicFramePr>
            <a:graphicFrameLocks noChangeAspect="1"/>
          </p:cNvGraphicFramePr>
          <p:nvPr/>
        </p:nvGraphicFramePr>
        <p:xfrm>
          <a:off x="914400" y="1371600"/>
          <a:ext cx="67992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Bitmap Image" r:id="rId4" imgW="6800000" imgH="3505689" progId="PBrush">
                  <p:embed/>
                </p:oleObj>
              </mc:Choice>
              <mc:Fallback>
                <p:oleObj name="Bitmap Image" r:id="rId4" imgW="6800000" imgH="350568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679926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31750"/>
            <a:ext cx="59360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is one of the papers that came out of an independent</a:t>
            </a:r>
          </a:p>
          <a:p>
            <a:r>
              <a:rPr lang="en-US" dirty="0"/>
              <a:t>Project from the first time I taught this course (Tim Tickle was </a:t>
            </a:r>
          </a:p>
          <a:p>
            <a:r>
              <a:rPr lang="en-US" dirty="0"/>
              <a:t>one of 4 students)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85800" y="30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are alternative to vectors that hold multiple </a:t>
            </a:r>
            <a:r>
              <a:rPr lang="en-US" dirty="0" err="1"/>
              <a:t>datatypes</a:t>
            </a:r>
            <a:r>
              <a:rPr lang="en-US" dirty="0"/>
              <a:t>;</a:t>
            </a:r>
          </a:p>
          <a:p>
            <a:r>
              <a:rPr lang="en-US" dirty="0"/>
              <a:t>A list is a vector of vectors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295400"/>
            <a:ext cx="2828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06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264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“Hello”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4876800"/>
            <a:ext cx="3667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all the types must be the same,</a:t>
            </a:r>
          </a:p>
          <a:p>
            <a:r>
              <a:rPr lang="en-US" dirty="0"/>
              <a:t>the vector is a character  vector</a:t>
            </a:r>
          </a:p>
          <a:p>
            <a:r>
              <a:rPr lang="en-US" dirty="0"/>
              <a:t>(casting “4” to character)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13844"/>
            <a:ext cx="3076575" cy="2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76800" y="40502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0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72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5532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9800" y="51170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r>
              <a:rPr lang="en-US" dirty="0"/>
              <a:t>character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390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24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010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200" y="5105400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4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0" y="5867400"/>
            <a:ext cx="39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can tolerate different data types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1006475" y="1143000"/>
          <a:ext cx="7132638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Bitmap Image" r:id="rId4" imgW="7133333" imgH="4439270" progId="PBrush">
                  <p:embed/>
                </p:oleObj>
              </mc:Choice>
              <mc:Fallback>
                <p:oleObj name="Bitmap Image" r:id="rId4" imgW="7133333" imgH="443927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43000"/>
                        <a:ext cx="7132638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41325" y="346075"/>
            <a:ext cx="52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here is the same graph of actual vs. expected p-values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93725" y="5638800"/>
            <a:ext cx="781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 way of measuring how good the assumptions of </a:t>
            </a:r>
          </a:p>
          <a:p>
            <a:r>
              <a:rPr lang="en-US"/>
              <a:t>our statistical tests are in case where we know there should be </a:t>
            </a:r>
          </a:p>
          <a:p>
            <a:r>
              <a:rPr lang="en-US"/>
              <a:t>no differences between samples..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4371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778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to the uniform-distribution can be used to perform inference.</a:t>
            </a:r>
          </a:p>
          <a:p>
            <a:r>
              <a:rPr lang="en-US" dirty="0"/>
              <a:t>If there was no difference between case and control, p-values should be uniform.</a:t>
            </a:r>
          </a:p>
          <a:p>
            <a:r>
              <a:rPr lang="en-US" dirty="0"/>
              <a:t>If they are smaller than uniform, the experiment showed differences…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8458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276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for Storey q-values </a:t>
            </a:r>
          </a:p>
          <a:p>
            <a:r>
              <a:rPr lang="en-US" dirty="0"/>
              <a:t>(more on false discovery rate later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dashed lines is the uniform distribution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29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Bayesian statistics, the uniform distribution is often an appropriate prior</a:t>
            </a:r>
          </a:p>
          <a:p>
            <a:r>
              <a:rPr lang="en-US" dirty="0"/>
              <a:t>when you have no expectations about what you expect in the data…</a:t>
            </a:r>
          </a:p>
          <a:p>
            <a:endParaRPr lang="en-US" dirty="0"/>
          </a:p>
          <a:p>
            <a:r>
              <a:rPr lang="en-US" dirty="0"/>
              <a:t>(More on this later)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2578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used to thinking about mean and standard deviation as the parameters on the normal distribution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4766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76200" y="4114800"/>
            <a:ext cx="927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mean and variance can be defined on any discrete or continuous probability distribution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23506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die with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398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discrete probability distribution.</a:t>
            </a:r>
          </a:p>
          <a:p>
            <a:r>
              <a:rPr lang="en-US" dirty="0"/>
              <a:t>The </a:t>
            </a:r>
            <a:r>
              <a:rPr lang="en-US" dirty="0" err="1"/>
              <a:t>prob</a:t>
            </a:r>
            <a:r>
              <a:rPr lang="en-US" dirty="0"/>
              <a:t>(1..6)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886200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mean, or expected value is defined as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6488668"/>
            <a:ext cx="2990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60960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 * 1 + 1/6 *2 + 1/6 * 3 + 1/6*4 + 1/6 *5 + 1/6 * 6 = 3.5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357" y="4572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 * 1 + 1/6 *2 + 1/6 * 3 + 1/6*4 + 1/6 *5 + 1/6 * 6 = 3.5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0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value (mean) for a fair die: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219200"/>
            <a:ext cx="71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confirm the correctness of this calculation with simulated data in R: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69613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4533900" y="2476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19050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pre-allocate to avoid concatenation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257300" y="40767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26720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is within error of the expected value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512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likewise define variance for any distribution..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our fair die: </a:t>
            </a:r>
          </a:p>
          <a:p>
            <a:r>
              <a:rPr lang="en-US" dirty="0"/>
              <a:t>	(1/6) ( 1 – 3.5)^2 + 		 (1/6) ( 2 – 3.5)^2 + </a:t>
            </a:r>
          </a:p>
          <a:p>
            <a:r>
              <a:rPr lang="en-US" dirty="0"/>
              <a:t>	(1/6) ( 3 – 3.5)^2 +</a:t>
            </a:r>
          </a:p>
          <a:p>
            <a:r>
              <a:rPr lang="en-US" dirty="0"/>
              <a:t>	 (1/6) ( 4 – 3.5)^2 + </a:t>
            </a:r>
          </a:p>
          <a:p>
            <a:r>
              <a:rPr lang="en-US" dirty="0"/>
              <a:t>	 (1/6) ( 5 – 3.5)^2 + </a:t>
            </a:r>
          </a:p>
          <a:p>
            <a:r>
              <a:rPr lang="en-US" dirty="0"/>
              <a:t>	 (1/6) ( 6 – 3.5)^2   =2.916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267200"/>
            <a:ext cx="4829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41241" y="63362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64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ask: How many rolls of the dice do we need to reliably see the expected</a:t>
            </a:r>
          </a:p>
          <a:p>
            <a:r>
              <a:rPr lang="en-US" dirty="0"/>
              <a:t>mean and variance?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14400"/>
            <a:ext cx="89535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32159"/>
            <a:ext cx="2743200" cy="222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724400"/>
            <a:ext cx="2514600" cy="19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029200"/>
            <a:ext cx="2592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more rolls we have,</a:t>
            </a:r>
          </a:p>
          <a:p>
            <a:r>
              <a:rPr lang="en-US" dirty="0"/>
              <a:t>the closer we get to the </a:t>
            </a:r>
          </a:p>
          <a:p>
            <a:r>
              <a:rPr lang="en-US" dirty="0"/>
              <a:t>expected values for mean</a:t>
            </a:r>
          </a:p>
          <a:p>
            <a:r>
              <a:rPr lang="en-US" dirty="0"/>
              <a:t>and values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392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the law of large numbers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3793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486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gamble for enough time, you will lose money…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46" y="838200"/>
            <a:ext cx="89380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can be </a:t>
            </a:r>
            <a:r>
              <a:rPr lang="en-US"/>
              <a:t>arbitrarily complex…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168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458366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00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62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24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34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4114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45720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2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Concepts for this lecture:</a:t>
            </a:r>
          </a:p>
          <a:p>
            <a:endParaRPr lang="en-US" dirty="0"/>
          </a:p>
          <a:p>
            <a:r>
              <a:rPr lang="en-US" dirty="0"/>
              <a:t>	R concepts…</a:t>
            </a:r>
          </a:p>
          <a:p>
            <a:r>
              <a:rPr lang="en-US" dirty="0"/>
              <a:t>		Lists are “recursive vectors” ; </a:t>
            </a:r>
          </a:p>
          <a:p>
            <a:r>
              <a:rPr lang="en-US" dirty="0"/>
              <a:t>		allows collections of different data types </a:t>
            </a:r>
          </a:p>
          <a:p>
            <a:r>
              <a:rPr lang="en-US" dirty="0"/>
              <a:t>		(read the List chapter in your textbook!)</a:t>
            </a:r>
          </a:p>
          <a:p>
            <a:endParaRPr lang="en-US" dirty="0"/>
          </a:p>
          <a:p>
            <a:r>
              <a:rPr lang="en-US" dirty="0"/>
              <a:t>		Difference between the [] and [[]] operators for Lists</a:t>
            </a:r>
          </a:p>
          <a:p>
            <a:endParaRPr lang="en-US" dirty="0"/>
          </a:p>
          <a:p>
            <a:r>
              <a:rPr lang="en-US" dirty="0"/>
              <a:t>		Lists of lists…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Statistical concepts…</a:t>
            </a:r>
          </a:p>
          <a:p>
            <a:r>
              <a:rPr lang="en-US" dirty="0"/>
              <a:t>		Probability density functions (</a:t>
            </a:r>
            <a:r>
              <a:rPr lang="en-US" dirty="0" err="1"/>
              <a:t>pdfs</a:t>
            </a:r>
            <a:r>
              <a:rPr lang="en-US" dirty="0"/>
              <a:t>)</a:t>
            </a:r>
          </a:p>
          <a:p>
            <a:r>
              <a:rPr lang="en-US" dirty="0"/>
              <a:t>		Mean and standard deviation of distributions.</a:t>
            </a:r>
          </a:p>
          <a:p>
            <a:r>
              <a:rPr lang="en-US" dirty="0"/>
              <a:t>		The uniform distribution: </a:t>
            </a:r>
            <a:r>
              <a:rPr lang="en-US" dirty="0" err="1"/>
              <a:t>dunif</a:t>
            </a:r>
            <a:r>
              <a:rPr lang="en-US" dirty="0"/>
              <a:t>, </a:t>
            </a:r>
            <a:r>
              <a:rPr lang="en-US" dirty="0" err="1"/>
              <a:t>punif</a:t>
            </a:r>
            <a:r>
              <a:rPr lang="en-US" dirty="0"/>
              <a:t> in R..</a:t>
            </a:r>
          </a:p>
          <a:p>
            <a:r>
              <a:rPr lang="en-US" dirty="0"/>
              <a:t>		The law of large numbers.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for this week:</a:t>
            </a:r>
          </a:p>
          <a:p>
            <a:endParaRPr lang="en-US" dirty="0"/>
          </a:p>
          <a:p>
            <a:r>
              <a:rPr lang="en-US" dirty="0"/>
              <a:t>	Vassar stats book: Chapter 5 – Chapter 6 </a:t>
            </a:r>
          </a:p>
          <a:p>
            <a:r>
              <a:rPr lang="en-US" dirty="0"/>
              <a:t>	(basic concepts of probability through binomial)</a:t>
            </a:r>
          </a:p>
          <a:p>
            <a:endParaRPr lang="en-US" dirty="0"/>
          </a:p>
          <a:p>
            <a:r>
              <a:rPr lang="en-US" dirty="0"/>
              <a:t>	(or equivalent in your favorite canonical stats book)</a:t>
            </a:r>
          </a:p>
          <a:p>
            <a:endParaRPr lang="en-US" dirty="0"/>
          </a:p>
          <a:p>
            <a:r>
              <a:rPr lang="en-US" dirty="0"/>
              <a:t>	Art of R programming:</a:t>
            </a:r>
          </a:p>
          <a:p>
            <a:r>
              <a:rPr lang="en-US" dirty="0"/>
              <a:t>	Chapter 2 ( Vectors), Chapter 4  (Lists)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(or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92668"/>
            <a:ext cx="675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[] operator on lists returns a slice of a list (a sub-list of the indices)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59300"/>
            <a:ext cx="683895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05600" y="1219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33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myL</a:t>
            </a:r>
            <a:r>
              <a:rPr lang="en-US" sz="1600" dirty="0">
                <a:solidFill>
                  <a:srgbClr val="FF0000"/>
                </a:solidFill>
              </a:rPr>
              <a:t>[3]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Returns a new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list with this vector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(so length ==1)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900480"/>
            <a:ext cx="1828800" cy="6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[[]] operator, by contrast, returns the vector that is in the list!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13300"/>
            <a:ext cx="687705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flipV="1">
            <a:off x="5181600" y="3429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3124200" y="3896380"/>
            <a:ext cx="269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myL</a:t>
            </a:r>
            <a:r>
              <a:rPr lang="en-US" sz="1400" dirty="0">
                <a:solidFill>
                  <a:srgbClr val="FF0000"/>
                </a:solidFill>
              </a:rPr>
              <a:t>[[3]] returns the vector in the third element of the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-1726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lists to simulate c’s structs or Java’s objects…</a:t>
            </a:r>
          </a:p>
          <a:p>
            <a:endParaRPr lang="en-US" dirty="0"/>
          </a:p>
          <a:p>
            <a:r>
              <a:rPr lang="en-US" dirty="0"/>
              <a:t>Here we have a function that returns a List describing a DNA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2192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551872"/>
            <a:ext cx="4501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</a:t>
            </a:r>
            <a:r>
              <a:rPr lang="en-US" dirty="0"/>
              <a:t>  is a list with 3 elements:</a:t>
            </a:r>
          </a:p>
          <a:p>
            <a:endParaRPr lang="en-US" dirty="0"/>
          </a:p>
          <a:p>
            <a:r>
              <a:rPr lang="en-US" dirty="0"/>
              <a:t>	1: </a:t>
            </a:r>
            <a:r>
              <a:rPr lang="en-US" dirty="0" err="1"/>
              <a:t>sequenceName</a:t>
            </a:r>
            <a:r>
              <a:rPr lang="en-US" dirty="0"/>
              <a:t> (== “Sequence1”)</a:t>
            </a:r>
          </a:p>
          <a:p>
            <a:r>
              <a:rPr lang="en-US" dirty="0"/>
              <a:t>	2: </a:t>
            </a:r>
            <a:r>
              <a:rPr lang="en-US" dirty="0" err="1"/>
              <a:t>dnastring</a:t>
            </a:r>
            <a:r>
              <a:rPr lang="en-US" dirty="0"/>
              <a:t> (== “AAAGGCCCA”)</a:t>
            </a:r>
          </a:p>
          <a:p>
            <a:r>
              <a:rPr lang="en-US" dirty="0"/>
              <a:t>	3:  </a:t>
            </a:r>
            <a:r>
              <a:rPr lang="en-US" dirty="0" err="1"/>
              <a:t>sequenceLength</a:t>
            </a:r>
            <a:r>
              <a:rPr lang="en-US" dirty="0"/>
              <a:t> (== 9)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pretty different from data structures in Java and will take some getting used to!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276600"/>
            <a:ext cx="2057400" cy="341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2316</Words>
  <Application>Microsoft Office PowerPoint</Application>
  <PresentationFormat>On-screen Show (4:3)</PresentationFormat>
  <Paragraphs>456</Paragraphs>
  <Slides>61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Courier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225</cp:revision>
  <dcterms:created xsi:type="dcterms:W3CDTF">2006-08-16T00:00:00Z</dcterms:created>
  <dcterms:modified xsi:type="dcterms:W3CDTF">2020-01-06T16:59:41Z</dcterms:modified>
</cp:coreProperties>
</file>