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03" r:id="rId2"/>
    <p:sldId id="304" r:id="rId3"/>
    <p:sldId id="305" r:id="rId4"/>
    <p:sldId id="306" r:id="rId5"/>
    <p:sldId id="307" r:id="rId6"/>
    <p:sldId id="308" r:id="rId7"/>
    <p:sldId id="337" r:id="rId8"/>
    <p:sldId id="338" r:id="rId9"/>
    <p:sldId id="339" r:id="rId10"/>
    <p:sldId id="340" r:id="rId11"/>
    <p:sldId id="309" r:id="rId12"/>
    <p:sldId id="310" r:id="rId13"/>
    <p:sldId id="311" r:id="rId14"/>
    <p:sldId id="312" r:id="rId15"/>
    <p:sldId id="341" r:id="rId16"/>
    <p:sldId id="313" r:id="rId17"/>
    <p:sldId id="315" r:id="rId18"/>
    <p:sldId id="314" r:id="rId19"/>
    <p:sldId id="316" r:id="rId20"/>
    <p:sldId id="317" r:id="rId21"/>
    <p:sldId id="318" r:id="rId22"/>
    <p:sldId id="342" r:id="rId23"/>
    <p:sldId id="343" r:id="rId24"/>
    <p:sldId id="33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1" d="100"/>
          <a:sy n="61" d="100"/>
        </p:scale>
        <p:origin x="1430" y="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3AD07F-71EA-4875-813B-E57FF907F655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C53B2-1807-49B9-B34C-E26ED20389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64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45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7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97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27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74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62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06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00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41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71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73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78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80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3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25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9C53B2-1807-49B9-B34C-E26ED20389C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62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81000"/>
            <a:ext cx="4816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Numerical Approaches: The Metropolis algorithm</a:t>
            </a:r>
          </a:p>
          <a:p>
            <a:r>
              <a:rPr lang="en-US" dirty="0"/>
              <a:t>Numerical Approaches: Grid approximation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562600" y="533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352800"/>
            <a:ext cx="66484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609600"/>
            <a:ext cx="5943600" cy="266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44077"/>
            <a:ext cx="6115050" cy="53625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152400"/>
            <a:ext cx="3756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However this is not necessarily easy….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429000" y="24384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29748" y="2587823"/>
            <a:ext cx="1675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Change the step size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5791200"/>
            <a:ext cx="8147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Trying to explore all of North America with random steps of a millimeter at a time..</a:t>
            </a:r>
          </a:p>
          <a:p>
            <a:r>
              <a:rPr lang="en-US" dirty="0"/>
              <a:t>Not going to work…</a:t>
            </a:r>
          </a:p>
          <a:p>
            <a:r>
              <a:rPr lang="en-US" dirty="0"/>
              <a:t>Our model get caught up in noise, non-reproducible local </a:t>
            </a:r>
            <a:r>
              <a:rPr lang="en-US" dirty="0" err="1"/>
              <a:t>minimas</a:t>
            </a:r>
            <a:r>
              <a:rPr lang="en-US" dirty="0"/>
              <a:t>  and gets confused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993" y="752900"/>
            <a:ext cx="3605213" cy="3523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85800"/>
            <a:ext cx="7496175" cy="5391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90800" y="911423"/>
            <a:ext cx="224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Change the number of steps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133600" y="11430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5800" y="6248400"/>
            <a:ext cx="3016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Haven’t sampled adequately…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1162" y="685800"/>
            <a:ext cx="3429000" cy="345529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685800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“Local </a:t>
            </a:r>
            <a:r>
              <a:rPr lang="en-US" dirty="0" err="1"/>
              <a:t>mimima</a:t>
            </a:r>
            <a:r>
              <a:rPr lang="en-US" dirty="0"/>
              <a:t>” is the big problem…</a:t>
            </a:r>
          </a:p>
          <a:p>
            <a:endParaRPr lang="en-US" dirty="0"/>
          </a:p>
          <a:p>
            <a:r>
              <a:rPr lang="en-US" dirty="0"/>
              <a:t>(but not a problem for a simple distribution like a beta posterior where there are no local minima!)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981200"/>
            <a:ext cx="4267200" cy="4033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34844" y="5130225"/>
            <a:ext cx="55707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This algorithm will be calculable on any prior and likelihood.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Whether it will actually converge to a useful answer 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in a reasonable amount of time is harder to know..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990600"/>
            <a:ext cx="85844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/>
              <a:t>Metropolis</a:t>
            </a:r>
            <a:r>
              <a:rPr lang="en-US" dirty="0">
                <a:latin typeface="Arial" pitchFamily="34" charset="0"/>
                <a:cs typeface="Arial" pitchFamily="34" charset="0"/>
              </a:rPr>
              <a:t> algorithm is one of (many)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Monte Carlo Markov Chain algorithms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Monte Carlo because it involves chance (in our “random walk”)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Markov Chain because we can consider transitions between states</a:t>
            </a:r>
          </a:p>
          <a:p>
            <a:r>
              <a:rPr lang="el-GR" dirty="0">
                <a:latin typeface="Arial" pitchFamily="34" charset="0"/>
                <a:cs typeface="Arial" pitchFamily="34" charset="0"/>
              </a:rPr>
              <a:t>θ</a:t>
            </a:r>
            <a:r>
              <a:rPr lang="en-US" dirty="0">
                <a:latin typeface="Arial" pitchFamily="34" charset="0"/>
                <a:cs typeface="Arial" pitchFamily="34" charset="0"/>
              </a:rPr>
              <a:t> and </a:t>
            </a:r>
            <a:r>
              <a:rPr lang="el-GR" dirty="0">
                <a:latin typeface="Arial" pitchFamily="34" charset="0"/>
                <a:cs typeface="Arial" pitchFamily="34" charset="0"/>
              </a:rPr>
              <a:t>θ</a:t>
            </a:r>
            <a:r>
              <a:rPr lang="en-US" dirty="0">
                <a:latin typeface="Arial" pitchFamily="34" charset="0"/>
                <a:cs typeface="Arial" pitchFamily="34" charset="0"/>
              </a:rPr>
              <a:t>+1 with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 memory</a:t>
            </a:r>
            <a:r>
              <a:rPr lang="en-US" dirty="0">
                <a:latin typeface="Arial" pitchFamily="34" charset="0"/>
                <a:cs typeface="Arial" pitchFamily="34" charset="0"/>
              </a:rPr>
              <a:t> of how we get to each state…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This is a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first-order Markov process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33" y="1784350"/>
            <a:ext cx="8729767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981200" y="6019800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http://en.wikipedia.org/wiki/Markov_chain_Monte_Carlo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52268D-1F07-4A28-B496-91DBD0BD564F}"/>
              </a:ext>
            </a:extLst>
          </p:cNvPr>
          <p:cNvSpPr txBox="1"/>
          <p:nvPr/>
        </p:nvSpPr>
        <p:spPr>
          <a:xfrm>
            <a:off x="762000" y="381000"/>
            <a:ext cx="4816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Numerical Approaches: The Metropolis algorithm</a:t>
            </a:r>
          </a:p>
          <a:p>
            <a:r>
              <a:rPr lang="en-US" dirty="0"/>
              <a:t>Numerical Approaches: Grid approximation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C252C83-3585-466A-A9FE-8246B37F2E3F}"/>
              </a:ext>
            </a:extLst>
          </p:cNvPr>
          <p:cNvCxnSpPr/>
          <p:nvPr/>
        </p:nvCxnSpPr>
        <p:spPr>
          <a:xfrm flipH="1">
            <a:off x="5029200" y="838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838200"/>
            <a:ext cx="2910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say I have this situation: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733800" y="19050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81000" y="2590800"/>
            <a:ext cx="79843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P(∏) is defined by beta(10,10) – nine heads and tails</a:t>
            </a:r>
          </a:p>
          <a:p>
            <a:r>
              <a:rPr lang="en-US" dirty="0"/>
              <a:t>The new data is 14 heads and 10 tails.  (Defined by the binomial)</a:t>
            </a:r>
          </a:p>
          <a:p>
            <a:r>
              <a:rPr lang="en-US" dirty="0"/>
              <a:t>Let’s say that I don’t know how to do the integral (i.e. I don’t know the update rule)</a:t>
            </a:r>
          </a:p>
          <a:p>
            <a:r>
              <a:rPr lang="en-US" dirty="0"/>
              <a:t>(This will often be true when we are not using conjugate priors).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4419600"/>
            <a:ext cx="5925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also use grid approximation to get the same answer…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825B1F-37E1-48D6-A560-A98564295917}"/>
              </a:ext>
            </a:extLst>
          </p:cNvPr>
          <p:cNvSpPr/>
          <p:nvPr/>
        </p:nvSpPr>
        <p:spPr>
          <a:xfrm>
            <a:off x="1371600" y="1161871"/>
            <a:ext cx="42111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	 P(∏ |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) = P(∏) * P(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| ∏ )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4D605A93-2D6B-4BB3-9A4B-93FE6046B577}"/>
                  </a:ext>
                </a:extLst>
              </p:cNvPr>
              <p:cNvSpPr txBox="1"/>
              <p:nvPr/>
            </p:nvSpPr>
            <p:spPr bwMode="auto">
              <a:xfrm>
                <a:off x="3657600" y="1981199"/>
                <a:ext cx="2362200" cy="619593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new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4D605A93-2D6B-4BB3-9A4B-93FE6046B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7600" y="1981199"/>
                <a:ext cx="2362200" cy="6195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5689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am getting the logic (but not the code) from Chapter 6 of 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066800"/>
            <a:ext cx="68675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97130"/>
            <a:ext cx="4617342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2530730"/>
            <a:ext cx="4191000" cy="3946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838200"/>
            <a:ext cx="2910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say I have this situation: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71600" y="1161871"/>
            <a:ext cx="42111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	 P(∏ |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) = P(∏) * P(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| ∏ )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733800" y="19050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bject 2"/>
              <p:cNvSpPr txBox="1"/>
              <p:nvPr/>
            </p:nvSpPr>
            <p:spPr bwMode="auto">
              <a:xfrm>
                <a:off x="3657600" y="1981199"/>
                <a:ext cx="2362200" cy="619593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new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7600" y="1981199"/>
                <a:ext cx="2362200" cy="6195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381000" y="2838271"/>
            <a:ext cx="79843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P(∏) is defined by beta(10,10) – nine heads and tails</a:t>
            </a:r>
          </a:p>
          <a:p>
            <a:r>
              <a:rPr lang="en-US" dirty="0"/>
              <a:t>The new data is 14 heads and 10 tails.  (Defined by the binomial)</a:t>
            </a:r>
          </a:p>
          <a:p>
            <a:r>
              <a:rPr lang="en-US" dirty="0"/>
              <a:t>Let’s say that I don’t know how to do the integral (i.e. I don’t know the update rule)</a:t>
            </a:r>
          </a:p>
          <a:p>
            <a:r>
              <a:rPr lang="en-US" dirty="0"/>
              <a:t>(This will often be true when we are not using conjugate priors).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9600" y="4419600"/>
            <a:ext cx="7013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can use the Metropolis algorithm to sample the posterior numerically</a:t>
            </a:r>
          </a:p>
          <a:p>
            <a:r>
              <a:rPr lang="en-US" dirty="0"/>
              <a:t>to approximate the posterior without solving the integral!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661987"/>
            <a:ext cx="7162800" cy="35528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33626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https://github.com/afodor/metagenomicsTools/blob/master/src/metropolitan/gridBetaExample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naïve implementation is easy (and in this easy case accurate)</a:t>
            </a:r>
          </a:p>
        </p:txBody>
      </p:sp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2438400"/>
            <a:ext cx="3779196" cy="3706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6629400" y="1733729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4240C0-3336-4340-B6FF-FB77C6CE8C5B}"/>
              </a:ext>
            </a:extLst>
          </p:cNvPr>
          <p:cNvSpPr/>
          <p:nvPr/>
        </p:nvSpPr>
        <p:spPr>
          <a:xfrm>
            <a:off x="4419600" y="999479"/>
            <a:ext cx="42111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r>
              <a:rPr lang="en-US" dirty="0"/>
              <a:t>	 P(∏ | 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) = P(∏) * P(</a:t>
            </a:r>
            <a:r>
              <a:rPr lang="en-US" dirty="0" err="1"/>
              <a:t>Y</a:t>
            </a:r>
            <a:r>
              <a:rPr lang="en-US" baseline="-25000" dirty="0" err="1"/>
              <a:t>new</a:t>
            </a:r>
            <a:r>
              <a:rPr lang="en-US" dirty="0"/>
              <a:t> | ∏ )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094791E4-90D1-4F14-B3A2-8380DE40C453}"/>
                  </a:ext>
                </a:extLst>
              </p:cNvPr>
              <p:cNvSpPr txBox="1"/>
              <p:nvPr/>
            </p:nvSpPr>
            <p:spPr bwMode="auto">
              <a:xfrm>
                <a:off x="6705600" y="1818807"/>
                <a:ext cx="2362200" cy="619593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new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Object 2">
                <a:extLst>
                  <a:ext uri="{FF2B5EF4-FFF2-40B4-BE49-F238E27FC236}">
                    <a16:creationId xmlns:a16="http://schemas.microsoft.com/office/drawing/2014/main" id="{094791E4-90D1-4F14-B3A2-8380DE40C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05600" y="1818807"/>
                <a:ext cx="2362200" cy="6195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04800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use </a:t>
            </a:r>
            <a:r>
              <a:rPr lang="en-US" dirty="0" err="1"/>
              <a:t>monte</a:t>
            </a:r>
            <a:r>
              <a:rPr lang="en-US" dirty="0"/>
              <a:t> </a:t>
            </a:r>
            <a:r>
              <a:rPr lang="en-US" dirty="0" err="1"/>
              <a:t>carlo</a:t>
            </a:r>
            <a:r>
              <a:rPr lang="en-US" dirty="0"/>
              <a:t>?  Why not  just use grid approximations to skip the integral?</a:t>
            </a:r>
          </a:p>
          <a:p>
            <a:br>
              <a:rPr lang="en-US" dirty="0"/>
            </a:br>
            <a:r>
              <a:rPr lang="en-US" dirty="0"/>
              <a:t>For multi-dimensional datasets, one problem is the “curse of dimensionality”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655317" y="3810000"/>
            <a:ext cx="719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mutli</a:t>
            </a:r>
            <a:r>
              <a:rPr lang="en-US" dirty="0"/>
              <a:t>-dimensional models, we can’t evaluate the entire space…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3166" y="1676400"/>
            <a:ext cx="72054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there are 10 variables in  our prior * posterior, we would have to explore </a:t>
            </a:r>
          </a:p>
          <a:p>
            <a:r>
              <a:rPr lang="en-US" dirty="0"/>
              <a:t>a 10 dimensional space to use grid approximation!</a:t>
            </a:r>
          </a:p>
          <a:p>
            <a:endParaRPr lang="en-US" dirty="0"/>
          </a:p>
          <a:p>
            <a:r>
              <a:rPr lang="en-US" dirty="0"/>
              <a:t>This is usually too slow to be practical!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38125"/>
            <a:ext cx="7086600" cy="5395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219200" y="6172200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http://en.wikipedia.org/wiki/Curse_of_dimensionality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00200" y="6248400"/>
            <a:ext cx="708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http://en.wikipedia.org/wiki/Curse_of_dimensionality</a:t>
            </a:r>
          </a:p>
        </p:txBody>
      </p:sp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8" y="1219200"/>
            <a:ext cx="842962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8871"/>
            <a:ext cx="76495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Papers we will (briefly) visit:</a:t>
            </a:r>
          </a:p>
          <a:p>
            <a:r>
              <a:rPr lang="en-US" dirty="0"/>
              <a:t>Use of the hyper-geometric distribution in classical inference to check for a lane</a:t>
            </a:r>
          </a:p>
          <a:p>
            <a:r>
              <a:rPr lang="en-US" dirty="0"/>
              <a:t>effect in RNA-seq..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66800"/>
            <a:ext cx="83343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Connector 4"/>
          <p:cNvCxnSpPr/>
          <p:nvPr/>
        </p:nvCxnSpPr>
        <p:spPr>
          <a:xfrm>
            <a:off x="609600" y="2819400"/>
            <a:ext cx="769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335893"/>
            <a:ext cx="84201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28956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Metropolitan algorithm applied to a Poisson distribution modeling changes in microbial genomes… </a:t>
            </a:r>
          </a:p>
        </p:txBody>
      </p:sp>
      <p:sp>
        <p:nvSpPr>
          <p:cNvPr id="8" name="Rectangle 7"/>
          <p:cNvSpPr/>
          <p:nvPr/>
        </p:nvSpPr>
        <p:spPr>
          <a:xfrm>
            <a:off x="1447800" y="4583668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http://dx.plos.org/10.1371/journal.pcbi.1003457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0" y="2438400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http://genome.cshlp.org/cgi/pmidlookup?view=long&amp;pmid=18550803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A42DB3-20C9-447D-9FF4-59485062A65D}"/>
              </a:ext>
            </a:extLst>
          </p:cNvPr>
          <p:cNvCxnSpPr/>
          <p:nvPr/>
        </p:nvCxnSpPr>
        <p:spPr>
          <a:xfrm>
            <a:off x="533400" y="5029200"/>
            <a:ext cx="777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58B98695-1D87-4410-98F7-7F49DD014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5410200"/>
            <a:ext cx="6248400" cy="11807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C29924-FE9C-4E9F-B5C2-5EA071BA8309}"/>
              </a:ext>
            </a:extLst>
          </p:cNvPr>
          <p:cNvSpPr txBox="1"/>
          <p:nvPr/>
        </p:nvSpPr>
        <p:spPr>
          <a:xfrm>
            <a:off x="533400" y="5105400"/>
            <a:ext cx="7717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Modeling the outcomes of sequence experiments with the Dirichlet distribution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609600"/>
            <a:ext cx="5689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am getting the logic (but not the code) from Chapter 7 of </a:t>
            </a:r>
          </a:p>
          <a:p>
            <a:endParaRPr 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066800"/>
            <a:ext cx="68675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9227"/>
            <a:ext cx="8369214" cy="6924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(a version) of the algorithm.</a:t>
            </a:r>
          </a:p>
          <a:p>
            <a:endParaRPr lang="en-US" dirty="0"/>
          </a:p>
          <a:p>
            <a:r>
              <a:rPr lang="en-US" dirty="0"/>
              <a:t>Choose some initial value of ∏</a:t>
            </a:r>
            <a:r>
              <a:rPr lang="en-US" baseline="-25000" dirty="0"/>
              <a:t>old</a:t>
            </a:r>
            <a:r>
              <a:rPr lang="en-US" dirty="0"/>
              <a:t> ( we’ll choose 0.5)</a:t>
            </a:r>
          </a:p>
          <a:p>
            <a:endParaRPr lang="en-US" dirty="0"/>
          </a:p>
          <a:p>
            <a:r>
              <a:rPr lang="en-US" dirty="0"/>
              <a:t>Calculate  </a:t>
            </a:r>
            <a:r>
              <a:rPr lang="en-US" dirty="0" err="1"/>
              <a:t>P</a:t>
            </a:r>
            <a:r>
              <a:rPr lang="en-US" baseline="-25000" dirty="0" err="1"/>
              <a:t>old</a:t>
            </a:r>
            <a:r>
              <a:rPr lang="en-US" dirty="0"/>
              <a:t> = P( frequency * prior ) for ∏</a:t>
            </a:r>
            <a:r>
              <a:rPr lang="en-US" baseline="-25000" dirty="0"/>
              <a:t> old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Propose a </a:t>
            </a:r>
            <a:r>
              <a:rPr lang="en-US" dirty="0">
                <a:solidFill>
                  <a:srgbClr val="FF0000"/>
                </a:solidFill>
              </a:rPr>
              <a:t>move </a:t>
            </a:r>
            <a:r>
              <a:rPr lang="en-US" dirty="0"/>
              <a:t>to adjust ∏.  (We will use a normal distribution for proposed moves)</a:t>
            </a:r>
          </a:p>
          <a:p>
            <a:r>
              <a:rPr lang="en-US" dirty="0"/>
              <a:t>So for example, </a:t>
            </a:r>
          </a:p>
          <a:p>
            <a:r>
              <a:rPr lang="en-US" dirty="0"/>
              <a:t>	∏</a:t>
            </a:r>
            <a:r>
              <a:rPr lang="en-US" baseline="-25000" dirty="0"/>
              <a:t> new </a:t>
            </a:r>
            <a:r>
              <a:rPr lang="en-US" dirty="0"/>
              <a:t>= ∏</a:t>
            </a:r>
            <a:r>
              <a:rPr lang="en-US" baseline="-25000" dirty="0"/>
              <a:t> old </a:t>
            </a:r>
            <a:r>
              <a:rPr lang="en-US" dirty="0"/>
              <a:t>+ </a:t>
            </a:r>
            <a:r>
              <a:rPr lang="en-US" dirty="0" err="1"/>
              <a:t>rnorm</a:t>
            </a:r>
            <a:r>
              <a:rPr lang="en-US" dirty="0"/>
              <a:t>(mean=0,sd=0.01)</a:t>
            </a:r>
          </a:p>
          <a:p>
            <a:r>
              <a:rPr lang="en-US" dirty="0"/>
              <a:t>	 ∏</a:t>
            </a:r>
            <a:r>
              <a:rPr lang="en-US" baseline="-25000" dirty="0"/>
              <a:t> new =</a:t>
            </a:r>
            <a:r>
              <a:rPr lang="en-US" dirty="0"/>
              <a:t> max(∏</a:t>
            </a:r>
            <a:r>
              <a:rPr lang="en-US" baseline="-25000" dirty="0"/>
              <a:t> new </a:t>
            </a:r>
            <a:r>
              <a:rPr lang="en-US" dirty="0"/>
              <a:t>,1)</a:t>
            </a:r>
          </a:p>
          <a:p>
            <a:r>
              <a:rPr lang="en-US" dirty="0"/>
              <a:t>	 ∏</a:t>
            </a:r>
            <a:r>
              <a:rPr lang="en-US" baseline="-25000" dirty="0"/>
              <a:t> new =</a:t>
            </a:r>
            <a:r>
              <a:rPr lang="en-US" dirty="0"/>
              <a:t> min(∏</a:t>
            </a:r>
            <a:r>
              <a:rPr lang="en-US" baseline="-25000" dirty="0"/>
              <a:t> new </a:t>
            </a:r>
            <a:r>
              <a:rPr lang="en-US" dirty="0"/>
              <a:t>,0)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Calculate </a:t>
            </a:r>
            <a:r>
              <a:rPr lang="en-US" dirty="0" err="1"/>
              <a:t>P</a:t>
            </a:r>
            <a:r>
              <a:rPr lang="en-US" baseline="-25000" dirty="0" err="1"/>
              <a:t>new</a:t>
            </a:r>
            <a:r>
              <a:rPr lang="en-US" dirty="0"/>
              <a:t> = P( frequency * prior ) for the new value of ∏.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if ( </a:t>
            </a:r>
            <a:r>
              <a:rPr lang="en-US" dirty="0" err="1"/>
              <a:t>P</a:t>
            </a:r>
            <a:r>
              <a:rPr lang="en-US" baseline="-25000" dirty="0" err="1"/>
              <a:t>new</a:t>
            </a:r>
            <a:r>
              <a:rPr lang="en-US" baseline="-25000" dirty="0"/>
              <a:t> </a:t>
            </a:r>
            <a:r>
              <a:rPr lang="en-US" dirty="0"/>
              <a:t>&gt;= </a:t>
            </a:r>
            <a:r>
              <a:rPr lang="en-US" dirty="0" err="1"/>
              <a:t>P</a:t>
            </a:r>
            <a:r>
              <a:rPr lang="en-US" baseline="-25000" dirty="0" err="1"/>
              <a:t>old</a:t>
            </a:r>
            <a:r>
              <a:rPr lang="en-US" dirty="0"/>
              <a:t>) accept the move;</a:t>
            </a:r>
          </a:p>
          <a:p>
            <a:endParaRPr lang="en-US" dirty="0"/>
          </a:p>
          <a:p>
            <a:r>
              <a:rPr lang="en-US" dirty="0"/>
              <a:t>Otherwise if (</a:t>
            </a:r>
            <a:r>
              <a:rPr lang="en-US" dirty="0" err="1"/>
              <a:t>P</a:t>
            </a:r>
            <a:r>
              <a:rPr lang="en-US" baseline="-25000" dirty="0" err="1"/>
              <a:t>new</a:t>
            </a:r>
            <a:r>
              <a:rPr lang="en-US" baseline="-25000" dirty="0"/>
              <a:t> </a:t>
            </a:r>
            <a:r>
              <a:rPr lang="en-US" dirty="0"/>
              <a:t>/ </a:t>
            </a:r>
            <a:r>
              <a:rPr lang="en-US" dirty="0" err="1"/>
              <a:t>P</a:t>
            </a:r>
            <a:r>
              <a:rPr lang="en-US" baseline="-25000" dirty="0" err="1"/>
              <a:t>old</a:t>
            </a:r>
            <a:r>
              <a:rPr lang="en-US" dirty="0"/>
              <a:t>  &gt; </a:t>
            </a:r>
            <a:r>
              <a:rPr lang="en-US" dirty="0" err="1"/>
              <a:t>runif</a:t>
            </a:r>
            <a:r>
              <a:rPr lang="en-US" dirty="0"/>
              <a:t>(1) ) accept the move;</a:t>
            </a:r>
          </a:p>
          <a:p>
            <a:endParaRPr lang="en-US" dirty="0"/>
          </a:p>
          <a:p>
            <a:r>
              <a:rPr lang="en-US" dirty="0"/>
              <a:t>If we have accepted the move, set ∏</a:t>
            </a:r>
            <a:r>
              <a:rPr lang="en-US" baseline="-25000" dirty="0"/>
              <a:t> old </a:t>
            </a:r>
            <a:r>
              <a:rPr lang="en-US" dirty="0"/>
              <a:t>= ∏</a:t>
            </a:r>
            <a:r>
              <a:rPr lang="en-US" baseline="-25000" dirty="0"/>
              <a:t> new </a:t>
            </a:r>
          </a:p>
          <a:p>
            <a:endParaRPr lang="en-US" baseline="-25000" dirty="0"/>
          </a:p>
          <a:p>
            <a:r>
              <a:rPr lang="en-US" dirty="0"/>
              <a:t>Record ∏</a:t>
            </a:r>
            <a:r>
              <a:rPr lang="en-US" baseline="-25000" dirty="0"/>
              <a:t> old </a:t>
            </a:r>
          </a:p>
          <a:p>
            <a:endParaRPr lang="en-US" dirty="0"/>
          </a:p>
          <a:p>
            <a:r>
              <a:rPr lang="en-US" dirty="0"/>
              <a:t>Repeat the move a bunch of times.</a:t>
            </a:r>
          </a:p>
          <a:p>
            <a:r>
              <a:rPr lang="en-US" dirty="0"/>
              <a:t>If we have chosen our moves from an appropriate distribution and done enough moves,</a:t>
            </a:r>
          </a:p>
          <a:p>
            <a:r>
              <a:rPr lang="en-US" dirty="0"/>
              <a:t>the distribution of ∏</a:t>
            </a:r>
            <a:r>
              <a:rPr lang="en-US" baseline="-25000" dirty="0"/>
              <a:t> old  </a:t>
            </a:r>
            <a:r>
              <a:rPr lang="en-US" dirty="0"/>
              <a:t>values will be proportional to the posterior distribution!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33400"/>
            <a:ext cx="7886700" cy="49625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550223"/>
            <a:ext cx="9525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https://github.com/afodor/metagenomicsTools/blob/master/src/metropolitan/metropolitanBetaExample</a:t>
            </a:r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902732"/>
            <a:ext cx="3478814" cy="3288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990600" y="4876800"/>
            <a:ext cx="381000" cy="7546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38265" y="5574268"/>
            <a:ext cx="561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the analytical  (update rule) with the numerical…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0"/>
            <a:ext cx="641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watch our model “walk towards” the posterior in real-time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990600"/>
            <a:ext cx="68675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09600" y="304800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does this work?</a:t>
            </a:r>
          </a:p>
        </p:txBody>
      </p:sp>
      <p:sp>
        <p:nvSpPr>
          <p:cNvPr id="5" name="Rectangle 4"/>
          <p:cNvSpPr/>
          <p:nvPr/>
        </p:nvSpPr>
        <p:spPr>
          <a:xfrm>
            <a:off x="2819400" y="533400"/>
            <a:ext cx="5410200" cy="495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77680" y="697468"/>
            <a:ext cx="4389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again follow the logic in Chapter 7 here…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14525"/>
            <a:ext cx="566737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114800" y="304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mySeqs</a:t>
            </a:r>
            <a:r>
              <a:rPr lang="en-US" dirty="0"/>
              <a:t> &lt;- seq(0,1,.01)</a:t>
            </a:r>
          </a:p>
          <a:p>
            <a:r>
              <a:rPr lang="en-US" dirty="0"/>
              <a:t>&gt; plot(</a:t>
            </a:r>
            <a:r>
              <a:rPr lang="en-US" dirty="0" err="1"/>
              <a:t>mySeqs,dbeta</a:t>
            </a:r>
            <a:r>
              <a:rPr lang="en-US" dirty="0"/>
              <a:t>(</a:t>
            </a:r>
            <a:r>
              <a:rPr lang="en-US" dirty="0" err="1"/>
              <a:t>mySeqs</a:t>
            </a:r>
            <a:r>
              <a:rPr lang="en-US" dirty="0"/>
              <a:t>, 24,20))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1143000"/>
            <a:ext cx="552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the curve that represents our </a:t>
            </a:r>
            <a:r>
              <a:rPr lang="en-US" dirty="0" err="1"/>
              <a:t>poterior</a:t>
            </a:r>
            <a:r>
              <a:rPr lang="en-US" dirty="0"/>
              <a:t> probability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886200" y="2209800"/>
            <a:ext cx="2286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72200" y="1676400"/>
            <a:ext cx="21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current state is </a:t>
            </a:r>
            <a:r>
              <a:rPr lang="el-GR" dirty="0"/>
              <a:t>θ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962400" y="2667000"/>
            <a:ext cx="2286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24600" y="2325469"/>
            <a:ext cx="220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considering a </a:t>
            </a:r>
          </a:p>
          <a:p>
            <a:r>
              <a:rPr lang="en-US" dirty="0"/>
              <a:t>move to  </a:t>
            </a:r>
            <a:r>
              <a:rPr lang="el-GR" dirty="0"/>
              <a:t>θ</a:t>
            </a:r>
            <a:r>
              <a:rPr lang="en-US" dirty="0"/>
              <a:t> + 1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4400" y="6059269"/>
            <a:ext cx="35967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</a:t>
            </a:r>
            <a:r>
              <a:rPr lang="el-GR" dirty="0"/>
              <a:t>θ</a:t>
            </a:r>
            <a:r>
              <a:rPr lang="en-US" dirty="0"/>
              <a:t>) is the value of the PDF at </a:t>
            </a:r>
            <a:r>
              <a:rPr lang="el-GR" dirty="0"/>
              <a:t>θ</a:t>
            </a:r>
            <a:endParaRPr lang="en-US" dirty="0"/>
          </a:p>
          <a:p>
            <a:r>
              <a:rPr lang="en-US" dirty="0"/>
              <a:t>P(</a:t>
            </a:r>
            <a:r>
              <a:rPr lang="el-GR" dirty="0"/>
              <a:t>θ</a:t>
            </a:r>
            <a:r>
              <a:rPr lang="en-US" dirty="0"/>
              <a:t>+1) is the value of the PDF at </a:t>
            </a:r>
            <a:r>
              <a:rPr lang="el-GR" dirty="0"/>
              <a:t>θ</a:t>
            </a:r>
            <a:r>
              <a:rPr lang="en-US" dirty="0"/>
              <a:t>+1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14525"/>
            <a:ext cx="566737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3886200" y="2209800"/>
            <a:ext cx="2286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72200" y="1676400"/>
            <a:ext cx="216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current state is </a:t>
            </a:r>
            <a:r>
              <a:rPr lang="el-GR" dirty="0"/>
              <a:t>θ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962400" y="2667000"/>
            <a:ext cx="2286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24600" y="2325469"/>
            <a:ext cx="220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considering a </a:t>
            </a:r>
          </a:p>
          <a:p>
            <a:r>
              <a:rPr lang="en-US" dirty="0"/>
              <a:t>move to  </a:t>
            </a:r>
            <a:r>
              <a:rPr lang="el-GR" dirty="0"/>
              <a:t>θ</a:t>
            </a:r>
            <a:r>
              <a:rPr lang="en-US" dirty="0"/>
              <a:t> + 1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6059269"/>
            <a:ext cx="35967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</a:t>
            </a:r>
            <a:r>
              <a:rPr lang="el-GR" dirty="0"/>
              <a:t>θ</a:t>
            </a:r>
            <a:r>
              <a:rPr lang="en-US" dirty="0"/>
              <a:t>) is the value of the PDF at </a:t>
            </a:r>
            <a:r>
              <a:rPr lang="el-GR" dirty="0"/>
              <a:t>θ</a:t>
            </a:r>
            <a:endParaRPr lang="en-US" dirty="0"/>
          </a:p>
          <a:p>
            <a:r>
              <a:rPr lang="en-US" dirty="0"/>
              <a:t>P(</a:t>
            </a:r>
            <a:r>
              <a:rPr lang="el-GR" dirty="0"/>
              <a:t>θ</a:t>
            </a:r>
            <a:r>
              <a:rPr lang="en-US" dirty="0"/>
              <a:t>+1) is the value of the PDF at </a:t>
            </a:r>
            <a:r>
              <a:rPr lang="el-GR" dirty="0"/>
              <a:t>θ</a:t>
            </a:r>
            <a:r>
              <a:rPr lang="en-US" dirty="0"/>
              <a:t>+1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43000" y="457200"/>
            <a:ext cx="6405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call (note the lowercase p…)</a:t>
            </a:r>
          </a:p>
          <a:p>
            <a:r>
              <a:rPr lang="en-US" dirty="0"/>
              <a:t>p(</a:t>
            </a:r>
            <a:r>
              <a:rPr lang="el-GR" dirty="0"/>
              <a:t>θ</a:t>
            </a:r>
            <a:r>
              <a:rPr lang="en-US" dirty="0"/>
              <a:t> -&gt; </a:t>
            </a:r>
            <a:r>
              <a:rPr lang="el-GR" dirty="0"/>
              <a:t>θ</a:t>
            </a:r>
            <a:r>
              <a:rPr lang="en-US" dirty="0"/>
              <a:t>+1) the probability that we accept a move from </a:t>
            </a:r>
            <a:r>
              <a:rPr lang="el-GR" dirty="0"/>
              <a:t>θ</a:t>
            </a:r>
            <a:r>
              <a:rPr lang="en-US" dirty="0"/>
              <a:t> to </a:t>
            </a:r>
            <a:r>
              <a:rPr lang="el-GR" dirty="0"/>
              <a:t>θ</a:t>
            </a:r>
            <a:r>
              <a:rPr lang="en-US" dirty="0"/>
              <a:t>+1</a:t>
            </a:r>
          </a:p>
          <a:p>
            <a:r>
              <a:rPr lang="en-US" dirty="0"/>
              <a:t>p(</a:t>
            </a:r>
            <a:r>
              <a:rPr lang="el-GR" dirty="0"/>
              <a:t>θ</a:t>
            </a:r>
            <a:r>
              <a:rPr lang="en-US" dirty="0"/>
              <a:t>+1 -&gt; </a:t>
            </a:r>
            <a:r>
              <a:rPr lang="el-GR" dirty="0"/>
              <a:t>θ</a:t>
            </a:r>
            <a:r>
              <a:rPr lang="en-US" dirty="0"/>
              <a:t>) the probability that we accept a move from </a:t>
            </a:r>
            <a:r>
              <a:rPr lang="el-GR" dirty="0"/>
              <a:t>θ</a:t>
            </a:r>
            <a:r>
              <a:rPr lang="en-US" dirty="0"/>
              <a:t>+1 to </a:t>
            </a:r>
            <a:r>
              <a:rPr lang="el-GR" dirty="0"/>
              <a:t>θ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029200" y="6107668"/>
            <a:ext cx="2372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(note the uppercase P)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457200"/>
            <a:ext cx="3927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</a:t>
            </a:r>
            <a:r>
              <a:rPr lang="el-GR" dirty="0"/>
              <a:t>θ</a:t>
            </a:r>
            <a:r>
              <a:rPr lang="en-US" dirty="0"/>
              <a:t> -&gt; </a:t>
            </a:r>
            <a:r>
              <a:rPr lang="el-GR" dirty="0"/>
              <a:t>θ</a:t>
            </a:r>
            <a:r>
              <a:rPr lang="en-US" dirty="0"/>
              <a:t>+1)  = 0.5 * min( P(</a:t>
            </a:r>
            <a:r>
              <a:rPr lang="el-GR" dirty="0"/>
              <a:t>θ</a:t>
            </a:r>
            <a:r>
              <a:rPr lang="en-US" dirty="0"/>
              <a:t>+1)/P(</a:t>
            </a:r>
            <a:r>
              <a:rPr lang="el-GR" dirty="0"/>
              <a:t>θ</a:t>
            </a:r>
            <a:r>
              <a:rPr lang="en-US" dirty="0"/>
              <a:t>),1) 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819400" y="838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0" y="1295400"/>
            <a:ext cx="3808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we might have</a:t>
            </a:r>
          </a:p>
          <a:p>
            <a:r>
              <a:rPr lang="en-US" dirty="0"/>
              <a:t>gone to </a:t>
            </a:r>
            <a:r>
              <a:rPr lang="el-GR" dirty="0"/>
              <a:t>θ</a:t>
            </a:r>
            <a:r>
              <a:rPr lang="en-US" dirty="0"/>
              <a:t>-1 instead </a:t>
            </a:r>
          </a:p>
          <a:p>
            <a:r>
              <a:rPr lang="en-US" dirty="0"/>
              <a:t>(although this will cancel out in a bit…)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495800" y="9144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05400" y="1600200"/>
            <a:ext cx="2665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definition of the </a:t>
            </a:r>
          </a:p>
          <a:p>
            <a:r>
              <a:rPr lang="en-US" dirty="0"/>
              <a:t>Metropolis algorithm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2514600"/>
            <a:ext cx="124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Likewise…..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8200" y="2971800"/>
            <a:ext cx="3927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p(</a:t>
            </a:r>
            <a:r>
              <a:rPr lang="el-GR" dirty="0"/>
              <a:t>θ</a:t>
            </a:r>
            <a:r>
              <a:rPr lang="en-US" dirty="0"/>
              <a:t>+1 -&gt; </a:t>
            </a:r>
            <a:r>
              <a:rPr lang="el-GR" dirty="0"/>
              <a:t>θ</a:t>
            </a:r>
            <a:r>
              <a:rPr lang="en-US" dirty="0"/>
              <a:t>)  = 0.5 * min( P(</a:t>
            </a:r>
            <a:r>
              <a:rPr lang="el-GR" dirty="0"/>
              <a:t>θ</a:t>
            </a:r>
            <a:r>
              <a:rPr lang="en-US" dirty="0"/>
              <a:t>)/P(</a:t>
            </a:r>
            <a:r>
              <a:rPr lang="el-GR" dirty="0"/>
              <a:t>θ</a:t>
            </a:r>
            <a:r>
              <a:rPr lang="en-US" dirty="0"/>
              <a:t>+1),1)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43000" y="3505200"/>
            <a:ext cx="542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if we take the ratio of the two transition probabilities</a:t>
            </a:r>
          </a:p>
        </p:txBody>
      </p:sp>
      <p:pic>
        <p:nvPicPr>
          <p:cNvPr id="162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1" y="3968087"/>
            <a:ext cx="5943600" cy="266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1025</Words>
  <Application>Microsoft Office PowerPoint</Application>
  <PresentationFormat>On-screen Show (4:3)</PresentationFormat>
  <Paragraphs>147</Paragraphs>
  <Slides>24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afodor</cp:lastModifiedBy>
  <cp:revision>199</cp:revision>
  <dcterms:created xsi:type="dcterms:W3CDTF">2006-08-16T00:00:00Z</dcterms:created>
  <dcterms:modified xsi:type="dcterms:W3CDTF">2020-02-10T15:01:22Z</dcterms:modified>
</cp:coreProperties>
</file>