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1" r:id="rId15"/>
    <p:sldId id="27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BB8C3-AB64-4198-A259-5325705B158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BF44C-66DE-47A0-9AA7-EFF3B79B9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2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F44C-66DE-47A0-9AA7-EFF3B79B93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6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1B84B5-348D-4E6A-A1B8-F07E62553E6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60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F44C-66DE-47A0-9AA7-EFF3B79B93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26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5BF44C-66DE-47A0-9AA7-EFF3B79B93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1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B4CC-EEAD-468A-A44A-81E07ECE0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5559-A809-4468-9D61-CDB098FCE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755D8-F48D-44A0-9500-0D04F1E2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844D4-1C41-4082-8529-3A011051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A4BC-F391-4073-AE0A-0D72DA62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0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2B5C-C671-4C83-803C-D57E1277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2D8AE-BDC9-4475-884C-1AE9E3D0F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AAD32-3BCC-458C-98E9-50CF176F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2C3C-5E01-43E5-9F3A-F911BD79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6F60-8DD4-4007-9F75-B901A1C3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2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48468-39A9-4A5B-AE0B-32453AAF4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62D28-0ADA-4AEC-8907-F9CEE8D5D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56D3-4218-4E1C-BE56-231754C3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D6408-0098-4014-83AF-96292D70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12113-0519-40E0-8D63-7074CF25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5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3D88-C18F-4301-B8CB-D923FB80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F14E-9E03-48D1-9407-ABCD194C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0FE1-D9EB-4D52-9761-7A156407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3737-20C9-44E0-B0BE-2EA5E51E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FEB65-7DD0-4ADB-AD77-F5E0D9E0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4C1F-7883-44AA-BF38-2810B236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6879E-B0C1-47B5-A3DB-4CB369BB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C70C9-BDD0-461B-A432-502CD156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FF6C-04AB-4FDC-B978-FC719DA3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F673-1D7E-4D77-8BCB-FAF8B31A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7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AD87-965E-4866-BB65-81544E3E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D35CC-B6F7-4641-8F57-A3336131F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1C1C9-C082-4705-96F5-A271DD283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45E3E-2BAF-4E0C-A9E0-C9822029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27CDA-5AAA-46F0-8612-A1A824D5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87073-7AFC-4FF0-B4FA-684BAD9C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485F-508A-4ABD-A8FB-3DE53CBE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7383-092C-4C90-B1CF-F9702C4D5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91AFA-3F1D-4238-B9F1-6C63398AD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CA510-4E2B-4059-A19D-5190E63ED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66A9C-1AD9-418A-A53D-333EBE885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9A1A8-8BDC-466D-9045-916FF8D9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42B1-5608-4AB5-8C99-79387F3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D812B-66CD-4E7D-B3BA-83079967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7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8EDE-1B2B-4D6E-83FA-7487602E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025CC-A7D4-4C57-BC98-932C562D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29990-6032-4341-AC15-66BA56AE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A628F-7494-40D2-B530-B9767873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722FB-B1CF-4AD4-B946-A741FE13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FF552-3199-4934-9319-84D419D9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BEEBB-4B82-4608-A497-F71E9465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9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C271-3304-49C0-844D-200BAFBC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E24A0-FE71-4206-B4C5-4F2CDED0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89E80-3C57-4A28-ADC1-1BBCC0E3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23037-1CB9-49B7-80DB-19996E31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2EFE2-248C-4EBA-8F00-10519EC5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D57CD-DEFF-49A9-AB0E-DE552AAC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1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14BB-4C8B-4876-91F8-A1388C34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F6CA0-0762-4318-B6BA-986F7AD3F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F129F-4845-416E-B5CC-C00FC321C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B1B92-0821-4D91-BF9C-5D28366F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FEE7D-2242-46A4-9E7F-1E413A012AD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73386-CA2F-44A8-992A-E11F0ADB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B9DC-AC7A-4053-B868-30C50C92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10D46-25C8-46F1-B20C-362CCD12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FC90B-862B-47E0-B224-3794F06A6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0920-EBC1-485C-84B5-D43E65347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FEE7D-2242-46A4-9E7F-1E413A012AD3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665D2-3F2B-4A85-9674-A35587DC5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AF9D-4070-4E99-938C-3CABE4E7F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A636-EAAD-4FB0-81BB-3EB25449F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8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irkdorffer.com/jspspecs/images/scenario2.jp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E94A29-1B49-415C-A192-8A83E0AABA87}"/>
              </a:ext>
            </a:extLst>
          </p:cNvPr>
          <p:cNvSpPr txBox="1"/>
          <p:nvPr/>
        </p:nvSpPr>
        <p:spPr>
          <a:xfrm>
            <a:off x="822960" y="345440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Closures are central to </a:t>
            </a:r>
            <a:r>
              <a:rPr lang="en-US" dirty="0" err="1"/>
              <a:t>javascript</a:t>
            </a:r>
            <a:r>
              <a:rPr lang="en-US" dirty="0"/>
              <a:t> and allow for encapsulation</a:t>
            </a:r>
          </a:p>
          <a:p>
            <a:r>
              <a:rPr lang="en-US" dirty="0" err="1"/>
              <a:t>Javascript</a:t>
            </a:r>
            <a:r>
              <a:rPr lang="en-US" dirty="0"/>
              <a:t> is single-threaded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E56CF0-C19E-4043-BEC5-A9A8D936EEA4}"/>
              </a:ext>
            </a:extLst>
          </p:cNvPr>
          <p:cNvCxnSpPr/>
          <p:nvPr/>
        </p:nvCxnSpPr>
        <p:spPr>
          <a:xfrm flipH="1">
            <a:off x="2915920" y="538480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90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D7F0F3-1A64-4DE0-A91A-F5C93B17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" y="635149"/>
            <a:ext cx="10586720" cy="5381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F72980-1A64-412C-8819-DF0AE8D685D2}"/>
              </a:ext>
            </a:extLst>
          </p:cNvPr>
          <p:cNvSpPr txBox="1"/>
          <p:nvPr/>
        </p:nvSpPr>
        <p:spPr>
          <a:xfrm>
            <a:off x="1219200" y="172720"/>
            <a:ext cx="995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Closures allow for an inner function to see an outer function’s scope after the outer function </a:t>
            </a:r>
            <a:r>
              <a:rPr lang="en-US"/>
              <a:t>has exited…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3AECF-7670-4DD8-8202-0A959AE2D705}"/>
              </a:ext>
            </a:extLst>
          </p:cNvPr>
          <p:cNvSpPr txBox="1"/>
          <p:nvPr/>
        </p:nvSpPr>
        <p:spPr>
          <a:xfrm>
            <a:off x="655320" y="6217920"/>
            <a:ext cx="328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Secrets of the </a:t>
            </a:r>
            <a:r>
              <a:rPr lang="en-US" dirty="0" err="1"/>
              <a:t>Javascript</a:t>
            </a:r>
            <a:r>
              <a:rPr lang="en-US" dirty="0"/>
              <a:t> Ninja’s…</a:t>
            </a:r>
          </a:p>
        </p:txBody>
      </p:sp>
    </p:spTree>
    <p:extLst>
      <p:ext uri="{BB962C8B-B14F-4D97-AF65-F5344CB8AC3E}">
        <p14:creationId xmlns:p14="http://schemas.microsoft.com/office/powerpoint/2010/main" val="18142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AC7B8-A8C2-47F5-9161-03914FCAB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08" y="397096"/>
            <a:ext cx="10477183" cy="5891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0FBFA8-4397-4ECC-897D-ED1CD9EEB857}"/>
              </a:ext>
            </a:extLst>
          </p:cNvPr>
          <p:cNvSpPr txBox="1"/>
          <p:nvPr/>
        </p:nvSpPr>
        <p:spPr>
          <a:xfrm>
            <a:off x="655320" y="6217920"/>
            <a:ext cx="328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Secrets of the </a:t>
            </a:r>
            <a:r>
              <a:rPr lang="en-US" dirty="0" err="1"/>
              <a:t>Javascript</a:t>
            </a:r>
            <a:r>
              <a:rPr lang="en-US" dirty="0"/>
              <a:t> Ninja’s…</a:t>
            </a:r>
          </a:p>
        </p:txBody>
      </p:sp>
    </p:spTree>
    <p:extLst>
      <p:ext uri="{BB962C8B-B14F-4D97-AF65-F5344CB8AC3E}">
        <p14:creationId xmlns:p14="http://schemas.microsoft.com/office/powerpoint/2010/main" val="408207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5C005B-90B4-423D-BC39-83FC5B7A8603}"/>
              </a:ext>
            </a:extLst>
          </p:cNvPr>
          <p:cNvSpPr/>
          <p:nvPr/>
        </p:nvSpPr>
        <p:spPr>
          <a:xfrm>
            <a:off x="3058160" y="6448475"/>
            <a:ext cx="999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https://developer.mozilla.org/en-US/docs/Web/JavaScript/Reference/Statements/let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6C706-889C-4BF9-9E98-7786CD6FAFA2}"/>
              </a:ext>
            </a:extLst>
          </p:cNvPr>
          <p:cNvSpPr txBox="1"/>
          <p:nvPr/>
        </p:nvSpPr>
        <p:spPr>
          <a:xfrm>
            <a:off x="706120" y="254000"/>
            <a:ext cx="901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want to attach a function to each item it a list with closures, the easiest way is with “let”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C34B3-8298-45A6-9A8E-2DCEDC3E8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829593"/>
            <a:ext cx="9448800" cy="48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5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7DE78-8545-4F10-8BCA-91FAD6883876}"/>
              </a:ext>
            </a:extLst>
          </p:cNvPr>
          <p:cNvSpPr txBox="1"/>
          <p:nvPr/>
        </p:nvSpPr>
        <p:spPr>
          <a:xfrm>
            <a:off x="650240" y="71120"/>
            <a:ext cx="8919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var you kind of have to tie yourself in knots to find an appropriate scope via the closure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04D2E-242D-463C-B215-0BEE6E94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95" y="567485"/>
            <a:ext cx="9236579" cy="59501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BCD741-EC3A-4704-AC27-E0DEF5ADD122}"/>
              </a:ext>
            </a:extLst>
          </p:cNvPr>
          <p:cNvSpPr/>
          <p:nvPr/>
        </p:nvSpPr>
        <p:spPr>
          <a:xfrm>
            <a:off x="3418840" y="6458635"/>
            <a:ext cx="999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https://developer.mozilla.org/en-US/docs/Web/JavaScript/Reference/Statements/let</a:t>
            </a:r>
          </a:p>
        </p:txBody>
      </p:sp>
    </p:spTree>
    <p:extLst>
      <p:ext uri="{BB962C8B-B14F-4D97-AF65-F5344CB8AC3E}">
        <p14:creationId xmlns:p14="http://schemas.microsoft.com/office/powerpoint/2010/main" val="18600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3244A8-AA9C-41BB-AC45-7FD879CBF8F4}"/>
              </a:ext>
            </a:extLst>
          </p:cNvPr>
          <p:cNvSpPr txBox="1"/>
          <p:nvPr/>
        </p:nvSpPr>
        <p:spPr>
          <a:xfrm>
            <a:off x="695960" y="15240"/>
            <a:ext cx="863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Closures can be used to make functions have the equivalent of private instance variables….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991AE-FD71-4355-87D6-80E5EFA01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35" y="396240"/>
            <a:ext cx="10055706" cy="5993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E33D71-847D-42B5-90DC-C29229D1100E}"/>
              </a:ext>
            </a:extLst>
          </p:cNvPr>
          <p:cNvSpPr txBox="1"/>
          <p:nvPr/>
        </p:nvSpPr>
        <p:spPr>
          <a:xfrm>
            <a:off x="1117600" y="6421120"/>
            <a:ext cx="304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Secrets of the </a:t>
            </a:r>
            <a:r>
              <a:rPr lang="en-US" dirty="0" err="1"/>
              <a:t>Javascript</a:t>
            </a:r>
            <a:r>
              <a:rPr lang="en-US" dirty="0"/>
              <a:t> ninjas</a:t>
            </a:r>
          </a:p>
        </p:txBody>
      </p:sp>
    </p:spTree>
    <p:extLst>
      <p:ext uri="{BB962C8B-B14F-4D97-AF65-F5344CB8AC3E}">
        <p14:creationId xmlns:p14="http://schemas.microsoft.com/office/powerpoint/2010/main" val="267066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24770F-3B4E-4696-AF27-F5B00113EFCC}"/>
              </a:ext>
            </a:extLst>
          </p:cNvPr>
          <p:cNvSpPr txBox="1"/>
          <p:nvPr/>
        </p:nvSpPr>
        <p:spPr>
          <a:xfrm>
            <a:off x="130628" y="83128"/>
            <a:ext cx="918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we (sort of) had closures in Java (but the inner functions could only access final data…)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8682A-480A-41F6-9BDA-3A260F4E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47" y="404563"/>
            <a:ext cx="4248016" cy="2944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F97B6C-842D-4D12-99DC-F51A67C20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25" y="1756834"/>
            <a:ext cx="5600700" cy="428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50AC70-B613-4E53-B348-45E9C56756D1}"/>
              </a:ext>
            </a:extLst>
          </p:cNvPr>
          <p:cNvSpPr txBox="1"/>
          <p:nvPr/>
        </p:nvSpPr>
        <p:spPr>
          <a:xfrm>
            <a:off x="1757546" y="3145372"/>
            <a:ext cx="923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the inner class has access to x, but Java requires that x be final or “effectively final”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1B6B77-7572-4DBB-85BD-0CFB2989C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13" y="3957946"/>
            <a:ext cx="4257675" cy="2362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4E7F6C-0190-4550-BD6C-C84AF325A3BB}"/>
              </a:ext>
            </a:extLst>
          </p:cNvPr>
          <p:cNvSpPr txBox="1"/>
          <p:nvPr/>
        </p:nvSpPr>
        <p:spPr>
          <a:xfrm>
            <a:off x="4630217" y="4954380"/>
            <a:ext cx="203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compiles fine…</a:t>
            </a:r>
          </a:p>
        </p:txBody>
      </p:sp>
    </p:spTree>
    <p:extLst>
      <p:ext uri="{BB962C8B-B14F-4D97-AF65-F5344CB8AC3E}">
        <p14:creationId xmlns:p14="http://schemas.microsoft.com/office/powerpoint/2010/main" val="1805361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7CBA97-ECEB-4826-A78C-4310300E4FE9}"/>
              </a:ext>
            </a:extLst>
          </p:cNvPr>
          <p:cNvSpPr txBox="1"/>
          <p:nvPr/>
        </p:nvSpPr>
        <p:spPr>
          <a:xfrm>
            <a:off x="822960" y="340360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Closures are central to </a:t>
            </a:r>
            <a:r>
              <a:rPr lang="en-US" dirty="0" err="1"/>
              <a:t>javascript</a:t>
            </a:r>
            <a:r>
              <a:rPr lang="en-US" dirty="0"/>
              <a:t> and allow for encapsulation</a:t>
            </a:r>
          </a:p>
          <a:p>
            <a:r>
              <a:rPr lang="en-US" dirty="0" err="1"/>
              <a:t>Javascript</a:t>
            </a:r>
            <a:r>
              <a:rPr lang="en-US" dirty="0"/>
              <a:t> is single-threaded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CD0825-9976-4E6D-BD80-6F9EC280F175}"/>
              </a:ext>
            </a:extLst>
          </p:cNvPr>
          <p:cNvCxnSpPr/>
          <p:nvPr/>
        </p:nvCxnSpPr>
        <p:spPr>
          <a:xfrm flipH="1">
            <a:off x="3601720" y="1082040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644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CFFE79-2988-4670-AF26-46758DEE4D06}"/>
              </a:ext>
            </a:extLst>
          </p:cNvPr>
          <p:cNvSpPr txBox="1"/>
          <p:nvPr/>
        </p:nvSpPr>
        <p:spPr>
          <a:xfrm>
            <a:off x="751840" y="228600"/>
            <a:ext cx="94949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does not allow multiple threads to share access to mutable data.</a:t>
            </a:r>
          </a:p>
          <a:p>
            <a:endParaRPr lang="en-US" dirty="0"/>
          </a:p>
          <a:p>
            <a:r>
              <a:rPr lang="en-US" dirty="0"/>
              <a:t>There is no equivalent to new Thread().start().</a:t>
            </a:r>
          </a:p>
          <a:p>
            <a:endParaRPr lang="en-US" dirty="0"/>
          </a:p>
          <a:p>
            <a:r>
              <a:rPr lang="en-US" dirty="0"/>
              <a:t>There are no Semaphores or other methods for </a:t>
            </a:r>
            <a:r>
              <a:rPr lang="en-US" dirty="0" err="1"/>
              <a:t>co-ordinating</a:t>
            </a:r>
            <a:r>
              <a:rPr lang="en-US" dirty="0"/>
              <a:t> multiple threads.</a:t>
            </a:r>
          </a:p>
          <a:p>
            <a:endParaRPr lang="en-US" dirty="0"/>
          </a:p>
          <a:p>
            <a:r>
              <a:rPr lang="en-US" dirty="0"/>
              <a:t>“Everything is multi-threaded except your code”</a:t>
            </a:r>
          </a:p>
          <a:p>
            <a:endParaRPr lang="en-US" dirty="0"/>
          </a:p>
          <a:p>
            <a:r>
              <a:rPr lang="en-US" dirty="0"/>
              <a:t>However, </a:t>
            </a:r>
            <a:r>
              <a:rPr lang="en-US" dirty="0" err="1"/>
              <a:t>javascript</a:t>
            </a:r>
            <a:r>
              <a:rPr lang="en-US" dirty="0"/>
              <a:t> can still manage multiple events via the use of closures and callback functions…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4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CEA5B0-2611-4557-B562-17B641B9EB0E}"/>
              </a:ext>
            </a:extLst>
          </p:cNvPr>
          <p:cNvSpPr txBox="1"/>
          <p:nvPr/>
        </p:nvSpPr>
        <p:spPr>
          <a:xfrm>
            <a:off x="314960" y="-5080"/>
            <a:ext cx="8413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skeleton server that allows each client to have an associated state (via closures)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20191-E514-4A7F-A3D7-E51090F2C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1" y="365760"/>
            <a:ext cx="8893749" cy="52951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C7DFAA-AB75-4FCF-B82B-0401F8FCA6D2}"/>
              </a:ext>
            </a:extLst>
          </p:cNvPr>
          <p:cNvCxnSpPr/>
          <p:nvPr/>
        </p:nvCxnSpPr>
        <p:spPr>
          <a:xfrm flipH="1">
            <a:off x="8728738" y="3886200"/>
            <a:ext cx="1324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1E3FF9-2342-4B8F-973A-A539A79AD9DB}"/>
              </a:ext>
            </a:extLst>
          </p:cNvPr>
          <p:cNvSpPr txBox="1"/>
          <p:nvPr/>
        </p:nvSpPr>
        <p:spPr>
          <a:xfrm>
            <a:off x="10038080" y="3703320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local </a:t>
            </a:r>
          </a:p>
          <a:p>
            <a:r>
              <a:rPr lang="en-US" dirty="0"/>
              <a:t>variables via closures</a:t>
            </a:r>
          </a:p>
        </p:txBody>
      </p:sp>
    </p:spTree>
    <p:extLst>
      <p:ext uri="{BB962C8B-B14F-4D97-AF65-F5344CB8AC3E}">
        <p14:creationId xmlns:p14="http://schemas.microsoft.com/office/powerpoint/2010/main" val="2766451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4FAD5E-A59F-4759-8470-8B4959BC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610" y="187960"/>
            <a:ext cx="4999990" cy="1989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280E9-6340-4639-8E8E-EFD3D977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29" y="4460240"/>
            <a:ext cx="4999987" cy="19895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993F22-D805-4ED7-8C98-0F553AE6E5BB}"/>
              </a:ext>
            </a:extLst>
          </p:cNvPr>
          <p:cNvCxnSpPr>
            <a:cxnSpLocks/>
          </p:cNvCxnSpPr>
          <p:nvPr/>
        </p:nvCxnSpPr>
        <p:spPr>
          <a:xfrm flipH="1">
            <a:off x="4221480" y="817880"/>
            <a:ext cx="2350769" cy="135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C71DBE-A7DD-45BC-83AF-EE175BDAEEE2}"/>
              </a:ext>
            </a:extLst>
          </p:cNvPr>
          <p:cNvCxnSpPr>
            <a:cxnSpLocks/>
          </p:cNvCxnSpPr>
          <p:nvPr/>
        </p:nvCxnSpPr>
        <p:spPr>
          <a:xfrm flipH="1" flipV="1">
            <a:off x="3840480" y="3906520"/>
            <a:ext cx="2255520" cy="149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3E24ECA-FBEC-4CCA-8963-28730CCAF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" y="2209994"/>
            <a:ext cx="3924301" cy="15573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0B4E21-AEDB-4C72-BA6A-4408F3C73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609" y="2324100"/>
            <a:ext cx="4999987" cy="19895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30ED01-C899-4BB1-B65C-3FCFB7E16C6F}"/>
              </a:ext>
            </a:extLst>
          </p:cNvPr>
          <p:cNvCxnSpPr/>
          <p:nvPr/>
        </p:nvCxnSpPr>
        <p:spPr>
          <a:xfrm flipH="1" flipV="1">
            <a:off x="4257040" y="3114040"/>
            <a:ext cx="2016760" cy="4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87437D5-66CD-44E4-B951-F5A8A9D7C6A3}"/>
              </a:ext>
            </a:extLst>
          </p:cNvPr>
          <p:cNvSpPr txBox="1"/>
          <p:nvPr/>
        </p:nvSpPr>
        <p:spPr>
          <a:xfrm>
            <a:off x="441960" y="421640"/>
            <a:ext cx="500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 the closure, each client can have its own state…</a:t>
            </a:r>
          </a:p>
        </p:txBody>
      </p:sp>
    </p:spTree>
    <p:extLst>
      <p:ext uri="{BB962C8B-B14F-4D97-AF65-F5344CB8AC3E}">
        <p14:creationId xmlns:p14="http://schemas.microsoft.com/office/powerpoint/2010/main" val="55049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79F53E-1928-406A-BF8E-39C6E8409FF5}"/>
              </a:ext>
            </a:extLst>
          </p:cNvPr>
          <p:cNvSpPr txBox="1"/>
          <p:nvPr/>
        </p:nvSpPr>
        <p:spPr>
          <a:xfrm>
            <a:off x="375920" y="91440"/>
            <a:ext cx="10724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</a:t>
            </a:r>
            <a:r>
              <a:rPr lang="en-US" dirty="0" err="1"/>
              <a:t>javacript</a:t>
            </a:r>
            <a:r>
              <a:rPr lang="en-US" dirty="0"/>
              <a:t> has two scopes: “local” and “global”</a:t>
            </a:r>
          </a:p>
          <a:p>
            <a:r>
              <a:rPr lang="en-US" dirty="0"/>
              <a:t>Block level scope is created by the “let” keyboard (in recent versions of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We’ve seen global scope has different names in different environments (global in node; window in the browser…)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FDE62-0FC8-40CD-B385-7A9D5696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811" y="1469569"/>
            <a:ext cx="4767142" cy="49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07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C3CA1B-30D8-4E4B-B2DD-B48214B3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751" y="1530795"/>
            <a:ext cx="6634526" cy="4541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316802-128B-4783-952A-4240FF36E138}"/>
              </a:ext>
            </a:extLst>
          </p:cNvPr>
          <p:cNvSpPr txBox="1"/>
          <p:nvPr/>
        </p:nvSpPr>
        <p:spPr>
          <a:xfrm>
            <a:off x="746760" y="416560"/>
            <a:ext cx="100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javascript</a:t>
            </a:r>
            <a:r>
              <a:rPr lang="en-US" dirty="0"/>
              <a:t> event loop runs single-threaded and waits for something to happen via a callback function…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44CA18-ADC8-4F08-BE4A-6A1EF095500D}"/>
              </a:ext>
            </a:extLst>
          </p:cNvPr>
          <p:cNvSpPr txBox="1"/>
          <p:nvPr/>
        </p:nvSpPr>
        <p:spPr>
          <a:xfrm>
            <a:off x="1056904" y="6222670"/>
            <a:ext cx="2241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Node.js: the right way</a:t>
            </a:r>
          </a:p>
        </p:txBody>
      </p:sp>
    </p:spTree>
    <p:extLst>
      <p:ext uri="{BB962C8B-B14F-4D97-AF65-F5344CB8AC3E}">
        <p14:creationId xmlns:p14="http://schemas.microsoft.com/office/powerpoint/2010/main" val="166226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600200"/>
            <a:ext cx="54292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438400" y="59436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http://www.kirkdorffer.com/jspspecs/images/scenario2.jpg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7401" y="533400"/>
            <a:ext cx="761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this to the java/servlet web cycle where each request to a servlet can </a:t>
            </a:r>
          </a:p>
          <a:p>
            <a:r>
              <a:rPr lang="en-US" dirty="0"/>
              <a:t>(potentially) start a new thread…</a:t>
            </a:r>
          </a:p>
        </p:txBody>
      </p:sp>
    </p:spTree>
    <p:extLst>
      <p:ext uri="{BB962C8B-B14F-4D97-AF65-F5344CB8AC3E}">
        <p14:creationId xmlns:p14="http://schemas.microsoft.com/office/powerpoint/2010/main" val="1369215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AE749F-0CFA-44AE-AEB6-867161D5479C}"/>
              </a:ext>
            </a:extLst>
          </p:cNvPr>
          <p:cNvCxnSpPr/>
          <p:nvPr/>
        </p:nvCxnSpPr>
        <p:spPr>
          <a:xfrm>
            <a:off x="6085840" y="289560"/>
            <a:ext cx="0" cy="5679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D66D13-D7F5-4894-82EC-220FA7A85AAD}"/>
              </a:ext>
            </a:extLst>
          </p:cNvPr>
          <p:cNvSpPr txBox="1"/>
          <p:nvPr/>
        </p:nvSpPr>
        <p:spPr>
          <a:xfrm>
            <a:off x="1275080" y="60960"/>
            <a:ext cx="42414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server</a:t>
            </a:r>
          </a:p>
          <a:p>
            <a:endParaRPr lang="en-US" dirty="0"/>
          </a:p>
          <a:p>
            <a:r>
              <a:rPr lang="en-US" dirty="0"/>
              <a:t>Synchronous startup-</a:t>
            </a:r>
          </a:p>
          <a:p>
            <a:r>
              <a:rPr lang="en-US" dirty="0"/>
              <a:t>Load libraries and other startup tasks that </a:t>
            </a:r>
          </a:p>
          <a:p>
            <a:r>
              <a:rPr lang="en-US" dirty="0"/>
              <a:t>might be slow</a:t>
            </a:r>
          </a:p>
          <a:p>
            <a:endParaRPr lang="en-US" dirty="0"/>
          </a:p>
          <a:p>
            <a:r>
              <a:rPr lang="en-US" dirty="0"/>
              <a:t>Asynchronous serving- </a:t>
            </a:r>
          </a:p>
          <a:p>
            <a:r>
              <a:rPr lang="en-US" dirty="0"/>
              <a:t>Slow things must be relegated to a server</a:t>
            </a:r>
          </a:p>
          <a:p>
            <a:r>
              <a:rPr lang="en-US" dirty="0"/>
              <a:t>or background process or otherwise off the</a:t>
            </a:r>
          </a:p>
          <a:p>
            <a:r>
              <a:rPr lang="en-US" dirty="0"/>
              <a:t>event loop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D52A8-ABD1-4D4D-A765-12760D3A5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71" y="2809240"/>
            <a:ext cx="4022670" cy="27536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2BD054-834B-4D33-BE2A-1C54C88F6E2B}"/>
              </a:ext>
            </a:extLst>
          </p:cNvPr>
          <p:cNvSpPr txBox="1"/>
          <p:nvPr/>
        </p:nvSpPr>
        <p:spPr>
          <a:xfrm>
            <a:off x="1026160" y="5334000"/>
            <a:ext cx="4805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slow things gets done, call back </a:t>
            </a:r>
          </a:p>
          <a:p>
            <a:r>
              <a:rPr lang="en-US" dirty="0"/>
              <a:t>To the asynchronous event loop.</a:t>
            </a:r>
          </a:p>
          <a:p>
            <a:endParaRPr lang="en-US" dirty="0"/>
          </a:p>
          <a:p>
            <a:r>
              <a:rPr lang="en-US" dirty="0"/>
              <a:t>None of your code in the event loop should block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DA9780-1CC9-4776-8C4C-40BF1EB7218D}"/>
              </a:ext>
            </a:extLst>
          </p:cNvPr>
          <p:cNvSpPr/>
          <p:nvPr/>
        </p:nvSpPr>
        <p:spPr>
          <a:xfrm>
            <a:off x="7068569" y="55880"/>
            <a:ext cx="1214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Java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47AFC-FB18-4AC9-AABC-6FEA03C6D302}"/>
              </a:ext>
            </a:extLst>
          </p:cNvPr>
          <p:cNvSpPr/>
          <p:nvPr/>
        </p:nvSpPr>
        <p:spPr>
          <a:xfrm>
            <a:off x="6354697" y="6762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Single threaded startup-</a:t>
            </a:r>
          </a:p>
          <a:p>
            <a:r>
              <a:rPr lang="en-US" dirty="0"/>
              <a:t>Load libraries and other startup tasks that </a:t>
            </a:r>
          </a:p>
          <a:p>
            <a:r>
              <a:rPr lang="en-US" dirty="0"/>
              <a:t>might be slow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E6B27D-7F5B-49A7-B441-EDCADE9F7DA3}"/>
              </a:ext>
            </a:extLst>
          </p:cNvPr>
          <p:cNvSpPr/>
          <p:nvPr/>
        </p:nvSpPr>
        <p:spPr>
          <a:xfrm>
            <a:off x="6309360" y="17620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Multi-threaded serving- </a:t>
            </a:r>
          </a:p>
          <a:p>
            <a:r>
              <a:rPr lang="en-US" dirty="0"/>
              <a:t>Each request can be handled in its own thread</a:t>
            </a:r>
          </a:p>
          <a:p>
            <a:r>
              <a:rPr lang="en-US" dirty="0"/>
              <a:t>Any individual thread can block </a:t>
            </a:r>
          </a:p>
          <a:p>
            <a:r>
              <a:rPr lang="en-US" dirty="0"/>
              <a:t>(as long as there are still some threads to handle the </a:t>
            </a:r>
          </a:p>
          <a:p>
            <a:r>
              <a:rPr lang="en-US" dirty="0"/>
              <a:t>new requests)</a:t>
            </a:r>
          </a:p>
          <a:p>
            <a:endParaRPr lang="en-US" dirty="0"/>
          </a:p>
          <a:p>
            <a:r>
              <a:rPr lang="en-US" dirty="0"/>
              <a:t>Allow for shared access to mutable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3373104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BF688F-5180-47A9-91F5-B2A02EE96F20}"/>
              </a:ext>
            </a:extLst>
          </p:cNvPr>
          <p:cNvSpPr txBox="1"/>
          <p:nvPr/>
        </p:nvSpPr>
        <p:spPr>
          <a:xfrm>
            <a:off x="584200" y="10160"/>
            <a:ext cx="522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lack of overhead, node.js </a:t>
            </a:r>
            <a:r>
              <a:rPr lang="en-US"/>
              <a:t>can actually be faster…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A6C43-0C52-4922-A620-76F6A9443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690881"/>
            <a:ext cx="5290241" cy="3017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EA2C7A-88E7-4625-84F1-22975DFB6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661" y="2484120"/>
            <a:ext cx="4934819" cy="397294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83557F-4DC7-4D96-AD49-A5DFA28602A4}"/>
              </a:ext>
            </a:extLst>
          </p:cNvPr>
          <p:cNvCxnSpPr/>
          <p:nvPr/>
        </p:nvCxnSpPr>
        <p:spPr>
          <a:xfrm>
            <a:off x="5857240" y="142240"/>
            <a:ext cx="0" cy="657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2C62080-E4A6-4F07-BEED-DFEE6FC3C9DA}"/>
              </a:ext>
            </a:extLst>
          </p:cNvPr>
          <p:cNvSpPr/>
          <p:nvPr/>
        </p:nvSpPr>
        <p:spPr>
          <a:xfrm>
            <a:off x="0" y="6069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https://www.infoworld.com/article/2883328/node-js/java-vs-nodejs-an-epic-battle-for-developer-mindshare.html</a:t>
            </a:r>
          </a:p>
        </p:txBody>
      </p:sp>
    </p:spTree>
    <p:extLst>
      <p:ext uri="{BB962C8B-B14F-4D97-AF65-F5344CB8AC3E}">
        <p14:creationId xmlns:p14="http://schemas.microsoft.com/office/powerpoint/2010/main" val="17719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B432D2-6BCF-4490-8228-10DAD78F9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1063063"/>
            <a:ext cx="10364090" cy="50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78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F7F74B-7BA5-4D9E-B897-B83940E5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" y="333026"/>
            <a:ext cx="9828966" cy="626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2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74A1CC-A37A-461D-B2C9-39BA07E27693}"/>
              </a:ext>
            </a:extLst>
          </p:cNvPr>
          <p:cNvCxnSpPr/>
          <p:nvPr/>
        </p:nvCxnSpPr>
        <p:spPr>
          <a:xfrm flipH="1">
            <a:off x="6410960" y="273304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AD6478-A90D-4CAF-A65B-64012DBF216D}"/>
              </a:ext>
            </a:extLst>
          </p:cNvPr>
          <p:cNvSpPr txBox="1"/>
          <p:nvPr/>
        </p:nvSpPr>
        <p:spPr>
          <a:xfrm>
            <a:off x="6441440" y="2006600"/>
            <a:ext cx="380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declare a variable without “</a:t>
            </a:r>
            <a:r>
              <a:rPr lang="en-US" dirty="0" err="1"/>
              <a:t>var</a:t>
            </a:r>
            <a:r>
              <a:rPr lang="en-US" dirty="0"/>
              <a:t>” so</a:t>
            </a:r>
          </a:p>
          <a:p>
            <a:r>
              <a:rPr lang="en-US" dirty="0"/>
              <a:t>Java helpfully set this to global scope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1B006C-446E-42A4-BCCF-C85CB3E2E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64" y="1158240"/>
            <a:ext cx="5624336" cy="51937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1B2901-4779-409B-B799-2DED64B581B3}"/>
              </a:ext>
            </a:extLst>
          </p:cNvPr>
          <p:cNvCxnSpPr/>
          <p:nvPr/>
        </p:nvCxnSpPr>
        <p:spPr>
          <a:xfrm flipH="1">
            <a:off x="6477000" y="376936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80C026-1770-42F1-9165-95649E68D6AB}"/>
              </a:ext>
            </a:extLst>
          </p:cNvPr>
          <p:cNvSpPr txBox="1"/>
          <p:nvPr/>
        </p:nvSpPr>
        <p:spPr>
          <a:xfrm>
            <a:off x="6537960" y="3175000"/>
            <a:ext cx="4419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Foo has never been invoked, so </a:t>
            </a:r>
            <a:r>
              <a:rPr lang="en-US" dirty="0" err="1"/>
              <a:t>global.aVar</a:t>
            </a:r>
            <a:r>
              <a:rPr lang="en-US" dirty="0"/>
              <a:t> is</a:t>
            </a:r>
          </a:p>
          <a:p>
            <a:r>
              <a:rPr lang="en-US" dirty="0"/>
              <a:t>not defined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46F6C2-7EDF-4F29-B7C7-D8A0C8FCB7A3}"/>
              </a:ext>
            </a:extLst>
          </p:cNvPr>
          <p:cNvCxnSpPr/>
          <p:nvPr/>
        </p:nvCxnSpPr>
        <p:spPr>
          <a:xfrm flipH="1">
            <a:off x="6446520" y="465836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4F805B-7E81-4D82-80EB-23B750FAC7AF}"/>
              </a:ext>
            </a:extLst>
          </p:cNvPr>
          <p:cNvSpPr txBox="1"/>
          <p:nvPr/>
        </p:nvSpPr>
        <p:spPr>
          <a:xfrm>
            <a:off x="6507480" y="4318000"/>
            <a:ext cx="453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foo executes, </a:t>
            </a:r>
            <a:r>
              <a:rPr lang="en-US" dirty="0" err="1"/>
              <a:t>global.aVar</a:t>
            </a:r>
            <a:r>
              <a:rPr lang="en-US" dirty="0"/>
              <a:t> is now defined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696BB-3DCA-4516-8C35-0F000CE8403C}"/>
              </a:ext>
            </a:extLst>
          </p:cNvPr>
          <p:cNvSpPr txBox="1"/>
          <p:nvPr/>
        </p:nvSpPr>
        <p:spPr>
          <a:xfrm>
            <a:off x="1275080" y="340360"/>
            <a:ext cx="810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without the use of “</a:t>
            </a:r>
            <a:r>
              <a:rPr lang="en-US" dirty="0" err="1"/>
              <a:t>var</a:t>
            </a:r>
            <a:r>
              <a:rPr lang="en-US" dirty="0"/>
              <a:t>” or “let” or “this.” variables scope to global scope</a:t>
            </a:r>
          </a:p>
        </p:txBody>
      </p:sp>
    </p:spTree>
    <p:extLst>
      <p:ext uri="{BB962C8B-B14F-4D97-AF65-F5344CB8AC3E}">
        <p14:creationId xmlns:p14="http://schemas.microsoft.com/office/powerpoint/2010/main" val="14944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51BAA-F74D-4C3C-AF72-D392C19DA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71" y="943955"/>
            <a:ext cx="5970577" cy="5634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5204F-EB4D-45DC-8A10-58A5A4B2A37F}"/>
              </a:ext>
            </a:extLst>
          </p:cNvPr>
          <p:cNvSpPr txBox="1"/>
          <p:nvPr/>
        </p:nvSpPr>
        <p:spPr>
          <a:xfrm>
            <a:off x="1457960" y="259080"/>
            <a:ext cx="5572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“</a:t>
            </a:r>
            <a:r>
              <a:rPr lang="en-US" dirty="0" err="1"/>
              <a:t>var</a:t>
            </a:r>
            <a:r>
              <a:rPr lang="en-US" dirty="0"/>
              <a:t>”, variables will be attached to the local scope….</a:t>
            </a:r>
          </a:p>
          <a:p>
            <a:r>
              <a:rPr lang="en-US" dirty="0"/>
              <a:t>Here </a:t>
            </a:r>
            <a:r>
              <a:rPr lang="en-US" dirty="0" err="1"/>
              <a:t>aVar</a:t>
            </a:r>
            <a:r>
              <a:rPr lang="en-US" dirty="0"/>
              <a:t> is not accessible outside of foo()  </a:t>
            </a:r>
          </a:p>
        </p:txBody>
      </p:sp>
    </p:spTree>
    <p:extLst>
      <p:ext uri="{BB962C8B-B14F-4D97-AF65-F5344CB8AC3E}">
        <p14:creationId xmlns:p14="http://schemas.microsoft.com/office/powerpoint/2010/main" val="23528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3155DC-4A09-44C6-AD7F-48BFF26A3C79}"/>
              </a:ext>
            </a:extLst>
          </p:cNvPr>
          <p:cNvSpPr txBox="1"/>
          <p:nvPr/>
        </p:nvSpPr>
        <p:spPr>
          <a:xfrm>
            <a:off x="858520" y="259080"/>
            <a:ext cx="849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 use, “this” instead of </a:t>
            </a:r>
            <a:r>
              <a:rPr lang="en-US" dirty="0" err="1"/>
              <a:t>var</a:t>
            </a:r>
            <a:r>
              <a:rPr lang="en-US" dirty="0"/>
              <a:t>, I am binding the variable to whatever the current context is.</a:t>
            </a:r>
          </a:p>
          <a:p>
            <a:r>
              <a:rPr lang="en-US" dirty="0"/>
              <a:t>But that context might be the global context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1C380-2AB0-471B-86B0-59FC190056D6}"/>
              </a:ext>
            </a:extLst>
          </p:cNvPr>
          <p:cNvCxnSpPr/>
          <p:nvPr/>
        </p:nvCxnSpPr>
        <p:spPr>
          <a:xfrm flipH="1">
            <a:off x="6329680" y="4744720"/>
            <a:ext cx="1620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0B3C8E-5D2D-4FB0-9C58-BB6FC4552589}"/>
              </a:ext>
            </a:extLst>
          </p:cNvPr>
          <p:cNvSpPr txBox="1"/>
          <p:nvPr/>
        </p:nvSpPr>
        <p:spPr>
          <a:xfrm>
            <a:off x="6177280" y="4333240"/>
            <a:ext cx="54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the “new” the context will be the global object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D2AE8-5C4D-4FEA-A9A6-639BD65E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08" y="955041"/>
            <a:ext cx="4666546" cy="4993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444D04-8C6E-4B78-A7A2-C352C6A32904}"/>
              </a:ext>
            </a:extLst>
          </p:cNvPr>
          <p:cNvSpPr txBox="1"/>
          <p:nvPr/>
        </p:nvSpPr>
        <p:spPr>
          <a:xfrm>
            <a:off x="858520" y="6050280"/>
            <a:ext cx="783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“</a:t>
            </a:r>
            <a:r>
              <a:rPr lang="en-US" dirty="0" err="1"/>
              <a:t>var</a:t>
            </a:r>
            <a:r>
              <a:rPr lang="en-US" dirty="0"/>
              <a:t>” (or with default), there will be one “</a:t>
            </a:r>
            <a:r>
              <a:rPr lang="en-US" dirty="0" err="1"/>
              <a:t>aVar</a:t>
            </a:r>
            <a:r>
              <a:rPr lang="en-US" dirty="0"/>
              <a:t>” associated with the function.</a:t>
            </a:r>
          </a:p>
          <a:p>
            <a:r>
              <a:rPr lang="en-US" dirty="0"/>
              <a:t>With “this”, every “new” will create a new copy of </a:t>
            </a:r>
            <a:r>
              <a:rPr lang="en-US" dirty="0" err="1"/>
              <a:t>aVar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6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BC49D5-70DE-458B-915C-6405058C940A}"/>
              </a:ext>
            </a:extLst>
          </p:cNvPr>
          <p:cNvSpPr txBox="1"/>
          <p:nvPr/>
        </p:nvSpPr>
        <p:spPr>
          <a:xfrm>
            <a:off x="574040" y="284480"/>
            <a:ext cx="7559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declared without “</a:t>
            </a:r>
            <a:r>
              <a:rPr lang="en-US" dirty="0" err="1"/>
              <a:t>var</a:t>
            </a:r>
            <a:r>
              <a:rPr lang="en-US" dirty="0"/>
              <a:t>” are sort of like “public static” variables in Java</a:t>
            </a:r>
          </a:p>
          <a:p>
            <a:r>
              <a:rPr lang="en-US" dirty="0"/>
              <a:t>Variables defined with this are sort of like instance variables in 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E65D6-9746-4497-AE39-88B8778C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58" y="1125805"/>
            <a:ext cx="5136340" cy="532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7CEB3F-7F70-4A1F-ABC1-F5817839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84" y="731520"/>
            <a:ext cx="6758033" cy="589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7B68F-401A-4DE7-A992-AE0AF62C9903}"/>
              </a:ext>
            </a:extLst>
          </p:cNvPr>
          <p:cNvSpPr txBox="1"/>
          <p:nvPr/>
        </p:nvSpPr>
        <p:spPr>
          <a:xfrm>
            <a:off x="1148080" y="20320"/>
            <a:ext cx="914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“</a:t>
            </a:r>
            <a:r>
              <a:rPr lang="en-US" dirty="0" err="1"/>
              <a:t>var</a:t>
            </a:r>
            <a:r>
              <a:rPr lang="en-US" dirty="0"/>
              <a:t>” blocks to the function (local or global) not the block (this is different than Java)</a:t>
            </a:r>
          </a:p>
          <a:p>
            <a:r>
              <a:rPr lang="en-US" dirty="0"/>
              <a:t>“let” assigns to block scope (more like Java…)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83C42-D297-F75D-36D5-05F9DB7D4FC8}"/>
              </a:ext>
            </a:extLst>
          </p:cNvPr>
          <p:cNvSpPr txBox="1"/>
          <p:nvPr/>
        </p:nvSpPr>
        <p:spPr>
          <a:xfrm>
            <a:off x="9268691" y="1292629"/>
            <a:ext cx="28841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a is in the global scope</a:t>
            </a:r>
          </a:p>
          <a:p>
            <a:r>
              <a:rPr lang="en-US" dirty="0"/>
              <a:t>b is not visible outside of the</a:t>
            </a:r>
          </a:p>
          <a:p>
            <a:r>
              <a:rPr lang="en-US" dirty="0"/>
              <a:t>block (more like Java)</a:t>
            </a:r>
          </a:p>
        </p:txBody>
      </p:sp>
    </p:spTree>
    <p:extLst>
      <p:ext uri="{BB962C8B-B14F-4D97-AF65-F5344CB8AC3E}">
        <p14:creationId xmlns:p14="http://schemas.microsoft.com/office/powerpoint/2010/main" val="147590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5254C1-65BC-46AC-A813-A90E3C238591}"/>
              </a:ext>
            </a:extLst>
          </p:cNvPr>
          <p:cNvSpPr txBox="1"/>
          <p:nvPr/>
        </p:nvSpPr>
        <p:spPr>
          <a:xfrm>
            <a:off x="548640" y="20320"/>
            <a:ext cx="914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default, “</a:t>
            </a:r>
            <a:r>
              <a:rPr lang="en-US" dirty="0" err="1"/>
              <a:t>var</a:t>
            </a:r>
            <a:r>
              <a:rPr lang="en-US" dirty="0"/>
              <a:t>” blocks to the function (local or global) not the block (this is different than Java)</a:t>
            </a:r>
          </a:p>
          <a:p>
            <a:r>
              <a:rPr lang="en-US" dirty="0"/>
              <a:t>“let” assigns to block scope (more like Java…)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0AAA8-A168-490E-8BF9-4C7E21AE7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56" y="822959"/>
            <a:ext cx="5312344" cy="56139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55D597-741D-4E74-A79B-BDE2407C021D}"/>
              </a:ext>
            </a:extLst>
          </p:cNvPr>
          <p:cNvSpPr/>
          <p:nvPr/>
        </p:nvSpPr>
        <p:spPr>
          <a:xfrm>
            <a:off x="3058160" y="6448475"/>
            <a:ext cx="9997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https://developer.mozilla.org/en-US/docs/Web/JavaScript/Reference/Statements/let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BBD6D-9DBA-49CC-A97E-1B134CFE6B37}"/>
              </a:ext>
            </a:extLst>
          </p:cNvPr>
          <p:cNvSpPr txBox="1"/>
          <p:nvPr/>
        </p:nvSpPr>
        <p:spPr>
          <a:xfrm>
            <a:off x="6659880" y="1635760"/>
            <a:ext cx="4418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be important for closures….</a:t>
            </a:r>
          </a:p>
          <a:p>
            <a:r>
              <a:rPr lang="en-US" dirty="0"/>
              <a:t>(and the way closures interact with for loops)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F99A60-171E-2D13-7A65-CEA9965A0F53}"/>
              </a:ext>
            </a:extLst>
          </p:cNvPr>
          <p:cNvSpPr txBox="1"/>
          <p:nvPr/>
        </p:nvSpPr>
        <p:spPr>
          <a:xfrm>
            <a:off x="6517178" y="4172989"/>
            <a:ext cx="5442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very counter-intuitive for a Java programmer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in the inner scope is a different variable than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in the outer scope. </a:t>
            </a:r>
          </a:p>
        </p:txBody>
      </p:sp>
    </p:spTree>
    <p:extLst>
      <p:ext uri="{BB962C8B-B14F-4D97-AF65-F5344CB8AC3E}">
        <p14:creationId xmlns:p14="http://schemas.microsoft.com/office/powerpoint/2010/main" val="332434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863499-2B70-4223-8ED2-381C6232C930}"/>
              </a:ext>
            </a:extLst>
          </p:cNvPr>
          <p:cNvSpPr txBox="1"/>
          <p:nvPr/>
        </p:nvSpPr>
        <p:spPr>
          <a:xfrm>
            <a:off x="822960" y="335280"/>
            <a:ext cx="5863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Scoping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Closures are central to </a:t>
            </a:r>
            <a:r>
              <a:rPr lang="en-US" dirty="0" err="1"/>
              <a:t>javascript</a:t>
            </a:r>
            <a:r>
              <a:rPr lang="en-US" dirty="0"/>
              <a:t> and allow for encapsulation</a:t>
            </a:r>
          </a:p>
          <a:p>
            <a:r>
              <a:rPr lang="en-US" dirty="0" err="1"/>
              <a:t>Javascript</a:t>
            </a:r>
            <a:r>
              <a:rPr lang="en-US" dirty="0"/>
              <a:t> is single-threaded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BB7D43-9089-499A-8911-54D0C200E937}"/>
              </a:ext>
            </a:extLst>
          </p:cNvPr>
          <p:cNvCxnSpPr/>
          <p:nvPr/>
        </p:nvCxnSpPr>
        <p:spPr>
          <a:xfrm flipH="1">
            <a:off x="6649720" y="817880"/>
            <a:ext cx="11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64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934</Words>
  <Application>Microsoft Office PowerPoint</Application>
  <PresentationFormat>Widescreen</PresentationFormat>
  <Paragraphs>102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Anthony Fodor</cp:lastModifiedBy>
  <cp:revision>66</cp:revision>
  <dcterms:created xsi:type="dcterms:W3CDTF">2017-11-21T21:43:31Z</dcterms:created>
  <dcterms:modified xsi:type="dcterms:W3CDTF">2022-11-30T18:17:41Z</dcterms:modified>
</cp:coreProperties>
</file>