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7" r:id="rId12"/>
    <p:sldId id="268" r:id="rId13"/>
    <p:sldId id="269" r:id="rId14"/>
    <p:sldId id="301" r:id="rId15"/>
    <p:sldId id="270" r:id="rId16"/>
    <p:sldId id="271" r:id="rId17"/>
    <p:sldId id="311" r:id="rId18"/>
    <p:sldId id="313" r:id="rId19"/>
    <p:sldId id="302" r:id="rId20"/>
    <p:sldId id="303" r:id="rId21"/>
    <p:sldId id="319" r:id="rId22"/>
    <p:sldId id="310" r:id="rId23"/>
    <p:sldId id="305" r:id="rId24"/>
    <p:sldId id="304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314" r:id="rId35"/>
    <p:sldId id="315" r:id="rId36"/>
    <p:sldId id="320" r:id="rId37"/>
    <p:sldId id="287" r:id="rId38"/>
    <p:sldId id="288" r:id="rId39"/>
    <p:sldId id="289" r:id="rId40"/>
    <p:sldId id="316" r:id="rId41"/>
    <p:sldId id="321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17" r:id="rId53"/>
    <p:sldId id="312" r:id="rId54"/>
    <p:sldId id="306" r:id="rId55"/>
    <p:sldId id="307" r:id="rId56"/>
    <p:sldId id="308" r:id="rId57"/>
    <p:sldId id="318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A61E-6AEC-4C8A-ACC6-A4B93802AD74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93C27-5601-4CC5-A3AF-695CBC4342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104D9-98D3-47D0-8431-D568AEE10361}" type="slidenum">
              <a:rPr lang="en-US"/>
              <a:pPr/>
              <a:t>11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321DE-A29A-43F8-ADF4-03E9C8B1D425}" type="slidenum">
              <a:rPr lang="en-US"/>
              <a:pPr/>
              <a:t>12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4B0D2-4015-404E-BA3A-9FFE0FAD6DD8}" type="slidenum">
              <a:rPr lang="en-US"/>
              <a:pPr/>
              <a:t>13</a:t>
            </a:fld>
            <a:endParaRPr lang="en-US"/>
          </a:p>
        </p:txBody>
      </p:sp>
      <p:sp>
        <p:nvSpPr>
          <p:cNvPr id="22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A752BA-4B42-47E9-8914-D190870F98E0}" type="slidenum">
              <a:rPr lang="en-US"/>
              <a:pPr/>
              <a:t>15</a:t>
            </a:fld>
            <a:endParaRPr 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F26B4-86EB-4718-B607-FC15D739E29E}" type="slidenum">
              <a:rPr lang="en-US"/>
              <a:pPr/>
              <a:t>16</a:t>
            </a:fld>
            <a:endParaRPr lang="en-US"/>
          </a:p>
        </p:txBody>
      </p:sp>
      <p:sp>
        <p:nvSpPr>
          <p:cNvPr id="245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37887-885C-49E2-AB44-C80D6D4704A4}" type="slidenum">
              <a:rPr lang="en-US"/>
              <a:pPr/>
              <a:t>17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35E22-DDF2-48C3-A523-5A5004D13EB3}" type="slidenum">
              <a:rPr lang="en-US"/>
              <a:pPr/>
              <a:t>25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106EE-37DD-4F47-889F-F49B2E85A2DB}" type="slidenum">
              <a:rPr lang="en-US"/>
              <a:pPr/>
              <a:t>26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7BA21-7302-4423-87D8-A0F7CE683438}" type="slidenum">
              <a:rPr lang="en-US"/>
              <a:pPr/>
              <a:t>27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0A59C-99DF-4059-BDE3-99EB194F56E3}" type="slidenum">
              <a:rPr lang="en-US"/>
              <a:pPr/>
              <a:t>28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F9BAB-2ACA-4674-B00B-8AAEA7779236}" type="slidenum">
              <a:rPr lang="en-US"/>
              <a:pPr/>
              <a:t>29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6D15-93DC-46A6-85C7-DDE90DF72FFB}" type="slidenum">
              <a:rPr lang="en-US"/>
              <a:pPr/>
              <a:t>30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580C0D-CB07-4F86-B068-2B1C4EB05699}" type="slidenum">
              <a:rPr lang="en-US"/>
              <a:pPr/>
              <a:t>31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FA4AE-37A3-4F97-AB68-F29A7ADEEA01}" type="slidenum">
              <a:rPr lang="en-US"/>
              <a:pPr/>
              <a:t>32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810B4-891B-41DD-993E-963CF328650C}" type="slidenum">
              <a:rPr lang="en-US"/>
              <a:pPr/>
              <a:t>33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5F3A-B106-4599-A4F4-AAE0D54C207D}" type="slidenum">
              <a:rPr lang="en-US"/>
              <a:pPr/>
              <a:t>37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66AFB-09AC-499F-9FF5-92187CA6F86E}" type="slidenum">
              <a:rPr lang="en-US"/>
              <a:pPr/>
              <a:t>38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804011-B9C9-489D-BAD7-DB5558254964}" type="slidenum">
              <a:rPr lang="en-US"/>
              <a:pPr/>
              <a:t>39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6426B-110B-4448-97DE-E05952AAD6A2}" type="slidenum">
              <a:rPr lang="en-US"/>
              <a:pPr/>
              <a:t>42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6E0BD-9D77-4BCB-9814-204D099985DF}" type="slidenum">
              <a:rPr lang="en-US"/>
              <a:pPr/>
              <a:t>43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4FDC3-569C-43CB-BCCF-0C98BCA85A09}" type="slidenum">
              <a:rPr lang="en-US"/>
              <a:pPr/>
              <a:t>44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AD7F6-4384-49E0-A6ED-E5C8F55D05BD}" type="slidenum">
              <a:rPr lang="en-US"/>
              <a:pPr/>
              <a:t>45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043F6-3CB8-4998-9D3E-B134B3FD3264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C51E80-EE48-4EEF-8695-8FD0171517B2}" type="slidenum">
              <a:rPr lang="en-US"/>
              <a:pPr/>
              <a:t>47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DAD17-A9F5-40B9-8CE7-1C1F0F33ACA0}" type="slidenum">
              <a:rPr lang="en-US"/>
              <a:pPr/>
              <a:t>48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2F0A6-ACA0-4259-85AA-7ED210EBFB33}" type="slidenum">
              <a:rPr lang="en-US"/>
              <a:pPr/>
              <a:t>49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422CC-FF48-4377-AD17-61489D4FB1D3}" type="slidenum">
              <a:rPr lang="en-US"/>
              <a:pPr/>
              <a:t>50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00EF32-E77F-4FA2-93F0-84BB86CD5902}" type="slidenum">
              <a:rPr lang="en-US"/>
              <a:pPr/>
              <a:t>51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CDDBF-8CEC-40FA-823A-A3ED3EA4E7AC}" type="slidenum">
              <a:rPr lang="en-US"/>
              <a:pPr/>
              <a:t>53</a:t>
            </a:fld>
            <a:endParaRPr lang="en-US"/>
          </a:p>
        </p:txBody>
      </p:sp>
      <p:sp>
        <p:nvSpPr>
          <p:cNvPr id="256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AED1-4BF3-4D8D-B8E8-7B7893EC6A79}" type="slidenum">
              <a:rPr lang="en-US"/>
              <a:pPr/>
              <a:t>54</a:t>
            </a:fld>
            <a:endParaRPr lang="en-US"/>
          </a:p>
        </p:txBody>
      </p:sp>
      <p:sp>
        <p:nvSpPr>
          <p:cNvPr id="266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98639-F97C-4BF5-9BC5-362AD833CC07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31F3AC-9201-4930-B005-23F34BD48496}" type="slidenum">
              <a:rPr lang="en-US"/>
              <a:pPr/>
              <a:t>56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27-5601-4CC5-A3AF-695CBC4342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Hash_tabl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638800" y="457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757881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here is an instantiation of </a:t>
            </a:r>
            <a:r>
              <a:rPr lang="en-US" dirty="0" err="1"/>
              <a:t>ProteinSequence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603" y="3886200"/>
            <a:ext cx="807159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95400" y="762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14687"/>
            <a:ext cx="7239000" cy="2271713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778125" y="2071687"/>
            <a:ext cx="286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Collections API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1330325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"/>
            <a:ext cx="549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Lists and Sets are part of the Collections API</a:t>
            </a:r>
          </a:p>
          <a:p>
            <a:r>
              <a:rPr lang="en-US" dirty="0"/>
              <a:t>(written in part by Josh Bloch and introduced in Java 1.4)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990600"/>
            <a:ext cx="8305800" cy="3967163"/>
          </a:xfrm>
          <a:prstGeom prst="rect">
            <a:avLst/>
          </a:prstGeom>
          <a:noFill/>
        </p:spPr>
      </p:pic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57200" y="5759450"/>
            <a:ext cx="6567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http://java.sun.com/docs/books/tutorial/collections/interfaces/index.html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81000"/>
            <a:ext cx="8673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interface List implements Collection</a:t>
            </a:r>
          </a:p>
          <a:p>
            <a:r>
              <a:rPr lang="en-US" dirty="0"/>
              <a:t>(meaning all of the function names in the interface List are also in the interface Collection)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8253412" cy="213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33400" y="4191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128713"/>
            <a:ext cx="6357938" cy="542448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28600"/>
            <a:ext cx="7770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we can refer to an </a:t>
            </a:r>
            <a:r>
              <a:rPr lang="en-US" dirty="0" err="1"/>
              <a:t>ArrayList</a:t>
            </a:r>
            <a:r>
              <a:rPr lang="en-US" dirty="0"/>
              <a:t> as a List or as a Collection.</a:t>
            </a:r>
          </a:p>
          <a:p>
            <a:r>
              <a:rPr lang="en-US" dirty="0"/>
              <a:t>But there is no get(x) or set(x, Element) if we refer to the </a:t>
            </a:r>
            <a:r>
              <a:rPr lang="en-US" dirty="0" err="1"/>
              <a:t>ArrayList</a:t>
            </a:r>
            <a:r>
              <a:rPr lang="en-US" dirty="0"/>
              <a:t> as a Collection</a:t>
            </a:r>
          </a:p>
          <a:p>
            <a:r>
              <a:rPr lang="en-US" dirty="0"/>
              <a:t>(because those concepts do not belong to all Collections)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914400"/>
            <a:ext cx="8001000" cy="4986338"/>
          </a:xfrm>
          <a:prstGeom prst="rect">
            <a:avLst/>
          </a:prstGeom>
          <a:noFill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6245225"/>
            <a:ext cx="711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http://java.sun.com/docs/books/tutorial/collections/interfaces/set.html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75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is another type of Collection that cannot contain duplicate elements and is </a:t>
            </a:r>
          </a:p>
          <a:p>
            <a:r>
              <a:rPr lang="en-US" dirty="0"/>
              <a:t>not necessarily ordered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56341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Sets are extraordinarily useful.</a:t>
            </a:r>
          </a:p>
          <a:p>
            <a:r>
              <a:rPr lang="en-US" dirty="0"/>
              <a:t>You can do some nice things with small amounts of code…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19200" y="914400"/>
          <a:ext cx="5867400" cy="397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47619" imgH="3010320" progId="PBrush">
                  <p:embed/>
                </p:oleObj>
              </mc:Choice>
              <mc:Fallback>
                <p:oleObj name="Bitmap Image" r:id="rId3" imgW="4447619" imgH="3010320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14400"/>
                        <a:ext cx="5867400" cy="397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558925" y="5105400"/>
          <a:ext cx="498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33333" imgH="714286" progId="PBrush">
                  <p:embed/>
                </p:oleObj>
              </mc:Choice>
              <mc:Fallback>
                <p:oleObj name="Bitmap Image" r:id="rId5" imgW="333333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5105400"/>
                        <a:ext cx="4984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2362200" y="5257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1400" y="5105400"/>
            <a:ext cx="3320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order is not maintained </a:t>
            </a:r>
          </a:p>
          <a:p>
            <a:r>
              <a:rPr lang="en-US" dirty="0"/>
              <a:t>(more on this later…)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743200" y="99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"/>
            <a:ext cx="574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Sets map each element in the Collection to a bucket…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438400" y="1143000"/>
            <a:ext cx="238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AbstractSequence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20775" y="3048000"/>
            <a:ext cx="2230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ProteinSequence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075238" y="3048000"/>
            <a:ext cx="185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DnaSequence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49838" y="3394075"/>
            <a:ext cx="21078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getGCRatio</a:t>
            </a:r>
            <a:r>
              <a:rPr lang="en-US" dirty="0"/>
              <a:t>()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990600" y="3505200"/>
            <a:ext cx="30215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getRatioHydrophobic</a:t>
            </a:r>
            <a:r>
              <a:rPr lang="en-US" dirty="0"/>
              <a:t>()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35237" y="1524000"/>
            <a:ext cx="38294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double </a:t>
            </a:r>
            <a:r>
              <a:rPr lang="en-US" dirty="0" err="1"/>
              <a:t>getRatioValid</a:t>
            </a:r>
            <a:r>
              <a:rPr lang="en-US" dirty="0"/>
              <a:t>()</a:t>
            </a:r>
          </a:p>
          <a:p>
            <a:r>
              <a:rPr lang="en-US" dirty="0"/>
              <a:t>abstract  Set&lt;Character&gt; </a:t>
            </a:r>
            <a:r>
              <a:rPr lang="en-US" dirty="0" err="1"/>
              <a:t>getAlphabet</a:t>
            </a:r>
            <a:r>
              <a:rPr lang="en-US" dirty="0"/>
              <a:t>()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11437" y="1143000"/>
            <a:ext cx="1447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59037" y="1219200"/>
            <a:ext cx="3962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2459036" y="1524000"/>
            <a:ext cx="394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044575" y="3048000"/>
            <a:ext cx="335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1044575" y="3429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05400" y="3124200"/>
            <a:ext cx="2057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5105400" y="3429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3111499" y="2286000"/>
            <a:ext cx="870857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2906713" y="25146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638800" y="259080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is a</a:t>
            </a:r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rot="16200000" flipV="1">
            <a:off x="5060950" y="2330450"/>
            <a:ext cx="8382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5800" y="228600"/>
            <a:ext cx="706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more bioinformatics driven example of code reuse through inheritance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05400" y="1066800"/>
            <a:ext cx="2133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152400"/>
            <a:ext cx="479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</a:t>
            </a:r>
            <a:r>
              <a:rPr lang="en-US" dirty="0" err="1"/>
              <a:t>HashSet</a:t>
            </a:r>
            <a:r>
              <a:rPr lang="en-US" dirty="0"/>
              <a:t> of Strings (made up example)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219200"/>
            <a:ext cx="207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“A1” “D3” “G4” “L4”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38995" y="621268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bucket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038600" y="914400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2714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2286" y="2057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78486" y="2209800"/>
            <a:ext cx="208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“N3” “C2” “T4” “S3”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35930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2286" y="28194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178486" y="2971800"/>
            <a:ext cx="206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 “Z1” “S7” “NY”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96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5400" y="4114800"/>
            <a:ext cx="2136714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05400" y="4267200"/>
            <a:ext cx="217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“B21” “L” “S22” “DD”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43400" y="42672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906" y="1752600"/>
            <a:ext cx="40598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call .contains(“T3”) on my set.</a:t>
            </a:r>
          </a:p>
          <a:p>
            <a:endParaRPr lang="en-US" dirty="0"/>
          </a:p>
          <a:p>
            <a:r>
              <a:rPr lang="en-US" dirty="0"/>
              <a:t>My hash function works on “T3”</a:t>
            </a:r>
          </a:p>
          <a:p>
            <a:r>
              <a:rPr lang="en-US" dirty="0"/>
              <a:t>and determines it is in bucket 2.</a:t>
            </a:r>
          </a:p>
          <a:p>
            <a:endParaRPr lang="en-US" dirty="0"/>
          </a:p>
          <a:p>
            <a:r>
              <a:rPr lang="en-US" dirty="0"/>
              <a:t>My hash function works in </a:t>
            </a:r>
            <a:r>
              <a:rPr lang="en-US" dirty="0">
                <a:solidFill>
                  <a:srgbClr val="FF0000"/>
                </a:solidFill>
              </a:rPr>
              <a:t>constant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then have to search bucket 2 for </a:t>
            </a:r>
          </a:p>
          <a:p>
            <a:r>
              <a:rPr lang="en-US" dirty="0"/>
              <a:t>“T3”.  My load balancing algorithm</a:t>
            </a:r>
          </a:p>
          <a:p>
            <a:r>
              <a:rPr lang="en-US" dirty="0"/>
              <a:t>in the Set should keep only a few</a:t>
            </a:r>
          </a:p>
          <a:p>
            <a:r>
              <a:rPr lang="en-US" dirty="0"/>
              <a:t>Strings in each bucket, so this</a:t>
            </a:r>
          </a:p>
          <a:p>
            <a:r>
              <a:rPr lang="en-US" dirty="0"/>
              <a:t>search is quick (linear over just a few</a:t>
            </a:r>
          </a:p>
          <a:p>
            <a:r>
              <a:rPr lang="en-US" dirty="0"/>
              <a:t>elements).   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5334000"/>
            <a:ext cx="7993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the number of buckets increases with N, but the number of Strings in each</a:t>
            </a:r>
          </a:p>
          <a:p>
            <a:r>
              <a:rPr lang="en-US" dirty="0"/>
              <a:t>bucket stays about the same, my contains() function scales in constant time </a:t>
            </a:r>
          </a:p>
          <a:p>
            <a:r>
              <a:rPr lang="en-US" dirty="0"/>
              <a:t>with the size of the database.</a:t>
            </a:r>
          </a:p>
          <a:p>
            <a:endParaRPr lang="en-US" dirty="0"/>
          </a:p>
          <a:p>
            <a:r>
              <a:rPr lang="en-US" dirty="0"/>
              <a:t>Very useful for the large datasets of Bioinformatics!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304800"/>
            <a:ext cx="6747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is one of the methods in Object.</a:t>
            </a:r>
          </a:p>
          <a:p>
            <a:r>
              <a:rPr lang="en-US" dirty="0"/>
              <a:t>So every Java object is guaranteed to be able to produce a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7764969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914400" y="6324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01816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0"/>
            <a:ext cx="734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hashCode</a:t>
            </a:r>
            <a:r>
              <a:rPr lang="en-US" dirty="0"/>
              <a:t>() for String is some function that is designed to produce a </a:t>
            </a:r>
          </a:p>
          <a:p>
            <a:r>
              <a:rPr lang="en-US" dirty="0"/>
              <a:t>reproducible pattern of 0 and 1s spread throughout 32 bits for a given String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572000"/>
            <a:ext cx="556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2362200" y="4495800"/>
            <a:ext cx="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2200" y="449580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5867400"/>
            <a:ext cx="1623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403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example of two Inserts into a </a:t>
            </a:r>
            <a:r>
              <a:rPr lang="en-US" dirty="0" err="1"/>
              <a:t>HashSet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96691" y="762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dirty="0"/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1143000"/>
            <a:ext cx="33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 (</a:t>
            </a:r>
            <a:r>
              <a:rPr lang="en-US" dirty="0" err="1"/>
              <a:t>toHash</a:t>
            </a:r>
            <a:r>
              <a:rPr lang="en-US" dirty="0"/>
              <a:t>() in String)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1436132"/>
            <a:ext cx="4712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some mix of 0’s and 1’s evenly spread</a:t>
            </a:r>
          </a:p>
          <a:p>
            <a:r>
              <a:rPr lang="en-US" dirty="0"/>
              <a:t>out amount 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621268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Objects to be hashed</a:t>
            </a:r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 flipH="1">
            <a:off x="3505200" y="1131332"/>
            <a:ext cx="17863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05200" y="3264932"/>
            <a:ext cx="1854" cy="1230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81400" y="3276600"/>
            <a:ext cx="4779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have 8 buckets, </a:t>
            </a:r>
          </a:p>
          <a:p>
            <a:r>
              <a:rPr lang="en-US" dirty="0"/>
              <a:t>we can take the last 3 bits as the bucket address.</a:t>
            </a:r>
          </a:p>
          <a:p>
            <a:r>
              <a:rPr lang="en-US" dirty="0"/>
              <a:t>T2 belongs in “bucket 7”</a:t>
            </a:r>
          </a:p>
          <a:p>
            <a:r>
              <a:rPr lang="en-US" dirty="0"/>
              <a:t>T3 belongs in “bucket 0”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95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5800" y="31242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76800" y="2895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24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33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8194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2672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530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6388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24600" y="4800600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3485" y="5334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/>
              <a:t>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6660" y="2362200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</a:rPr>
              <a:t>T2 101001011111</a:t>
            </a:r>
          </a:p>
          <a:p>
            <a:r>
              <a:rPr lang="en-US" dirty="0">
                <a:latin typeface="Courier New" pitchFamily="49" charset="0"/>
              </a:rPr>
              <a:t>T3 101001100000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3400" y="5257800"/>
            <a:ext cx="81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02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129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1400" y="5269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34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2314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0080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47800" y="4812268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“T3”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48400" y="4800600"/>
            <a:ext cx="61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“T2”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3400" y="5906869"/>
            <a:ext cx="799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String’s </a:t>
            </a:r>
            <a:r>
              <a:rPr lang="en-US" dirty="0" err="1"/>
              <a:t>toHash</a:t>
            </a:r>
            <a:r>
              <a:rPr lang="en-US" dirty="0"/>
              <a:t>() is linear in time of the length of the String (not the size of the Set).</a:t>
            </a:r>
          </a:p>
          <a:p>
            <a:r>
              <a:rPr lang="en-US" dirty="0"/>
              <a:t>Insertion time is independent of the size of the collection…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8653462" cy="4948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77724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400" y="5486400"/>
            <a:ext cx="818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For Java’s built in classes (like String), there is a “good enough”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our classes,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lang="en-US" dirty="0">
                <a:latin typeface="Arial" pitchFamily="34" charset="0"/>
                <a:cs typeface="Arial" pitchFamily="34" charset="0"/>
              </a:rPr>
              <a:t> have to provide a hash function.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do this by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overriding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hashCode</a:t>
            </a:r>
            <a:r>
              <a:rPr lang="en-US" dirty="0">
                <a:latin typeface="Arial" pitchFamily="34" charset="0"/>
                <a:cs typeface="Arial" pitchFamily="34" charset="0"/>
              </a:rPr>
              <a:t>() method in our object…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276350" y="457200"/>
            <a:ext cx="611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No two elements in a </a:t>
            </a:r>
            <a:r>
              <a:rPr lang="en-US" dirty="0" err="1"/>
              <a:t>HashSet</a:t>
            </a:r>
            <a:r>
              <a:rPr lang="en-US" dirty="0"/>
              <a:t> can be equal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09600" y="1447800"/>
          <a:ext cx="7620000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371429" imgH="2180952" progId="PBrush">
                  <p:embed/>
                </p:oleObj>
              </mc:Choice>
              <mc:Fallback>
                <p:oleObj name="Bitmap Image" r:id="rId3" imgW="4371429" imgH="218095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47800"/>
                        <a:ext cx="7620000" cy="380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500" y="476250"/>
          <a:ext cx="6134100" cy="630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33333" imgH="6304762" progId="PBrush">
                  <p:embed/>
                </p:oleObj>
              </mc:Choice>
              <mc:Fallback>
                <p:oleObj name="Bitmap Image" r:id="rId3" imgW="6133333" imgH="630476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476250"/>
                        <a:ext cx="6134100" cy="630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4675" y="0"/>
            <a:ext cx="6896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But we have to tell Java what we mean by equal()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05500" y="4229100"/>
          <a:ext cx="30861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057143" imgH="838095" progId="PBrush">
                  <p:embed/>
                </p:oleObj>
              </mc:Choice>
              <mc:Fallback>
                <p:oleObj name="Bitmap Image" r:id="rId5" imgW="2057143" imgH="838095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229100"/>
                        <a:ext cx="30861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038600" y="3810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8600" y="2667000"/>
            <a:ext cx="47131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have not over-ridden .equals() </a:t>
            </a:r>
          </a:p>
          <a:p>
            <a:r>
              <a:rPr lang="en-US" dirty="0"/>
              <a:t>for circle, the default .equals returns c1==c2</a:t>
            </a:r>
          </a:p>
          <a:p>
            <a:r>
              <a:rPr lang="en-US" dirty="0"/>
              <a:t>which is false because they are different objects</a:t>
            </a:r>
          </a:p>
          <a:p>
            <a:r>
              <a:rPr lang="en-US" dirty="0"/>
              <a:t>in different locations in memory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5029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806" y="4648200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doesn’t see our</a:t>
            </a:r>
          </a:p>
          <a:p>
            <a:r>
              <a:rPr lang="en-US" dirty="0"/>
              <a:t>two Circles as equal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48200" y="6019800"/>
            <a:ext cx="1752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610600" cy="4733925"/>
          </a:xfrm>
          <a:prstGeom prst="rect">
            <a:avLst/>
          </a:prstGeom>
          <a:noFill/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38200" y="92075"/>
            <a:ext cx="74691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Just like toString(), we need to override equals()</a:t>
            </a:r>
          </a:p>
          <a:p>
            <a:r>
              <a:rPr lang="en-US"/>
              <a:t>To tell Java what we mean by two objects being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362200"/>
            <a:ext cx="4043363" cy="765175"/>
          </a:xfrm>
          <a:prstGeom prst="rect">
            <a:avLst/>
          </a:prstGeom>
          <a:noFill/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3733800"/>
            <a:ext cx="71977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default behavior (from object) is to check to see</a:t>
            </a:r>
          </a:p>
          <a:p>
            <a:r>
              <a:rPr lang="en-US"/>
              <a:t>if the objects are identical (that is have the same</a:t>
            </a:r>
          </a:p>
          <a:p>
            <a:r>
              <a:rPr lang="en-US"/>
              <a:t>physical address in memory)</a:t>
            </a:r>
          </a:p>
          <a:p>
            <a:endParaRPr lang="en-US"/>
          </a:p>
          <a:p>
            <a:r>
              <a:rPr lang="en-US"/>
              <a:t>That’s not what we want for Circle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65125" y="168275"/>
            <a:ext cx="5668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Bloch Item# 8:  Obey the general contract when overriding</a:t>
            </a:r>
          </a:p>
          <a:p>
            <a:r>
              <a:rPr lang="en-US" dirty="0"/>
              <a:t>Equals.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74725" y="1266825"/>
            <a:ext cx="556222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Reflexive:  </a:t>
            </a:r>
            <a:r>
              <a:rPr lang="en-US" dirty="0" err="1"/>
              <a:t>x.equals</a:t>
            </a:r>
            <a:r>
              <a:rPr lang="en-US" dirty="0"/>
              <a:t>(x) must be true</a:t>
            </a:r>
          </a:p>
          <a:p>
            <a:r>
              <a:rPr lang="en-US" dirty="0"/>
              <a:t>Symmetric: </a:t>
            </a:r>
            <a:r>
              <a:rPr lang="en-US" dirty="0" err="1"/>
              <a:t>x.equals</a:t>
            </a:r>
            <a:r>
              <a:rPr lang="en-US" dirty="0"/>
              <a:t>(y) must be the same as </a:t>
            </a:r>
            <a:r>
              <a:rPr lang="en-US" dirty="0" err="1"/>
              <a:t>y.equals</a:t>
            </a:r>
            <a:r>
              <a:rPr lang="en-US" dirty="0"/>
              <a:t>(x)</a:t>
            </a:r>
          </a:p>
          <a:p>
            <a:r>
              <a:rPr lang="en-US" dirty="0"/>
              <a:t>Transitive: </a:t>
            </a:r>
            <a:r>
              <a:rPr lang="en-US" dirty="0" err="1"/>
              <a:t>x.equals</a:t>
            </a:r>
            <a:r>
              <a:rPr lang="en-US" dirty="0"/>
              <a:t>(y) and </a:t>
            </a:r>
            <a:r>
              <a:rPr lang="en-US" dirty="0" err="1"/>
              <a:t>y.equals</a:t>
            </a:r>
            <a:r>
              <a:rPr lang="en-US" dirty="0"/>
              <a:t>(z) then </a:t>
            </a:r>
            <a:r>
              <a:rPr lang="en-US" dirty="0" err="1"/>
              <a:t>x.equals</a:t>
            </a:r>
            <a:r>
              <a:rPr lang="en-US"/>
              <a:t>(z)</a:t>
            </a:r>
            <a:endParaRPr lang="en-US" dirty="0"/>
          </a:p>
          <a:p>
            <a:r>
              <a:rPr lang="en-US" dirty="0"/>
              <a:t>Consistent:  equals should only </a:t>
            </a:r>
            <a:r>
              <a:rPr lang="en-US" dirty="0" err="1"/>
              <a:t>chage</a:t>
            </a:r>
            <a:r>
              <a:rPr lang="en-US" dirty="0"/>
              <a:t> if the state of </a:t>
            </a:r>
          </a:p>
          <a:p>
            <a:r>
              <a:rPr lang="en-US" dirty="0"/>
              <a:t>the objects changes.  Should never change for immutable</a:t>
            </a:r>
          </a:p>
          <a:p>
            <a:r>
              <a:rPr lang="en-US" dirty="0"/>
              <a:t>objects.</a:t>
            </a:r>
          </a:p>
          <a:p>
            <a:r>
              <a:rPr lang="en-US" dirty="0" err="1"/>
              <a:t>x.equals</a:t>
            </a:r>
            <a:r>
              <a:rPr lang="en-US" dirty="0"/>
              <a:t>(null) should return false for all non-null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39803"/>
            <a:ext cx="5638800" cy="44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76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sequence and the header are common to both DNA and Protein, </a:t>
            </a:r>
          </a:p>
          <a:p>
            <a:r>
              <a:rPr lang="en-US" dirty="0"/>
              <a:t>so they live in the abstract super-class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85800"/>
            <a:ext cx="5040313" cy="5832475"/>
          </a:xfrm>
          <a:prstGeom prst="rect">
            <a:avLst/>
          </a:prstGeom>
          <a:noFill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Bloch says to do it…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762000" y="5867400"/>
            <a:ext cx="7932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throw a ClassCastException or NullPointerException</a:t>
            </a:r>
          </a:p>
          <a:p>
            <a:r>
              <a:rPr lang="en-US"/>
              <a:t>Again, I never want to fail silently…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355725" y="47625"/>
            <a:ext cx="296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I usually do it…</a:t>
            </a:r>
          </a:p>
        </p:txBody>
      </p:sp>
      <p:pic>
        <p:nvPicPr>
          <p:cNvPr id="18439" name="Picture 7" descr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33400"/>
            <a:ext cx="3975100" cy="5334000"/>
          </a:xfrm>
          <a:prstGeom prst="rect">
            <a:avLst/>
          </a:prstGeom>
          <a:noFill/>
        </p:spPr>
      </p:pic>
      <p:pic>
        <p:nvPicPr>
          <p:cNvPr id="18440" name="Picture 8" descr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3232150"/>
            <a:ext cx="4797425" cy="65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4" y="0"/>
            <a:ext cx="832167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We override .equals so that two Circles with the same radius are equal</a:t>
            </a:r>
          </a:p>
          <a:p>
            <a:r>
              <a:rPr lang="en-US" dirty="0"/>
              <a:t>But </a:t>
            </a:r>
            <a:r>
              <a:rPr lang="en-US" dirty="0" err="1"/>
              <a:t>HashSet</a:t>
            </a:r>
            <a:r>
              <a:rPr lang="en-US" dirty="0"/>
              <a:t> still treats two Circles with the same radius as distinct.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28600" y="6260068"/>
            <a:ext cx="5966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Item #9: Always override </a:t>
            </a:r>
            <a:r>
              <a:rPr lang="en-US" dirty="0" err="1">
                <a:solidFill>
                  <a:srgbClr val="FF0000"/>
                </a:solidFill>
              </a:rPr>
              <a:t>hashCode</a:t>
            </a:r>
            <a:r>
              <a:rPr lang="en-US" dirty="0">
                <a:solidFill>
                  <a:srgbClr val="FF0000"/>
                </a:solidFill>
              </a:rPr>
              <a:t> when you override equals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381000" y="1072118"/>
          <a:ext cx="6324600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58746" imgH="4944165" progId="PBrush">
                  <p:embed/>
                </p:oleObj>
              </mc:Choice>
              <mc:Fallback>
                <p:oleObj name="Bitmap Image" r:id="rId3" imgW="6058746" imgH="494416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2118"/>
                        <a:ext cx="6324600" cy="515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5410200" y="3139043"/>
          <a:ext cx="23622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914286" imgH="923810" progId="PBrush">
                  <p:embed/>
                </p:oleObj>
              </mc:Choice>
              <mc:Fallback>
                <p:oleObj name="Bitmap Image" r:id="rId5" imgW="1914286" imgH="923810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39043"/>
                        <a:ext cx="23622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3657600" y="263898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95800" y="2450068"/>
            <a:ext cx="4189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Here </a:t>
            </a:r>
            <a:r>
              <a:rPr lang="en-US"/>
              <a:t>we can </a:t>
            </a:r>
            <a:r>
              <a:rPr lang="en-US" dirty="0"/>
              <a:t>use == since this is a primitive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127125" y="2020888"/>
            <a:ext cx="293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127125" y="4041775"/>
            <a:ext cx="43356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Does that bucket contain a Circle .equal() to </a:t>
            </a:r>
          </a:p>
          <a:p>
            <a:r>
              <a:rPr lang="en-US" dirty="0"/>
              <a:t>new Circle(5)  ??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00400" y="2209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38600" y="1752600"/>
            <a:ext cx="4404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two Circles use Object’s </a:t>
            </a:r>
            <a:r>
              <a:rPr lang="en-US" dirty="0" err="1"/>
              <a:t>hashCode</a:t>
            </a:r>
            <a:r>
              <a:rPr lang="en-US" dirty="0"/>
              <a:t>().</a:t>
            </a:r>
          </a:p>
          <a:p>
            <a:r>
              <a:rPr lang="en-US" dirty="0"/>
              <a:t>They may not have the same </a:t>
            </a:r>
            <a:r>
              <a:rPr lang="en-US" dirty="0" err="1"/>
              <a:t>hashCode</a:t>
            </a:r>
            <a:r>
              <a:rPr lang="en-US" dirty="0"/>
              <a:t>() and</a:t>
            </a:r>
          </a:p>
          <a:p>
            <a:r>
              <a:rPr lang="en-US" dirty="0"/>
              <a:t>hence end up in different buckets!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4191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4343400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looking in the wrong bucket!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6725"/>
            <a:ext cx="713422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59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Object’s </a:t>
            </a:r>
            <a:r>
              <a:rPr lang="en-US" dirty="0" err="1"/>
              <a:t>hashCode</a:t>
            </a:r>
            <a:r>
              <a:rPr lang="en-US" dirty="0"/>
              <a:t>() returns an integer representation of that object’s position in memory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661166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810000"/>
            <a:ext cx="1905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762000"/>
            <a:ext cx="3352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0" y="228600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didn’t override .</a:t>
            </a:r>
            <a:r>
              <a:rPr lang="en-US" dirty="0" err="1"/>
              <a:t>hashCode</a:t>
            </a:r>
            <a:r>
              <a:rPr lang="en-US" dirty="0"/>
              <a:t>() so we get undefined behavior in our </a:t>
            </a:r>
            <a:r>
              <a:rPr lang="en-US" dirty="0" err="1"/>
              <a:t>HashSet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Bloch Item #9: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5248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4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98525" y="115888"/>
            <a:ext cx="3641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contract: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279525" y="877888"/>
            <a:ext cx="50579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When invoked on the same object, it must return</a:t>
            </a:r>
          </a:p>
          <a:p>
            <a:r>
              <a:rPr lang="en-US" dirty="0"/>
              <a:t>the same hash, unless the state of the object </a:t>
            </a:r>
          </a:p>
          <a:p>
            <a:r>
              <a:rPr lang="en-US" dirty="0"/>
              <a:t>used for equals() has changed.  Does not have</a:t>
            </a:r>
          </a:p>
          <a:p>
            <a:r>
              <a:rPr lang="en-US" dirty="0"/>
              <a:t>to remain the same for different executions.</a:t>
            </a:r>
          </a:p>
          <a:p>
            <a:endParaRPr lang="en-US" dirty="0"/>
          </a:p>
          <a:p>
            <a:r>
              <a:rPr lang="en-US" dirty="0"/>
              <a:t>If two objects are equal, then calling the </a:t>
            </a:r>
            <a:r>
              <a:rPr lang="en-US" dirty="0" err="1"/>
              <a:t>hashCode</a:t>
            </a:r>
            <a:endParaRPr lang="en-US" dirty="0"/>
          </a:p>
          <a:p>
            <a:r>
              <a:rPr lang="en-US" dirty="0"/>
              <a:t>method on each of the two objects must produce</a:t>
            </a:r>
          </a:p>
          <a:p>
            <a:r>
              <a:rPr lang="en-US" dirty="0"/>
              <a:t>the same hash.</a:t>
            </a:r>
          </a:p>
          <a:p>
            <a:endParaRPr lang="en-US" dirty="0"/>
          </a:p>
          <a:p>
            <a:r>
              <a:rPr lang="en-US" dirty="0"/>
              <a:t>Two objects that are not equal may return the same</a:t>
            </a:r>
          </a:p>
          <a:p>
            <a:r>
              <a:rPr lang="en-US" dirty="0"/>
              <a:t>hash, but this may degrade performance.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752475" y="990600"/>
          <a:ext cx="5114925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14286" imgH="5334745" progId="PBrush">
                  <p:embed/>
                </p:oleObj>
              </mc:Choice>
              <mc:Fallback>
                <p:oleObj name="Bitmap Image" r:id="rId3" imgW="5114286" imgH="5334745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990600"/>
                        <a:ext cx="5114925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143000" y="115888"/>
            <a:ext cx="69961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 obey the contract by returning a constant,</a:t>
            </a:r>
          </a:p>
          <a:p>
            <a:r>
              <a:rPr lang="en-US"/>
              <a:t>but this will severely degrade performance</a:t>
            </a:r>
          </a:p>
        </p:txBody>
      </p:sp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4953000" y="3200400"/>
          <a:ext cx="2819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2257740" imgH="790476" progId="PBrush">
                  <p:embed/>
                </p:oleObj>
              </mc:Choice>
              <mc:Fallback>
                <p:oleObj name="Bitmap Image" r:id="rId5" imgW="2257740" imgH="79047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2819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74725" y="192088"/>
            <a:ext cx="4200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HashSets work with “buckets”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244600" y="10668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Circle</a:t>
            </a: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6764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127125" y="2020888"/>
            <a:ext cx="3559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HashCode for Circle </a:t>
            </a:r>
            <a:r>
              <a:rPr lang="en-US">
                <a:solidFill>
                  <a:srgbClr val="FF3300"/>
                </a:solidFill>
              </a:rPr>
              <a:t>(42)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676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066800" y="3087688"/>
            <a:ext cx="457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 Index for an Array of Buckets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990600" y="593725"/>
            <a:ext cx="711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When you call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set.contains(</a:t>
            </a:r>
            <a:r>
              <a:rPr lang="en-US" b="1">
                <a:solidFill>
                  <a:srgbClr val="7F0055"/>
                </a:solidFill>
                <a:latin typeface="Courier New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Circle(5))</a:t>
            </a:r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1676400" y="3621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127125" y="4041775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Does that bucket contain a Circle equal to </a:t>
            </a:r>
          </a:p>
          <a:p>
            <a:r>
              <a:rPr lang="en-US"/>
              <a:t>new Circle(5) </a:t>
            </a:r>
            <a:r>
              <a:rPr lang="en-US">
                <a:solidFill>
                  <a:srgbClr val="FF3300"/>
                </a:solidFill>
              </a:rPr>
              <a:t>(we will find the circle in our one bucket!)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5638800" y="3087688"/>
            <a:ext cx="3067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(will always be same </a:t>
            </a:r>
          </a:p>
          <a:p>
            <a:r>
              <a:rPr lang="en-US">
                <a:solidFill>
                  <a:srgbClr val="FF3300"/>
                </a:solidFill>
              </a:rPr>
              <a:t>bucket)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533400" y="5181600"/>
            <a:ext cx="74989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This works, but the performance for contains will degrade from constant time </a:t>
            </a:r>
          </a:p>
          <a:p>
            <a:r>
              <a:rPr lang="en-US" dirty="0"/>
              <a:t>(which it should be for a </a:t>
            </a:r>
            <a:r>
              <a:rPr lang="en-US" dirty="0" err="1"/>
              <a:t>HashSet</a:t>
            </a:r>
            <a:r>
              <a:rPr lang="en-US" dirty="0"/>
              <a:t>) to linear time (as if this were a List).</a:t>
            </a:r>
          </a:p>
          <a:p>
            <a:r>
              <a:rPr lang="en-US" dirty="0"/>
              <a:t>We’ll have to iterate through every object in our one bucket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658523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52400"/>
            <a:ext cx="323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 (continued)….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95800" y="13716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914400"/>
            <a:ext cx="3826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and </a:t>
            </a:r>
          </a:p>
          <a:p>
            <a:r>
              <a:rPr lang="en-US" dirty="0" err="1"/>
              <a:t>ProteinSequence</a:t>
            </a:r>
            <a:r>
              <a:rPr lang="en-US" dirty="0"/>
              <a:t> will </a:t>
            </a:r>
          </a:p>
          <a:p>
            <a:r>
              <a:rPr lang="en-US" dirty="0"/>
              <a:t>provide an alphabet of valid characters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334000" y="4419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2600" y="4800600"/>
            <a:ext cx="2797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constructor will set the </a:t>
            </a:r>
          </a:p>
          <a:p>
            <a:r>
              <a:rPr lang="en-US" dirty="0"/>
              <a:t>sequence and the header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971800" y="1828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6200" y="1828800"/>
            <a:ext cx="4680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calculation will be the same for protein and</a:t>
            </a:r>
          </a:p>
          <a:p>
            <a:r>
              <a:rPr lang="en-US" dirty="0"/>
              <a:t>DNA sequences, so lives in the Abstract 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3438" y="542925"/>
            <a:ext cx="74771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6324600"/>
            <a:ext cx="398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http://en.wikipedia.org/wiki/Hash_table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40925" y="0"/>
            <a:ext cx="9261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bad (but legal) hash function (like “return 42”) we will achieve the Worst Case complexity </a:t>
            </a:r>
          </a:p>
          <a:p>
            <a:r>
              <a:rPr lang="en-US" dirty="0"/>
              <a:t>(but our program will still be correct)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620000" y="2971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620000" y="3124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0000" y="35814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“legal” but slow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severely degrades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7729538" cy="5232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611250"/>
            <a:ext cx="3086100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6504801"/>
            <a:ext cx="7467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https://github.com/afodor/metagenomicsTools/blob/master/src/classExamples/HashSetPerformance.java</a:t>
            </a:r>
          </a:p>
        </p:txBody>
      </p:sp>
    </p:spTree>
    <p:extLst>
      <p:ext uri="{BB962C8B-B14F-4D97-AF65-F5344CB8AC3E}">
        <p14:creationId xmlns:p14="http://schemas.microsoft.com/office/powerpoint/2010/main" val="1991959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69925" y="192088"/>
            <a:ext cx="75708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For our Circle, we can make a better </a:t>
            </a:r>
            <a:r>
              <a:rPr lang="en-US" dirty="0" err="1"/>
              <a:t>hashCode</a:t>
            </a:r>
            <a:r>
              <a:rPr lang="en-US" dirty="0"/>
              <a:t>() by looking in the Double class </a:t>
            </a:r>
          </a:p>
          <a:p>
            <a:r>
              <a:rPr lang="en-US" dirty="0"/>
              <a:t>in Java for the </a:t>
            </a:r>
            <a:r>
              <a:rPr lang="en-US" dirty="0" err="1"/>
              <a:t>hashCode</a:t>
            </a:r>
            <a:r>
              <a:rPr lang="en-US" dirty="0"/>
              <a:t>() for a Double…</a:t>
            </a: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238250" y="914400"/>
          <a:ext cx="6229350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601482" imgH="3677163" progId="PBrush">
                  <p:embed/>
                </p:oleObj>
              </mc:Choice>
              <mc:Fallback>
                <p:oleObj name="Bitmap Image" r:id="rId3" imgW="5601482" imgH="367716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914400"/>
                        <a:ext cx="6229350" cy="408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203325" y="5145088"/>
            <a:ext cx="50490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One easy solution is just to copy this into our code…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81000" y="76200"/>
          <a:ext cx="5314950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315692" imgH="5934903" progId="PBrush">
                  <p:embed/>
                </p:oleObj>
              </mc:Choice>
              <mc:Fallback>
                <p:oleObj name="Bitmap Image" r:id="rId3" imgW="5315692" imgH="593490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"/>
                        <a:ext cx="5314950" cy="593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Line 10"/>
          <p:cNvSpPr>
            <a:spLocks noChangeShapeType="1"/>
          </p:cNvSpPr>
          <p:nvPr/>
        </p:nvSpPr>
        <p:spPr bwMode="auto">
          <a:xfrm flipH="1">
            <a:off x="44196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04219" y="5943600"/>
            <a:ext cx="69633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Bloch (Item #9)  notes that Java’s hashes are not very good </a:t>
            </a:r>
          </a:p>
          <a:p>
            <a:r>
              <a:rPr lang="en-US" dirty="0"/>
              <a:t>(meaning the 1s are not very evenly distributed throughout the integer).</a:t>
            </a:r>
          </a:p>
          <a:p>
            <a:r>
              <a:rPr lang="en-US" dirty="0"/>
              <a:t>On the other hand, good enough!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62000" y="316468"/>
            <a:ext cx="743902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You can usually figure out how to use Java’s hashes for most of your objects.</a:t>
            </a:r>
          </a:p>
          <a:p>
            <a:br>
              <a:rPr lang="en-US" dirty="0"/>
            </a:br>
            <a:r>
              <a:rPr lang="en-US" dirty="0"/>
              <a:t>If you can represent the data in your object as a String call, </a:t>
            </a:r>
            <a:r>
              <a:rPr lang="en-US" dirty="0" err="1"/>
              <a:t>string.hashCode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/>
              <a:t>If a primitive type, copy the </a:t>
            </a:r>
            <a:r>
              <a:rPr lang="en-US" dirty="0" err="1"/>
              <a:t>hashCode</a:t>
            </a:r>
            <a:r>
              <a:rPr lang="en-US" dirty="0"/>
              <a:t>() from the corresponding class </a:t>
            </a:r>
          </a:p>
          <a:p>
            <a:r>
              <a:rPr lang="en-US" dirty="0"/>
              <a:t>(e.g. Double’s </a:t>
            </a:r>
            <a:r>
              <a:rPr lang="en-US" dirty="0" err="1"/>
              <a:t>hashCode</a:t>
            </a:r>
            <a:r>
              <a:rPr lang="en-US" dirty="0"/>
              <a:t>() for a double)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898525" y="6107668"/>
            <a:ext cx="6133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Alternatively, Bloch Item #9 gives a formula that is easy to use…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38" y="2438400"/>
            <a:ext cx="3686175" cy="9334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1524" y="3527345"/>
            <a:ext cx="677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the state of your object depends on multiple fields you can add</a:t>
            </a:r>
          </a:p>
          <a:p>
            <a:r>
              <a:rPr lang="en-US" dirty="0"/>
              <a:t>the </a:t>
            </a:r>
            <a:r>
              <a:rPr lang="en-US" dirty="0" err="1"/>
              <a:t>hashCode</a:t>
            </a:r>
            <a:r>
              <a:rPr lang="en-US" dirty="0"/>
              <a:t> of each field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37" y="4319646"/>
            <a:ext cx="57435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974725" y="115888"/>
            <a:ext cx="7256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equals(), hashCode() and toString() are all overriden</a:t>
            </a:r>
          </a:p>
          <a:p>
            <a:r>
              <a:rPr lang="en-US"/>
              <a:t>in HashSet()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457200" y="1263650"/>
          <a:ext cx="8153400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935168" imgH="2619048" progId="PBrush">
                  <p:embed/>
                </p:oleObj>
              </mc:Choice>
              <mc:Fallback>
                <p:oleObj name="Bitmap Image" r:id="rId3" imgW="6935168" imgH="261904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63650"/>
                        <a:ext cx="8153400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025"/>
          <p:cNvGraphicFramePr>
            <a:graphicFrameLocks noChangeAspect="1"/>
          </p:cNvGraphicFramePr>
          <p:nvPr/>
        </p:nvGraphicFramePr>
        <p:xfrm>
          <a:off x="1676400" y="4419600"/>
          <a:ext cx="1270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838095" imgH="905001" progId="PBrush">
                  <p:embed/>
                </p:oleObj>
              </mc:Choice>
              <mc:Fallback>
                <p:oleObj name="Bitmap Image" r:id="rId5" imgW="838095" imgH="905001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1270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1066800" y="611188"/>
          <a:ext cx="647700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877745" imgH="4009524" progId="PBrush">
                  <p:embed/>
                </p:oleObj>
              </mc:Choice>
              <mc:Fallback>
                <p:oleObj name="Bitmap Image" r:id="rId3" imgW="5877745" imgH="40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1188"/>
                        <a:ext cx="6477000" cy="441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1027"/>
          <p:cNvSpPr txBox="1">
            <a:spLocks noChangeArrowheads="1"/>
          </p:cNvSpPr>
          <p:nvPr/>
        </p:nvSpPr>
        <p:spPr bwMode="auto">
          <a:xfrm>
            <a:off x="1219200" y="-60325"/>
            <a:ext cx="6167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hashCode() of a set is simply the sum</a:t>
            </a:r>
          </a:p>
          <a:p>
            <a:r>
              <a:rPr lang="en-US"/>
              <a:t>of all the hashCode() of everything in the set</a:t>
            </a:r>
          </a:p>
        </p:txBody>
      </p:sp>
      <p:sp>
        <p:nvSpPr>
          <p:cNvPr id="71684" name="Text Box 1028"/>
          <p:cNvSpPr txBox="1">
            <a:spLocks noChangeArrowheads="1"/>
          </p:cNvSpPr>
          <p:nvPr/>
        </p:nvSpPr>
        <p:spPr bwMode="auto">
          <a:xfrm>
            <a:off x="990600" y="5349875"/>
            <a:ext cx="6402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And, of course, the hashCode of an Integer is </a:t>
            </a:r>
          </a:p>
          <a:p>
            <a:r>
              <a:rPr lang="en-US"/>
              <a:t>just the value of that integer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295400" y="1295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762000" y="1676400"/>
          <a:ext cx="6858000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533333" imgH="2991268" progId="PBrush">
                  <p:embed/>
                </p:oleObj>
              </mc:Choice>
              <mc:Fallback>
                <p:oleObj name="Bitmap Image" r:id="rId3" imgW="5533333" imgH="299126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858000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523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Iterators are an alternative way to walk through a collection….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92075" y="153988"/>
          <a:ext cx="8961438" cy="655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961905" imgH="6552381" progId="PBrush">
                  <p:embed/>
                </p:oleObj>
              </mc:Choice>
              <mc:Fallback>
                <p:oleObj name="Bitmap Image" r:id="rId3" imgW="8961905" imgH="65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153988"/>
                        <a:ext cx="8961438" cy="655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8685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381000"/>
            <a:ext cx="6188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set holds no duplicate elements (not necessarily in any order).</a:t>
            </a:r>
          </a:p>
          <a:p>
            <a:endParaRPr lang="en-US" dirty="0"/>
          </a:p>
          <a:p>
            <a:r>
              <a:rPr lang="en-US" dirty="0"/>
              <a:t>A list can have duplicate elements (and is always ordered)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00175" y="2057400"/>
          <a:ext cx="57626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971429" imgH="2200582" progId="PBrush">
                  <p:embed/>
                </p:oleObj>
              </mc:Choice>
              <mc:Fallback>
                <p:oleObj name="Bitmap Image" r:id="rId3" imgW="4971429" imgH="2200582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2057400"/>
                        <a:ext cx="57626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762000" y="4724400"/>
          <a:ext cx="76200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504762" imgH="714286" progId="PBrush">
                  <p:embed/>
                </p:oleObj>
              </mc:Choice>
              <mc:Fallback>
                <p:oleObj name="Bitmap Image" r:id="rId5" imgW="5504762" imgH="714286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24400"/>
                        <a:ext cx="76200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752600" y="1905000"/>
          <a:ext cx="5486400" cy="302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01323" imgH="2752381" progId="PBrush">
                  <p:embed/>
                </p:oleObj>
              </mc:Choice>
              <mc:Fallback>
                <p:oleObj name="Bitmap Image" r:id="rId3" imgW="5001323" imgH="2752381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5486400" cy="302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050925" y="268288"/>
            <a:ext cx="6931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You cannot change the contents of your collection</a:t>
            </a:r>
          </a:p>
          <a:p>
            <a:r>
              <a:rPr lang="en-US"/>
              <a:t>while iterating through it except by using </a:t>
            </a:r>
          </a:p>
          <a:p>
            <a:r>
              <a:rPr lang="en-US"/>
              <a:t>Iterator.remove()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04800" y="5449888"/>
            <a:ext cx="8501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 usually prefer the for ( : ) syntax, which was new in Java 1.5.</a:t>
            </a:r>
          </a:p>
          <a:p>
            <a:r>
              <a:rPr lang="en-US"/>
              <a:t>But the .remove() method in Iterator can be handy.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538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AbstractSequence</a:t>
            </a:r>
            <a:r>
              <a:rPr lang="en-US" dirty="0"/>
              <a:t>, </a:t>
            </a:r>
            <a:r>
              <a:rPr lang="en-US" dirty="0" err="1"/>
              <a:t>ProteinSequence</a:t>
            </a:r>
            <a:r>
              <a:rPr lang="en-US" dirty="0"/>
              <a:t> and </a:t>
            </a:r>
            <a:r>
              <a:rPr lang="en-US" dirty="0" err="1"/>
              <a:t>DNASequence</a:t>
            </a:r>
            <a:endParaRPr lang="en-US" dirty="0"/>
          </a:p>
          <a:p>
            <a:r>
              <a:rPr lang="en-US" dirty="0" err="1"/>
              <a:t>HashSet</a:t>
            </a:r>
            <a:endParaRPr lang="en-US" dirty="0"/>
          </a:p>
          <a:p>
            <a:r>
              <a:rPr lang="en-US" dirty="0"/>
              <a:t>equals() and </a:t>
            </a:r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Iterators</a:t>
            </a:r>
            <a:endParaRPr lang="en-US" dirty="0"/>
          </a:p>
          <a:p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505200" y="1600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430588" y="53181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3886200" y="10652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01988" y="1598613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Collection</a:t>
            </a: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3886200" y="19796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549650" y="24368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0" y="15986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572000" y="243681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(interface)</a:t>
            </a: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1154113" y="31702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941388" y="3198813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HashSet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84188" y="4113213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</a:t>
            </a:r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048000" y="2817813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60588" y="3270250"/>
            <a:ext cx="168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(fast, no order)</a:t>
            </a:r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 flipV="1">
            <a:off x="1779588" y="35798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538163" y="4418013"/>
            <a:ext cx="2357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(a little slower,</a:t>
            </a:r>
          </a:p>
          <a:p>
            <a:r>
              <a:rPr lang="en-US" sz="1800"/>
              <a:t>retains order in which</a:t>
            </a:r>
          </a:p>
          <a:p>
            <a:r>
              <a:rPr lang="en-US" sz="1800"/>
              <a:t>elements are added)</a:t>
            </a:r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H="1" flipV="1">
            <a:off x="4191000" y="2817813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7588" y="3198813"/>
            <a:ext cx="224155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TreeSet </a:t>
            </a:r>
            <a:r>
              <a:rPr lang="en-US" sz="1800"/>
              <a:t>(slow,</a:t>
            </a:r>
          </a:p>
          <a:p>
            <a:r>
              <a:rPr lang="en-US" sz="1800"/>
              <a:t>Orders elements by </a:t>
            </a:r>
          </a:p>
          <a:p>
            <a:r>
              <a:rPr lang="en-US" sz="1800"/>
              <a:t>Natural order or</a:t>
            </a:r>
          </a:p>
          <a:p>
            <a:r>
              <a:rPr lang="en-US" sz="1800"/>
              <a:t>Comparator)</a:t>
            </a:r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365125" y="5838825"/>
            <a:ext cx="7418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in doubt use HashSet because it is the fastest!!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381000" y="30480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" descr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02300"/>
            <a:ext cx="6078538" cy="698500"/>
          </a:xfrm>
          <a:prstGeom prst="rect">
            <a:avLst/>
          </a:prstGeom>
          <a:noFill/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5229225"/>
            <a:ext cx="751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Iteration order may or may not be the same both times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65125" y="200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76200"/>
            <a:ext cx="6418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Hash set has no order, but is constant time for</a:t>
            </a:r>
          </a:p>
          <a:p>
            <a:r>
              <a:rPr lang="en-US"/>
              <a:t>add, remove, contains and size!</a:t>
            </a:r>
          </a:p>
        </p:txBody>
      </p:sp>
      <p:pic>
        <p:nvPicPr>
          <p:cNvPr id="7180" name="Picture 12" descr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7162800" cy="4137025"/>
          </a:xfrm>
          <a:prstGeom prst="rect">
            <a:avLst/>
          </a:prstGeom>
          <a:noFill/>
        </p:spPr>
      </p:pic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838200" y="160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6525" y="1843088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Interface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181600" y="191928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3300"/>
                </a:solidFill>
              </a:rPr>
              <a:t>Implementation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4343400" y="16002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6705600" cy="3382963"/>
          </a:xfrm>
          <a:prstGeom prst="rect">
            <a:avLst/>
          </a:prstGeom>
          <a:noFill/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31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LinkedHashSet maintains the order that elements are added</a:t>
            </a:r>
          </a:p>
          <a:p>
            <a:r>
              <a:rPr lang="en-US"/>
              <a:t>Performance is usually just a little slower than HashSet</a:t>
            </a:r>
          </a:p>
        </p:txBody>
      </p:sp>
      <p:pic>
        <p:nvPicPr>
          <p:cNvPr id="8198" name="Picture 6" descr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562600"/>
            <a:ext cx="11029950" cy="312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00200"/>
            <a:ext cx="4716463" cy="2667000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84150" y="184150"/>
            <a:ext cx="8959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TreeSet</a:t>
            </a:r>
            <a:r>
              <a:rPr lang="en-US" dirty="0"/>
              <a:t> maintains the order of the elements.</a:t>
            </a:r>
          </a:p>
          <a:p>
            <a:r>
              <a:rPr lang="en-US" dirty="0"/>
              <a:t>Much slower than </a:t>
            </a:r>
            <a:r>
              <a:rPr lang="en-US" dirty="0" err="1"/>
              <a:t>HashSet</a:t>
            </a:r>
            <a:r>
              <a:rPr lang="en-US" dirty="0"/>
              <a:t>.  O(n) time for add, remove, contains.</a:t>
            </a:r>
          </a:p>
          <a:p>
            <a:r>
              <a:rPr lang="en-US" dirty="0"/>
              <a:t>Can be faster than sorting a List ( which is n*log(n)).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403725" y="24860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i="1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11150" y="5273675"/>
            <a:ext cx="768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(You can pass a Comparator to the TreeSet constructor</a:t>
            </a:r>
          </a:p>
          <a:p>
            <a:r>
              <a:rPr lang="en-US"/>
              <a:t>instead of using the “natural order”) </a:t>
            </a:r>
          </a:p>
        </p:txBody>
      </p:sp>
      <p:pic>
        <p:nvPicPr>
          <p:cNvPr id="9225" name="Picture 9" descr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427538"/>
            <a:ext cx="7391400" cy="601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57200"/>
            <a:ext cx="662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Still to come...</a:t>
            </a:r>
          </a:p>
          <a:p>
            <a:r>
              <a:rPr lang="en-US" dirty="0"/>
              <a:t>	 </a:t>
            </a:r>
            <a:r>
              <a:rPr lang="en-US" dirty="0" err="1"/>
              <a:t>HashMaps</a:t>
            </a:r>
            <a:r>
              <a:rPr lang="en-US" dirty="0"/>
              <a:t>…</a:t>
            </a:r>
          </a:p>
          <a:p>
            <a:r>
              <a:rPr lang="en-US" dirty="0"/>
              <a:t>	Boxing and unboxing </a:t>
            </a:r>
            <a:r>
              <a:rPr lang="en-US"/>
              <a:t>basic types in </a:t>
            </a:r>
            <a:r>
              <a:rPr lang="en-US" dirty="0"/>
              <a:t>Java</a:t>
            </a:r>
          </a:p>
          <a:p>
            <a:r>
              <a:rPr lang="en-US" dirty="0"/>
              <a:t>	Exceptions</a:t>
            </a:r>
          </a:p>
          <a:p>
            <a:r>
              <a:rPr lang="en-US" dirty="0"/>
              <a:t>	Constructor chaining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90600"/>
            <a:ext cx="548836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57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start to build our implementation of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38800" y="26670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1928336"/>
            <a:ext cx="3477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This is a set which does maintain an order  (the same order as elements were added; much more on this later!)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62400" y="4343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3656" y="4495800"/>
            <a:ext cx="4018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little bit of extra safety; </a:t>
            </a:r>
          </a:p>
          <a:p>
            <a:r>
              <a:rPr lang="en-US" dirty="0"/>
              <a:t>We don’t let anyone modify our set once</a:t>
            </a:r>
          </a:p>
          <a:p>
            <a:r>
              <a:rPr lang="en-US" dirty="0"/>
              <a:t>we publish the reference to it.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0" y="5181600"/>
            <a:ext cx="266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still doesn’t compile…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6019800"/>
            <a:ext cx="6520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trying to call the default constructor on </a:t>
            </a:r>
            <a:r>
              <a:rPr lang="en-US" dirty="0" err="1"/>
              <a:t>AbstractSequence</a:t>
            </a:r>
            <a:r>
              <a:rPr lang="en-US" dirty="0"/>
              <a:t>() </a:t>
            </a:r>
          </a:p>
          <a:p>
            <a:r>
              <a:rPr lang="en-US" dirty="0"/>
              <a:t>(but there isn’t one)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52400"/>
            <a:ext cx="5791200" cy="467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9530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91200" y="3657600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fixes the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92469"/>
            <a:ext cx="9221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entire </a:t>
            </a:r>
            <a:r>
              <a:rPr lang="en-US" dirty="0" err="1"/>
              <a:t>DnaSequence</a:t>
            </a:r>
            <a:r>
              <a:rPr lang="en-US" dirty="0"/>
              <a:t> class.   </a:t>
            </a:r>
          </a:p>
          <a:p>
            <a:r>
              <a:rPr lang="en-US" dirty="0" err="1"/>
              <a:t>getRatioValid</a:t>
            </a:r>
            <a:r>
              <a:rPr lang="en-US" dirty="0"/>
              <a:t>() is defined at the abstract </a:t>
            </a:r>
            <a:r>
              <a:rPr lang="en-US" dirty="0" err="1"/>
              <a:t>superclass</a:t>
            </a:r>
            <a:r>
              <a:rPr lang="en-US" dirty="0"/>
              <a:t> level and is </a:t>
            </a:r>
            <a:r>
              <a:rPr lang="en-US" dirty="0">
                <a:solidFill>
                  <a:srgbClr val="FF0000"/>
                </a:solidFill>
              </a:rPr>
              <a:t>inherited</a:t>
            </a:r>
            <a:r>
              <a:rPr lang="en-US" dirty="0"/>
              <a:t> from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66800" y="4267200"/>
            <a:ext cx="152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46920" y="4572000"/>
            <a:ext cx="752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the new keyword “super” that calls the constructor of the </a:t>
            </a:r>
            <a:r>
              <a:rPr lang="en-US" dirty="0" err="1"/>
              <a:t>superclass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62000"/>
            <a:ext cx="56388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364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instantiate our </a:t>
            </a:r>
            <a:r>
              <a:rPr lang="en-US" dirty="0" err="1"/>
              <a:t>DnaSequence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219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685800"/>
            <a:ext cx="325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DnaSequence</a:t>
            </a:r>
            <a:r>
              <a:rPr lang="en-US" dirty="0"/>
              <a:t> constructor chains</a:t>
            </a:r>
          </a:p>
          <a:p>
            <a:r>
              <a:rPr lang="en-US" dirty="0"/>
              <a:t>To </a:t>
            </a:r>
            <a:r>
              <a:rPr lang="en-US" dirty="0" err="1"/>
              <a:t>AbstactSequence</a:t>
            </a:r>
            <a:r>
              <a:rPr lang="en-US" dirty="0"/>
              <a:t> constructor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419600" y="16764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1676400"/>
            <a:ext cx="37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 defined in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14800" y="1828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10000" y="2286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2209800"/>
            <a:ext cx="519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method in </a:t>
            </a:r>
            <a:r>
              <a:rPr lang="en-US" dirty="0" err="1"/>
              <a:t>AbstractSequence</a:t>
            </a:r>
            <a:r>
              <a:rPr lang="en-US" dirty="0"/>
              <a:t>;</a:t>
            </a:r>
          </a:p>
          <a:p>
            <a:r>
              <a:rPr lang="en-US" dirty="0"/>
              <a:t>Implemented in </a:t>
            </a:r>
            <a:r>
              <a:rPr lang="en-US" dirty="0" err="1"/>
              <a:t>DnaSequence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toString</a:t>
            </a:r>
            <a:r>
              <a:rPr lang="en-US" dirty="0"/>
              <a:t>() is defined by the </a:t>
            </a:r>
            <a:r>
              <a:rPr lang="en-US" dirty="0" err="1"/>
              <a:t>HashSet</a:t>
            </a:r>
            <a:r>
              <a:rPr lang="en-US" dirty="0"/>
              <a:t> implementation)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438400" y="26670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6800" y="3276600"/>
            <a:ext cx="513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No; we can’t modify the alphabet </a:t>
            </a:r>
          </a:p>
          <a:p>
            <a:r>
              <a:rPr lang="en-US" dirty="0"/>
              <a:t>(because we returned </a:t>
            </a:r>
            <a:r>
              <a:rPr lang="en-US" dirty="0" err="1"/>
              <a:t>Collections.unmodifiableSet</a:t>
            </a:r>
            <a:r>
              <a:rPr lang="en-US" dirty="0"/>
              <a:t>())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495800"/>
            <a:ext cx="764161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85800"/>
            <a:ext cx="8229600" cy="5496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551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one possible implementation of </a:t>
            </a:r>
            <a:r>
              <a:rPr lang="en-US" dirty="0" err="1"/>
              <a:t>ProteinSequence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006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86400" y="762000"/>
            <a:ext cx="294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extend </a:t>
            </a:r>
            <a:r>
              <a:rPr lang="en-US" dirty="0" err="1"/>
              <a:t>AbstractSequence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48400" y="16002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29400" y="1972270"/>
            <a:ext cx="2374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to save on typing</a:t>
            </a:r>
          </a:p>
          <a:p>
            <a:r>
              <a:rPr lang="en-US" dirty="0"/>
              <a:t>“</a:t>
            </a:r>
            <a:r>
              <a:rPr lang="en-US" dirty="0" err="1"/>
              <a:t>set.add</a:t>
            </a:r>
            <a:r>
              <a:rPr lang="en-US" dirty="0"/>
              <a:t>(‘Amino Acid’)”</a:t>
            </a:r>
          </a:p>
          <a:p>
            <a:r>
              <a:rPr lang="en-US" dirty="0"/>
              <a:t>20 times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55701" y="3962400"/>
            <a:ext cx="4378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cache the alphabet</a:t>
            </a:r>
          </a:p>
          <a:p>
            <a:r>
              <a:rPr lang="en-US" dirty="0"/>
              <a:t>(so we don’t have to make </a:t>
            </a:r>
          </a:p>
          <a:p>
            <a:r>
              <a:rPr lang="en-US" dirty="0"/>
              <a:t>a new one each time </a:t>
            </a:r>
            <a:r>
              <a:rPr lang="en-US" dirty="0" err="1"/>
              <a:t>getAlphabet</a:t>
            </a:r>
            <a:r>
              <a:rPr lang="en-US" dirty="0"/>
              <a:t>() is called)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81400" y="4267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2600" y="3048000"/>
            <a:ext cx="29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static </a:t>
            </a:r>
            <a:r>
              <a:rPr lang="en-US" dirty="0" err="1"/>
              <a:t>initializer</a:t>
            </a:r>
            <a:r>
              <a:rPr lang="en-US" dirty="0"/>
              <a:t> to set up </a:t>
            </a:r>
          </a:p>
          <a:p>
            <a:r>
              <a:rPr lang="en-US" dirty="0"/>
              <a:t>our cached alphabet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800600" y="3276600"/>
            <a:ext cx="7620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048000" y="5562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0" y="5410200"/>
            <a:ext cx="474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chain to the </a:t>
            </a:r>
            <a:r>
              <a:rPr lang="en-US" dirty="0" err="1"/>
              <a:t>superclass</a:t>
            </a:r>
            <a:r>
              <a:rPr lang="en-US" dirty="0"/>
              <a:t> constructor as before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2300</Words>
  <Application>Microsoft Office PowerPoint</Application>
  <PresentationFormat>On-screen Show (4:3)</PresentationFormat>
  <Paragraphs>359</Paragraphs>
  <Slides>57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113</cp:revision>
  <dcterms:created xsi:type="dcterms:W3CDTF">2006-08-16T00:00:00Z</dcterms:created>
  <dcterms:modified xsi:type="dcterms:W3CDTF">2023-09-20T10:37:24Z</dcterms:modified>
</cp:coreProperties>
</file>