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93" r:id="rId32"/>
    <p:sldId id="285" r:id="rId33"/>
    <p:sldId id="286" r:id="rId34"/>
    <p:sldId id="287" r:id="rId35"/>
    <p:sldId id="288" r:id="rId36"/>
    <p:sldId id="289" r:id="rId37"/>
    <p:sldId id="290" r:id="rId38"/>
    <p:sldId id="29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905E3-A001-B570-C50B-B7513D0F5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8BAF4-CC18-CB6E-0465-916DDA93C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991FC-08DC-8AEE-D5F2-85FC183B6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B3F6-8445-4D54-AEB1-4976506209CF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7DFF3-68ED-30D6-0E6C-6C1AA70ED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6F792-C348-9C78-F664-3CD6F716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6D46-BBA5-4FF9-AE8C-1B507374A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37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642F1-015C-2BEA-72DA-990617837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96D709-5E13-F8B3-69E4-7CCF60FD5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83C0D-B128-1AE3-C6F3-2BAE87F21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B3F6-8445-4D54-AEB1-4976506209CF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88517-5617-56EA-FF63-749412762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01A07-8189-CD93-A4AA-08721F0D5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6D46-BBA5-4FF9-AE8C-1B507374A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5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95D763-BCA2-019E-3C31-2F36CB54C9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99AA9B-D70C-3CAF-71BD-926A1BA0B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D46DB-3C8A-1CDB-B867-BCCD6E151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B3F6-8445-4D54-AEB1-4976506209CF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5A857-2592-D515-1775-C8084E0B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60B3B-BB31-76E1-C26B-B045A60CE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6D46-BBA5-4FF9-AE8C-1B507374A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29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8EF29-55E7-71F1-035A-455CE1C4D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1A481-4143-264A-D7EF-1B54BE88D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865B3-8F8E-EA6E-199C-2A3A564F7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B3F6-8445-4D54-AEB1-4976506209CF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18770-853F-8784-1623-050175C97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B5CDF-3A27-A047-7D41-B984F0ED8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6D46-BBA5-4FF9-AE8C-1B507374A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1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C1D5B-06BD-E6B9-3739-3391A6B72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ADA15-FE78-1E9A-1168-D0BD53327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01FD6-8760-B076-305B-09435A936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B3F6-8445-4D54-AEB1-4976506209CF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9E692-5C62-3A12-FE36-4F37BC464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4F1BA-B490-735C-9DF7-CF3AB5283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6D46-BBA5-4FF9-AE8C-1B507374A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6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4206-33B8-1B33-A8C0-4AC7838A7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575CF-EBB7-36D0-F8F1-25A7E163DE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A27DC-5EB5-C97F-C35D-DD792F7E1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3BB21-816B-CBC2-FA41-38AABCED8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B3F6-8445-4D54-AEB1-4976506209CF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BC43F-DC40-6C15-819B-F80E21BC4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4D757-1348-8C55-8D17-B79761E1D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6D46-BBA5-4FF9-AE8C-1B507374A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32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ED922-113B-0171-DF20-A9A009395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8E665-AED3-0A95-C573-EC58EB452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E22CD8-F4A6-A4CE-91AB-7BFAAA870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2C342C-B894-E60D-B785-04E17691DC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15C284-D3B1-0020-17D1-9642E27D92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0E691A-0C94-152C-A680-F1588436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B3F6-8445-4D54-AEB1-4976506209CF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80B7B2-A3C6-E2E6-2E4D-4BABEC938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6F9FB2-08B5-80AD-040E-294CDCD76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6D46-BBA5-4FF9-AE8C-1B507374A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3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F2E42-67A8-1724-DB0E-7C1FC55EA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35EAC-3515-31DB-E844-5541B1DCE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B3F6-8445-4D54-AEB1-4976506209CF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82CD30-6113-4069-B0A5-08D1EEE0A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FE50B5-402B-03FF-088A-7743CC350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6D46-BBA5-4FF9-AE8C-1B507374A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2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58B89B-3BF3-03DA-5ED9-98FC57215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B3F6-8445-4D54-AEB1-4976506209CF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9CFF9C-F969-3528-8FCC-3911C075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F4EAF-0475-B203-B577-A87658AB1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6D46-BBA5-4FF9-AE8C-1B507374A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2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2CF5A-5E20-BF64-D0D8-20B33B1A7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07DEA-3350-925E-D467-87BC29325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4B65F4-17AB-BCD5-3E26-6DFFF88D0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23BD3-44E4-99C7-8161-CF42F04BC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B3F6-8445-4D54-AEB1-4976506209CF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BE535-9445-88F6-DF84-D792C08D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B4AF47-E66C-BF10-2712-FC95EB9C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6D46-BBA5-4FF9-AE8C-1B507374A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01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571D9-7EF3-AD9E-C760-C710A4E93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9B85E9-2CA6-A00E-10BF-3DDA7633E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41654E-D91F-3115-81A6-7212DBC36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95B85-8635-D1ED-F728-943E31399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5B3F6-8445-4D54-AEB1-4976506209CF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C3CE5-AA04-5EF2-9354-1FED425B8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0D7F6-B189-E368-7250-FC57A29A5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6D46-BBA5-4FF9-AE8C-1B507374A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71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2C970D-7830-9BC7-614D-CE189A81A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33DF8-7787-64F7-58C6-E64130538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2D546-A604-4267-64C2-CCC7C21EC9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65B3F6-8445-4D54-AEB1-4976506209CF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5E2F2-D4C6-5821-9DF9-83ED24459D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E1011-61EA-6888-C2BA-EDD414E25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C86D46-BBA5-4FF9-AE8C-1B507374A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74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towardsdatascience.com/part-1-a-neural-network-from-scratch-foundation-e2d119df0f4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github.com/afodor/mnistMaven/blob/main/src/main/java/mnist/MNISTToTabDelimited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D99C0B-2737-925D-6607-AA434E8049E9}"/>
              </a:ext>
            </a:extLst>
          </p:cNvPr>
          <p:cNvSpPr txBox="1"/>
          <p:nvPr/>
        </p:nvSpPr>
        <p:spPr>
          <a:xfrm>
            <a:off x="488887" y="706170"/>
            <a:ext cx="400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Some simple neural networks in Java</a:t>
            </a:r>
          </a:p>
        </p:txBody>
      </p:sp>
    </p:spTree>
    <p:extLst>
      <p:ext uri="{BB962C8B-B14F-4D97-AF65-F5344CB8AC3E}">
        <p14:creationId xmlns:p14="http://schemas.microsoft.com/office/powerpoint/2010/main" val="2324337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D400FB-1EF7-3136-937C-13AD66548479}"/>
              </a:ext>
            </a:extLst>
          </p:cNvPr>
          <p:cNvSpPr txBox="1"/>
          <p:nvPr/>
        </p:nvSpPr>
        <p:spPr>
          <a:xfrm>
            <a:off x="513784" y="826625"/>
            <a:ext cx="118713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https://towardsdatascience.com/part-1-a-neural-network-from-scratch-foundation-e2d119df0f40</a:t>
            </a:r>
            <a:endParaRPr lang="en-US" dirty="0"/>
          </a:p>
          <a:p>
            <a:endParaRPr lang="en-US" dirty="0"/>
          </a:p>
          <a:p>
            <a:r>
              <a:rPr lang="en-US" dirty="0"/>
              <a:t>I used the ideas in these web pages (but not the code)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E426B6-C6B6-AEE6-BAEF-63AAF8E960E6}"/>
              </a:ext>
            </a:extLst>
          </p:cNvPr>
          <p:cNvSpPr txBox="1"/>
          <p:nvPr/>
        </p:nvSpPr>
        <p:spPr>
          <a:xfrm>
            <a:off x="651850" y="452673"/>
            <a:ext cx="4621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favorite explanation of this so far is here…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A2CCB6-D523-3AD3-E4A2-559E2E45B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389" y="1855131"/>
            <a:ext cx="4928292" cy="455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03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37AA3F-76B2-FE18-6D4D-D15574C10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417" y="387035"/>
            <a:ext cx="6528176" cy="57398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7B073E-5641-EB29-2758-83A4329E2C03}"/>
              </a:ext>
            </a:extLst>
          </p:cNvPr>
          <p:cNvSpPr txBox="1"/>
          <p:nvPr/>
        </p:nvSpPr>
        <p:spPr>
          <a:xfrm>
            <a:off x="1761518" y="6260471"/>
            <a:ext cx="99701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https://towardsdatascience.com/part-1-a-neural-network-from-scratch-foundation-e2d119df0f40</a:t>
            </a:r>
          </a:p>
        </p:txBody>
      </p:sp>
    </p:spTree>
    <p:extLst>
      <p:ext uri="{BB962C8B-B14F-4D97-AF65-F5344CB8AC3E}">
        <p14:creationId xmlns:p14="http://schemas.microsoft.com/office/powerpoint/2010/main" val="3951548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DC1826-E104-317A-FCF3-372F29363308}"/>
              </a:ext>
            </a:extLst>
          </p:cNvPr>
          <p:cNvSpPr txBox="1"/>
          <p:nvPr/>
        </p:nvSpPr>
        <p:spPr>
          <a:xfrm>
            <a:off x="887240" y="271604"/>
            <a:ext cx="9234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have to choose an activation function that puts the value in each node of the network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40D63D-3998-DB3C-63C8-1A946DE61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240" y="766621"/>
            <a:ext cx="6802332" cy="54893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307C10-457C-EA43-E8D4-F33A14CB37FA}"/>
              </a:ext>
            </a:extLst>
          </p:cNvPr>
          <p:cNvSpPr txBox="1"/>
          <p:nvPr/>
        </p:nvSpPr>
        <p:spPr>
          <a:xfrm>
            <a:off x="887240" y="6294918"/>
            <a:ext cx="10096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https://towardsdatascience.com/part-1-a-neural-network-from-scratch-foundation-e2d119df0f40</a:t>
            </a:r>
          </a:p>
        </p:txBody>
      </p:sp>
    </p:spTree>
    <p:extLst>
      <p:ext uri="{BB962C8B-B14F-4D97-AF65-F5344CB8AC3E}">
        <p14:creationId xmlns:p14="http://schemas.microsoft.com/office/powerpoint/2010/main" val="581350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D577AC-2473-3870-AB15-19B5B4308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222" y="298764"/>
            <a:ext cx="6219437" cy="60821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C3A3D9-2BF7-9F7F-8739-8FF7FF0A1349}"/>
              </a:ext>
            </a:extLst>
          </p:cNvPr>
          <p:cNvSpPr txBox="1"/>
          <p:nvPr/>
        </p:nvSpPr>
        <p:spPr>
          <a:xfrm>
            <a:off x="887240" y="6358289"/>
            <a:ext cx="10096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https://towardsdatascience.com/part-1-a-neural-network-from-scratch-foundation-e2d119df0f40</a:t>
            </a:r>
          </a:p>
        </p:txBody>
      </p:sp>
    </p:spTree>
    <p:extLst>
      <p:ext uri="{BB962C8B-B14F-4D97-AF65-F5344CB8AC3E}">
        <p14:creationId xmlns:p14="http://schemas.microsoft.com/office/powerpoint/2010/main" val="3153097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4253AD-B83E-03DA-18C7-CD0563DA5FF2}"/>
              </a:ext>
            </a:extLst>
          </p:cNvPr>
          <p:cNvSpPr txBox="1"/>
          <p:nvPr/>
        </p:nvSpPr>
        <p:spPr>
          <a:xfrm>
            <a:off x="651850" y="298764"/>
            <a:ext cx="57076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this background, we can read ChatGPT’s code…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E87108-5D59-E575-79C3-555B469D5BCC}"/>
              </a:ext>
            </a:extLst>
          </p:cNvPr>
          <p:cNvSpPr txBox="1"/>
          <p:nvPr/>
        </p:nvSpPr>
        <p:spPr>
          <a:xfrm>
            <a:off x="206541" y="6121135"/>
            <a:ext cx="12305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https://github.com/afodor/mnistMaven/blob/main/src/main/java/simpleSampleData/SimpleNeuralNetwork.java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1E8860-8BA8-600C-63CA-EBB7A2E6C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50" y="640202"/>
            <a:ext cx="6344102" cy="514496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87B104-1AE1-EC1B-6B44-4376EABD015D}"/>
              </a:ext>
            </a:extLst>
          </p:cNvPr>
          <p:cNvCxnSpPr/>
          <p:nvPr/>
        </p:nvCxnSpPr>
        <p:spPr>
          <a:xfrm flipH="1">
            <a:off x="4083112" y="1181547"/>
            <a:ext cx="4979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90FA68D-03AA-D86C-ED06-ABC336720806}"/>
              </a:ext>
            </a:extLst>
          </p:cNvPr>
          <p:cNvSpPr txBox="1"/>
          <p:nvPr/>
        </p:nvSpPr>
        <p:spPr>
          <a:xfrm>
            <a:off x="4635378" y="1004812"/>
            <a:ext cx="3942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classes in our hello world dataset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776030-01B1-F597-5BA3-D97DB6D6F27C}"/>
              </a:ext>
            </a:extLst>
          </p:cNvPr>
          <p:cNvCxnSpPr/>
          <p:nvPr/>
        </p:nvCxnSpPr>
        <p:spPr>
          <a:xfrm flipH="1" flipV="1">
            <a:off x="4083112" y="1493822"/>
            <a:ext cx="1050207" cy="1720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FC506E8-085C-9599-3A7C-D8A58A44186F}"/>
              </a:ext>
            </a:extLst>
          </p:cNvPr>
          <p:cNvSpPr txBox="1"/>
          <p:nvPr/>
        </p:nvSpPr>
        <p:spPr>
          <a:xfrm>
            <a:off x="5205746" y="1492838"/>
            <a:ext cx="2544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(won’t use batches yet!)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138B53-6ED7-37B6-B4F5-E333622EF16B}"/>
              </a:ext>
            </a:extLst>
          </p:cNvPr>
          <p:cNvSpPr txBox="1"/>
          <p:nvPr/>
        </p:nvSpPr>
        <p:spPr>
          <a:xfrm>
            <a:off x="6038659" y="2290524"/>
            <a:ext cx="1781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layer</a:t>
            </a:r>
          </a:p>
          <a:p>
            <a:r>
              <a:rPr lang="en-US" dirty="0"/>
              <a:t>(28*28 neurons)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F71BED-D758-53B1-D4AE-D19B126551F6}"/>
              </a:ext>
            </a:extLst>
          </p:cNvPr>
          <p:cNvCxnSpPr/>
          <p:nvPr/>
        </p:nvCxnSpPr>
        <p:spPr>
          <a:xfrm>
            <a:off x="7197511" y="2598343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B5A351E-927A-E0E0-879B-0A09F07AA087}"/>
              </a:ext>
            </a:extLst>
          </p:cNvPr>
          <p:cNvSpPr txBox="1"/>
          <p:nvPr/>
        </p:nvSpPr>
        <p:spPr>
          <a:xfrm>
            <a:off x="7876526" y="2290527"/>
            <a:ext cx="1440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  <a:p>
            <a:r>
              <a:rPr lang="en-US" dirty="0"/>
              <a:t>(64 neurons)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A75F3C1-D109-573F-4F7D-2F3336388B6C}"/>
              </a:ext>
            </a:extLst>
          </p:cNvPr>
          <p:cNvCxnSpPr/>
          <p:nvPr/>
        </p:nvCxnSpPr>
        <p:spPr>
          <a:xfrm>
            <a:off x="9254160" y="2613689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378F8D9-C3DF-B8F2-3014-9D2CDE7C807B}"/>
              </a:ext>
            </a:extLst>
          </p:cNvPr>
          <p:cNvSpPr txBox="1"/>
          <p:nvPr/>
        </p:nvSpPr>
        <p:spPr>
          <a:xfrm>
            <a:off x="9958825" y="2263367"/>
            <a:ext cx="1419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layer</a:t>
            </a:r>
          </a:p>
          <a:p>
            <a:r>
              <a:rPr lang="en-US" dirty="0"/>
              <a:t>(2 neurons)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E80D29-A1A9-4CAA-7449-B3EA3D7A2440}"/>
              </a:ext>
            </a:extLst>
          </p:cNvPr>
          <p:cNvSpPr txBox="1"/>
          <p:nvPr/>
        </p:nvSpPr>
        <p:spPr>
          <a:xfrm>
            <a:off x="6563763" y="3123448"/>
            <a:ext cx="50104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have 28*28*64 parameters connecting the</a:t>
            </a:r>
          </a:p>
          <a:p>
            <a:r>
              <a:rPr lang="en-US" dirty="0"/>
              <a:t>Input layer to the hidden layer</a:t>
            </a:r>
          </a:p>
          <a:p>
            <a:endParaRPr lang="en-US" dirty="0"/>
          </a:p>
          <a:p>
            <a:r>
              <a:rPr lang="en-US" dirty="0"/>
              <a:t>We have 64*2 parameters connecting the hidden</a:t>
            </a:r>
          </a:p>
          <a:p>
            <a:r>
              <a:rPr lang="en-US" dirty="0"/>
              <a:t>Layer to the output file.</a:t>
            </a:r>
          </a:p>
          <a:p>
            <a:endParaRPr lang="en-US" dirty="0"/>
          </a:p>
          <a:p>
            <a:r>
              <a:rPr lang="en-US" dirty="0"/>
              <a:t>Our simple code does not have a bias term </a:t>
            </a:r>
          </a:p>
          <a:p>
            <a:r>
              <a:rPr lang="en-US" dirty="0"/>
              <a:t>(more on this later)</a:t>
            </a:r>
          </a:p>
        </p:txBody>
      </p:sp>
    </p:spTree>
    <p:extLst>
      <p:ext uri="{BB962C8B-B14F-4D97-AF65-F5344CB8AC3E}">
        <p14:creationId xmlns:p14="http://schemas.microsoft.com/office/powerpoint/2010/main" val="2476971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D60ECF-1DAF-899D-7DDA-F00E24028AD9}"/>
              </a:ext>
            </a:extLst>
          </p:cNvPr>
          <p:cNvSpPr txBox="1"/>
          <p:nvPr/>
        </p:nvSpPr>
        <p:spPr>
          <a:xfrm>
            <a:off x="977774" y="244444"/>
            <a:ext cx="740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we do a forward pass on a single image (containing 28*28 pixels).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92F172-CA92-76BA-02FD-C70A9D156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68" y="1466850"/>
            <a:ext cx="6724650" cy="3924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AC6A1C-8B77-EDEC-7DC0-2693F161099A}"/>
              </a:ext>
            </a:extLst>
          </p:cNvPr>
          <p:cNvSpPr txBox="1"/>
          <p:nvPr/>
        </p:nvSpPr>
        <p:spPr>
          <a:xfrm>
            <a:off x="6255942" y="2851839"/>
            <a:ext cx="1781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layer</a:t>
            </a:r>
          </a:p>
          <a:p>
            <a:r>
              <a:rPr lang="en-US" dirty="0"/>
              <a:t>(28*28 neurons)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1761BB0-2C40-D113-AC43-D343FAF156D9}"/>
              </a:ext>
            </a:extLst>
          </p:cNvPr>
          <p:cNvCxnSpPr/>
          <p:nvPr/>
        </p:nvCxnSpPr>
        <p:spPr>
          <a:xfrm>
            <a:off x="7414794" y="3159658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A7803C4-B7E4-954F-3F8B-D5AAEBE2B3D3}"/>
              </a:ext>
            </a:extLst>
          </p:cNvPr>
          <p:cNvSpPr txBox="1"/>
          <p:nvPr/>
        </p:nvSpPr>
        <p:spPr>
          <a:xfrm>
            <a:off x="8093809" y="2851842"/>
            <a:ext cx="1440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  <a:p>
            <a:r>
              <a:rPr lang="en-US" dirty="0"/>
              <a:t>(64 neurons)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988B16-CDFD-6B28-8C44-D6FB1A33EDA6}"/>
              </a:ext>
            </a:extLst>
          </p:cNvPr>
          <p:cNvCxnSpPr/>
          <p:nvPr/>
        </p:nvCxnSpPr>
        <p:spPr>
          <a:xfrm>
            <a:off x="9471443" y="3175004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BDF77A0-7F36-9736-E710-3BDF918840CC}"/>
              </a:ext>
            </a:extLst>
          </p:cNvPr>
          <p:cNvSpPr txBox="1"/>
          <p:nvPr/>
        </p:nvSpPr>
        <p:spPr>
          <a:xfrm>
            <a:off x="10176108" y="2824682"/>
            <a:ext cx="1419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layer</a:t>
            </a:r>
          </a:p>
          <a:p>
            <a:r>
              <a:rPr lang="en-US" dirty="0"/>
              <a:t>(2 neurons)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5BAA05-A6E4-A035-8577-6DA44D1772E3}"/>
              </a:ext>
            </a:extLst>
          </p:cNvPr>
          <p:cNvSpPr txBox="1"/>
          <p:nvPr/>
        </p:nvSpPr>
        <p:spPr>
          <a:xfrm>
            <a:off x="206541" y="6139241"/>
            <a:ext cx="12305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https://github.com/afodor/mnistMaven/blob/main/src/main/java/simpleSampleData/SimpleNeuralNetwork.java</a:t>
            </a:r>
          </a:p>
        </p:txBody>
      </p:sp>
    </p:spTree>
    <p:extLst>
      <p:ext uri="{BB962C8B-B14F-4D97-AF65-F5344CB8AC3E}">
        <p14:creationId xmlns:p14="http://schemas.microsoft.com/office/powerpoint/2010/main" val="1410602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2E9B5B-535C-25CF-717E-63E77AB4417A}"/>
              </a:ext>
            </a:extLst>
          </p:cNvPr>
          <p:cNvSpPr txBox="1"/>
          <p:nvPr/>
        </p:nvSpPr>
        <p:spPr>
          <a:xfrm>
            <a:off x="543208" y="253497"/>
            <a:ext cx="9849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make an output file to visualize the last state (two values) for each image in our 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35D189-525D-C442-B7E4-2A3E9D84C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30" y="713243"/>
            <a:ext cx="8991600" cy="23717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C7C2E8-6896-71C2-0537-3F67301B07BF}"/>
              </a:ext>
            </a:extLst>
          </p:cNvPr>
          <p:cNvSpPr txBox="1"/>
          <p:nvPr/>
        </p:nvSpPr>
        <p:spPr>
          <a:xfrm>
            <a:off x="470782" y="3121063"/>
            <a:ext cx="10179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haven’t done any training on the data yet, so there is not yet separation between our two classes..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9F2450-7385-9E00-2A1F-0BEE69CA8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936" y="3526490"/>
            <a:ext cx="4495800" cy="29584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0DEED5-889B-D2F8-57E7-894A483E3435}"/>
              </a:ext>
            </a:extLst>
          </p:cNvPr>
          <p:cNvSpPr txBox="1"/>
          <p:nvPr/>
        </p:nvSpPr>
        <p:spPr>
          <a:xfrm>
            <a:off x="606582" y="6473231"/>
            <a:ext cx="1088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code: https://github.com/afodor/mnistMaven/blob/main/src/main/java/simpleSampleData/plotResults.txt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CCF797D-0E13-7241-F17F-5F825901CCBD}"/>
              </a:ext>
            </a:extLst>
          </p:cNvPr>
          <p:cNvCxnSpPr/>
          <p:nvPr/>
        </p:nvCxnSpPr>
        <p:spPr>
          <a:xfrm flipH="1">
            <a:off x="5501486" y="3731299"/>
            <a:ext cx="642796" cy="99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581008-BA48-F8BA-FA45-E0C413C92393}"/>
              </a:ext>
            </a:extLst>
          </p:cNvPr>
          <p:cNvSpPr txBox="1"/>
          <p:nvPr/>
        </p:nvSpPr>
        <p:spPr>
          <a:xfrm>
            <a:off x="6676233" y="3584421"/>
            <a:ext cx="3981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accuracy is 52% (because we </a:t>
            </a:r>
          </a:p>
          <a:p>
            <a:r>
              <a:rPr lang="en-US" dirty="0"/>
              <a:t>are basically just guessing at random)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5B180D0-BC30-059E-A4B1-0C81D20D75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4282" y="4237187"/>
            <a:ext cx="607695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61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B4D015-878C-720B-F581-AF5B4EA183E5}"/>
              </a:ext>
            </a:extLst>
          </p:cNvPr>
          <p:cNvSpPr txBox="1"/>
          <p:nvPr/>
        </p:nvSpPr>
        <p:spPr>
          <a:xfrm>
            <a:off x="751438" y="244444"/>
            <a:ext cx="6250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Now we are going to train the model with back propagation.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3C4374-E198-593E-3ED1-CA82C5BF4E7B}"/>
              </a:ext>
            </a:extLst>
          </p:cNvPr>
          <p:cNvSpPr txBox="1"/>
          <p:nvPr/>
        </p:nvSpPr>
        <p:spPr>
          <a:xfrm>
            <a:off x="1403287" y="805758"/>
            <a:ext cx="6310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have to define a cost function (also called loss function).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3A3CF3-21A3-05E4-115F-DCC89FFD7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310" y="1696128"/>
            <a:ext cx="4972050" cy="15144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C5A2C4-D4B5-EBB9-6711-ABBCFB508597}"/>
              </a:ext>
            </a:extLst>
          </p:cNvPr>
          <p:cNvSpPr txBox="1"/>
          <p:nvPr/>
        </p:nvSpPr>
        <p:spPr>
          <a:xfrm>
            <a:off x="6255945" y="2027976"/>
            <a:ext cx="4881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target[] has two values ; 1.0 is in the correct slot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BF80B8-44B5-68B7-D99D-137F9CD722FF}"/>
              </a:ext>
            </a:extLst>
          </p:cNvPr>
          <p:cNvCxnSpPr/>
          <p:nvPr/>
        </p:nvCxnSpPr>
        <p:spPr>
          <a:xfrm flipH="1" flipV="1">
            <a:off x="3558012" y="3032911"/>
            <a:ext cx="452673" cy="3960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1D04404-83F8-F81B-6580-6473EE9585FA}"/>
              </a:ext>
            </a:extLst>
          </p:cNvPr>
          <p:cNvSpPr txBox="1"/>
          <p:nvPr/>
        </p:nvSpPr>
        <p:spPr>
          <a:xfrm>
            <a:off x="2969539" y="3449370"/>
            <a:ext cx="90821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error is the difference between the expected value (0 or 1) and the actual</a:t>
            </a:r>
          </a:p>
          <a:p>
            <a:r>
              <a:rPr lang="en-US" dirty="0"/>
              <a:t>value for both classes.</a:t>
            </a:r>
          </a:p>
          <a:p>
            <a:endParaRPr lang="en-US" dirty="0"/>
          </a:p>
          <a:p>
            <a:r>
              <a:rPr lang="en-US" dirty="0"/>
              <a:t>Normally you would square this or take the absolute value, but since there</a:t>
            </a:r>
          </a:p>
          <a:p>
            <a:r>
              <a:rPr lang="en-US" dirty="0"/>
              <a:t>are only two classes (and because this is such an easy problem), what we have here is fine.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6A8574-6E21-7539-25C3-2C591F39E9CE}"/>
              </a:ext>
            </a:extLst>
          </p:cNvPr>
          <p:cNvSpPr txBox="1"/>
          <p:nvPr/>
        </p:nvSpPr>
        <p:spPr>
          <a:xfrm>
            <a:off x="206541" y="6130188"/>
            <a:ext cx="12305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https://github.com/afodor/mnistMaven/blob/main/src/main/java/simpleSampleData/SimpleNeuralNetwork.java</a:t>
            </a:r>
          </a:p>
        </p:txBody>
      </p:sp>
    </p:spTree>
    <p:extLst>
      <p:ext uri="{BB962C8B-B14F-4D97-AF65-F5344CB8AC3E}">
        <p14:creationId xmlns:p14="http://schemas.microsoft.com/office/powerpoint/2010/main" val="3262492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DC5C7F-DE35-EC60-082C-7C916D7F0559}"/>
              </a:ext>
            </a:extLst>
          </p:cNvPr>
          <p:cNvSpPr txBox="1"/>
          <p:nvPr/>
        </p:nvSpPr>
        <p:spPr>
          <a:xfrm>
            <a:off x="685423" y="6292251"/>
            <a:ext cx="10821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https://towardsdatascience.com/part-2-gradient-descent-and-backpropagation-bf90932c066a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37BB7F-4505-EA3F-25D2-481869B3F88F}"/>
              </a:ext>
            </a:extLst>
          </p:cNvPr>
          <p:cNvSpPr txBox="1"/>
          <p:nvPr/>
        </p:nvSpPr>
        <p:spPr>
          <a:xfrm>
            <a:off x="434566" y="380246"/>
            <a:ext cx="501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more robust loss function is described here…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F417DA-140B-0D9A-7EE1-F760F8506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107" y="1171622"/>
            <a:ext cx="798195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34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02A676-F9B6-9D65-1445-25FB1E49C5BA}"/>
              </a:ext>
            </a:extLst>
          </p:cNvPr>
          <p:cNvSpPr txBox="1"/>
          <p:nvPr/>
        </p:nvSpPr>
        <p:spPr>
          <a:xfrm>
            <a:off x="778598" y="73326"/>
            <a:ext cx="9238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Once we have the loss function, we want to find the parameters that minimize its value…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do this by taking partial derivatives…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A304A8-99AB-FE39-05E7-5AA84712D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84" y="860298"/>
            <a:ext cx="6771663" cy="51374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E0813A-D196-73A0-D245-D5E0EAB19739}"/>
              </a:ext>
            </a:extLst>
          </p:cNvPr>
          <p:cNvSpPr txBox="1"/>
          <p:nvPr/>
        </p:nvSpPr>
        <p:spPr>
          <a:xfrm>
            <a:off x="685423" y="6446156"/>
            <a:ext cx="10821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https://towardsdatascience.com/part-2-gradient-descent-and-backpropagation-bf90932c066a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1138BC-E9B4-7F12-289C-DC60F1E12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015" y="525100"/>
            <a:ext cx="5667415" cy="56143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19CFEB-3441-AB17-C1A6-9100659B34A2}"/>
              </a:ext>
            </a:extLst>
          </p:cNvPr>
          <p:cNvSpPr txBox="1"/>
          <p:nvPr/>
        </p:nvSpPr>
        <p:spPr>
          <a:xfrm>
            <a:off x="860079" y="6138342"/>
            <a:ext cx="8097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dynamic programming, you go from the back of the model to the front…</a:t>
            </a:r>
          </a:p>
        </p:txBody>
      </p:sp>
    </p:spTree>
    <p:extLst>
      <p:ext uri="{BB962C8B-B14F-4D97-AF65-F5344CB8AC3E}">
        <p14:creationId xmlns:p14="http://schemas.microsoft.com/office/powerpoint/2010/main" val="3533007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B89FAD-F074-41DA-54BC-205F738647EB}"/>
              </a:ext>
            </a:extLst>
          </p:cNvPr>
          <p:cNvSpPr txBox="1"/>
          <p:nvPr/>
        </p:nvSpPr>
        <p:spPr>
          <a:xfrm>
            <a:off x="624689" y="516048"/>
            <a:ext cx="96702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MNIST dataset is a collection of 60,000 training images and 10,000 test images of digits.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Widely used machine learning dataset.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image is 28*28 pixels;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greyscaled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single byte images.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C47193-C8DE-7C53-283C-436EA5466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468" y="1481556"/>
            <a:ext cx="4962787" cy="45457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283DA9-326B-36BE-F382-672A5368F3D0}"/>
              </a:ext>
            </a:extLst>
          </p:cNvPr>
          <p:cNvSpPr txBox="1"/>
          <p:nvPr/>
        </p:nvSpPr>
        <p:spPr>
          <a:xfrm>
            <a:off x="624689" y="6227016"/>
            <a:ext cx="12324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https://towardsdatascience.com/part-5-training-the-network-to-read-handwritten-digits-c2288f1a2de3</a:t>
            </a:r>
          </a:p>
        </p:txBody>
      </p:sp>
    </p:spTree>
    <p:extLst>
      <p:ext uri="{BB962C8B-B14F-4D97-AF65-F5344CB8AC3E}">
        <p14:creationId xmlns:p14="http://schemas.microsoft.com/office/powerpoint/2010/main" val="2854332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57B667-0C76-EFD2-9AD1-6B7461F3A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7" y="2028825"/>
            <a:ext cx="11134725" cy="2800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262A18-800D-4952-0BBD-4336A09BB3F7}"/>
              </a:ext>
            </a:extLst>
          </p:cNvPr>
          <p:cNvSpPr txBox="1"/>
          <p:nvPr/>
        </p:nvSpPr>
        <p:spPr>
          <a:xfrm>
            <a:off x="651850" y="407406"/>
            <a:ext cx="6165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see our simple code working its way backwards…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have NOT gone through this math in detail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B9AE2C-04CC-E041-BA68-6B3DF93EA541}"/>
              </a:ext>
            </a:extLst>
          </p:cNvPr>
          <p:cNvSpPr txBox="1"/>
          <p:nvPr/>
        </p:nvSpPr>
        <p:spPr>
          <a:xfrm>
            <a:off x="206541" y="6130188"/>
            <a:ext cx="123059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https://github.com/afodor/mnistMaven/blob/main/src/main/java/simpleSampleData/SimpleNeuralNetwork.java</a:t>
            </a:r>
          </a:p>
        </p:txBody>
      </p:sp>
    </p:spTree>
    <p:extLst>
      <p:ext uri="{BB962C8B-B14F-4D97-AF65-F5344CB8AC3E}">
        <p14:creationId xmlns:p14="http://schemas.microsoft.com/office/powerpoint/2010/main" val="1552394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05A365-4E35-5A05-229F-E60E213FD152}"/>
              </a:ext>
            </a:extLst>
          </p:cNvPr>
          <p:cNvSpPr txBox="1"/>
          <p:nvPr/>
        </p:nvSpPr>
        <p:spPr>
          <a:xfrm>
            <a:off x="669956" y="289713"/>
            <a:ext cx="8888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watch the learning as we process more images and the accuracy improves…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929F1C-D1B4-8F04-D73E-8E8F7E2D8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61" y="1099004"/>
            <a:ext cx="3534917" cy="22960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02DCB6-AD3B-C19D-FFAC-D3024DA05A55}"/>
              </a:ext>
            </a:extLst>
          </p:cNvPr>
          <p:cNvSpPr txBox="1"/>
          <p:nvPr/>
        </p:nvSpPr>
        <p:spPr>
          <a:xfrm>
            <a:off x="950614" y="803488"/>
            <a:ext cx="2631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images; 52% accuracy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28087E-1C9B-52DB-A6B0-2CD2AE91F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031" y="1257724"/>
            <a:ext cx="3059779" cy="20796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8DBFD6-8456-54F4-0BC8-1F59C5B26577}"/>
              </a:ext>
            </a:extLst>
          </p:cNvPr>
          <p:cNvSpPr txBox="1"/>
          <p:nvPr/>
        </p:nvSpPr>
        <p:spPr>
          <a:xfrm>
            <a:off x="4421290" y="807435"/>
            <a:ext cx="2754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 images; 50% accuracy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2B997E0-C11F-A2AF-1B05-C8C7C5BBDE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0973" y="1365777"/>
            <a:ext cx="2831048" cy="18635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63C3F54-9C10-FA1F-905F-1EAC6637786A}"/>
              </a:ext>
            </a:extLst>
          </p:cNvPr>
          <p:cNvSpPr txBox="1"/>
          <p:nvPr/>
        </p:nvSpPr>
        <p:spPr>
          <a:xfrm>
            <a:off x="7747228" y="803488"/>
            <a:ext cx="2754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 images; 83% accuracy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F674D94-7B6B-8C70-8C42-AF6AA5559D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907" y="3936097"/>
            <a:ext cx="3722124" cy="229604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6B43F7E-8A04-BB11-117A-C39B74A84F2D}"/>
              </a:ext>
            </a:extLst>
          </p:cNvPr>
          <p:cNvSpPr txBox="1"/>
          <p:nvPr/>
        </p:nvSpPr>
        <p:spPr>
          <a:xfrm>
            <a:off x="950614" y="3835007"/>
            <a:ext cx="2754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97 images;  53% accuracy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2743517-2874-EF4A-A617-BCE474084A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4470" y="4044150"/>
            <a:ext cx="7113006" cy="226542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5B3C949-1A72-BC90-2D64-7DFC442DA5FF}"/>
              </a:ext>
            </a:extLst>
          </p:cNvPr>
          <p:cNvSpPr txBox="1"/>
          <p:nvPr/>
        </p:nvSpPr>
        <p:spPr>
          <a:xfrm>
            <a:off x="778598" y="6237840"/>
            <a:ext cx="9993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0.5 as our threshold of accuracy is clearly not ideal, but by the 2</a:t>
            </a:r>
            <a:r>
              <a:rPr lang="en-US" baseline="30000" dirty="0"/>
              <a:t>nd</a:t>
            </a:r>
            <a:r>
              <a:rPr lang="en-US" dirty="0"/>
              <a:t> epoch this doesn’t matter.</a:t>
            </a:r>
          </a:p>
          <a:p>
            <a:r>
              <a:rPr lang="en-US" dirty="0"/>
              <a:t>Our less than perfectly defined model requires some additional training to compensate for its flaws </a:t>
            </a:r>
          </a:p>
        </p:txBody>
      </p:sp>
    </p:spTree>
    <p:extLst>
      <p:ext uri="{BB962C8B-B14F-4D97-AF65-F5344CB8AC3E}">
        <p14:creationId xmlns:p14="http://schemas.microsoft.com/office/powerpoint/2010/main" val="51060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1C1188-CDFE-B85D-770B-A283FB10E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973" y="902133"/>
            <a:ext cx="5650851" cy="51759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838DA2-7831-DA40-81F5-7DB04B6A7480}"/>
              </a:ext>
            </a:extLst>
          </p:cNvPr>
          <p:cNvSpPr txBox="1"/>
          <p:nvPr/>
        </p:nvSpPr>
        <p:spPr>
          <a:xfrm>
            <a:off x="1348966" y="172016"/>
            <a:ext cx="5164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now move to the full MINST digit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06E911-3FDE-D0E1-BFEA-11508558F406}"/>
              </a:ext>
            </a:extLst>
          </p:cNvPr>
          <p:cNvSpPr txBox="1"/>
          <p:nvPr/>
        </p:nvSpPr>
        <p:spPr>
          <a:xfrm>
            <a:off x="624689" y="6272281"/>
            <a:ext cx="12324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https://towardsdatascience.com/part-5-training-the-network-to-read-handwritten-digits-c2288f1a2de3</a:t>
            </a:r>
          </a:p>
        </p:txBody>
      </p:sp>
    </p:spTree>
    <p:extLst>
      <p:ext uri="{BB962C8B-B14F-4D97-AF65-F5344CB8AC3E}">
        <p14:creationId xmlns:p14="http://schemas.microsoft.com/office/powerpoint/2010/main" val="723064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DA8C25-068C-C334-718E-846C597E9466}"/>
              </a:ext>
            </a:extLst>
          </p:cNvPr>
          <p:cNvSpPr txBox="1"/>
          <p:nvPr/>
        </p:nvSpPr>
        <p:spPr>
          <a:xfrm>
            <a:off x="407406" y="362139"/>
            <a:ext cx="7131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again represent this as a tab delimited file and perform PCA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638F4F-D6F8-0EB2-19AC-9AD622135A67}"/>
              </a:ext>
            </a:extLst>
          </p:cNvPr>
          <p:cNvSpPr txBox="1"/>
          <p:nvPr/>
        </p:nvSpPr>
        <p:spPr>
          <a:xfrm>
            <a:off x="187859" y="6126529"/>
            <a:ext cx="107396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https://github.com/afodor/mnistMaven/blob/main/src/main/java/mnist/MNISTToTabDelimited.java</a:t>
            </a:r>
            <a:endParaRPr lang="en-US" dirty="0"/>
          </a:p>
          <a:p>
            <a:r>
              <a:rPr lang="en-US" dirty="0"/>
              <a:t>https://github.com/afodor/mnistMaven/blob/main/src/main/java/mnist/PCA_on_MNIST.txt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843445-17DD-41FD-0954-EE15FF469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802" y="822468"/>
            <a:ext cx="5220832" cy="52130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CB7837-3C0A-B0B1-7BC3-1E7D81BEE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128" y="1753591"/>
            <a:ext cx="5500259" cy="185874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B26F654-B01A-101B-3559-0BF120DFB508}"/>
              </a:ext>
            </a:extLst>
          </p:cNvPr>
          <p:cNvCxnSpPr/>
          <p:nvPr/>
        </p:nvCxnSpPr>
        <p:spPr>
          <a:xfrm flipH="1">
            <a:off x="650717" y="1428426"/>
            <a:ext cx="452673" cy="208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9225E5A-2D41-C5DA-D891-33CAF7A8A4AF}"/>
              </a:ext>
            </a:extLst>
          </p:cNvPr>
          <p:cNvSpPr txBox="1"/>
          <p:nvPr/>
        </p:nvSpPr>
        <p:spPr>
          <a:xfrm>
            <a:off x="760493" y="1051048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label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6989EB-F3ED-327A-68F4-73028CEAA240}"/>
              </a:ext>
            </a:extLst>
          </p:cNvPr>
          <p:cNvCxnSpPr/>
          <p:nvPr/>
        </p:nvCxnSpPr>
        <p:spPr>
          <a:xfrm flipH="1">
            <a:off x="923453" y="1474138"/>
            <a:ext cx="760491" cy="108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17A816C-27A0-6DA6-2242-B0FE5B22D815}"/>
              </a:ext>
            </a:extLst>
          </p:cNvPr>
          <p:cNvSpPr txBox="1"/>
          <p:nvPr/>
        </p:nvSpPr>
        <p:spPr>
          <a:xfrm>
            <a:off x="1776744" y="1293261"/>
            <a:ext cx="2968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Pixels (28*28 total columns)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AFE00FA-B703-0781-9BF8-21B577B53DBA}"/>
              </a:ext>
            </a:extLst>
          </p:cNvPr>
          <p:cNvCxnSpPr>
            <a:cxnSpLocks/>
          </p:cNvCxnSpPr>
          <p:nvPr/>
        </p:nvCxnSpPr>
        <p:spPr>
          <a:xfrm>
            <a:off x="4837664" y="1418804"/>
            <a:ext cx="745498" cy="3023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04B9845-1586-12B2-93DF-D0DB54FBB92B}"/>
              </a:ext>
            </a:extLst>
          </p:cNvPr>
          <p:cNvSpPr txBox="1"/>
          <p:nvPr/>
        </p:nvSpPr>
        <p:spPr>
          <a:xfrm>
            <a:off x="268589" y="4010687"/>
            <a:ext cx="5949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see this is a much more challenging dataset</a:t>
            </a:r>
          </a:p>
          <a:p>
            <a:r>
              <a:rPr lang="en-US" dirty="0"/>
              <a:t>(although maybe telling 1 from other digits is not that hard)</a:t>
            </a:r>
          </a:p>
        </p:txBody>
      </p:sp>
    </p:spTree>
    <p:extLst>
      <p:ext uri="{BB962C8B-B14F-4D97-AF65-F5344CB8AC3E}">
        <p14:creationId xmlns:p14="http://schemas.microsoft.com/office/powerpoint/2010/main" val="1910379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77110B-2062-3C43-76F5-76AD052962DB}"/>
              </a:ext>
            </a:extLst>
          </p:cNvPr>
          <p:cNvSpPr txBox="1"/>
          <p:nvPr/>
        </p:nvSpPr>
        <p:spPr>
          <a:xfrm>
            <a:off x="0" y="0"/>
            <a:ext cx="87854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this “real” dataset, ChatGPT used the deep learning for Java library.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ChatGPT provided a pom.xml file that we could drop into a Maven project in Eclipse.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Eclipse then downloaded all the dependencies…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459B40-E93F-6B28-2F6A-36FCA5B1A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286" y="923330"/>
            <a:ext cx="10024999" cy="53349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5C0737-E721-B6DD-5497-AE69B9D4E171}"/>
              </a:ext>
            </a:extLst>
          </p:cNvPr>
          <p:cNvSpPr txBox="1"/>
          <p:nvPr/>
        </p:nvSpPr>
        <p:spPr>
          <a:xfrm>
            <a:off x="3195874" y="6398513"/>
            <a:ext cx="6120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https://github.com/afodor/mnistMaven/blob/main/pom.xml</a:t>
            </a:r>
          </a:p>
        </p:txBody>
      </p:sp>
    </p:spTree>
    <p:extLst>
      <p:ext uri="{BB962C8B-B14F-4D97-AF65-F5344CB8AC3E}">
        <p14:creationId xmlns:p14="http://schemas.microsoft.com/office/powerpoint/2010/main" val="2988273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C11017-DA01-2279-DA53-E15D8740939A}"/>
              </a:ext>
            </a:extLst>
          </p:cNvPr>
          <p:cNvSpPr txBox="1"/>
          <p:nvPr/>
        </p:nvSpPr>
        <p:spPr>
          <a:xfrm>
            <a:off x="425516" y="-18103"/>
            <a:ext cx="3304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the model declaration…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1F4E51-674A-368A-F2FB-EED3DDC4D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837" y="330859"/>
            <a:ext cx="7356178" cy="54043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D6FA84-6769-7B1D-2595-0ED70C2FC5D2}"/>
              </a:ext>
            </a:extLst>
          </p:cNvPr>
          <p:cNvSpPr txBox="1"/>
          <p:nvPr/>
        </p:nvSpPr>
        <p:spPr>
          <a:xfrm>
            <a:off x="344033" y="5636368"/>
            <a:ext cx="1781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layer</a:t>
            </a:r>
          </a:p>
          <a:p>
            <a:r>
              <a:rPr lang="en-US" dirty="0"/>
              <a:t>(28*28 neurons)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F6A051-BA21-CBDA-EF62-378CF5757D1C}"/>
              </a:ext>
            </a:extLst>
          </p:cNvPr>
          <p:cNvCxnSpPr/>
          <p:nvPr/>
        </p:nvCxnSpPr>
        <p:spPr>
          <a:xfrm>
            <a:off x="2408223" y="5944187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7691C6B-6ABD-1AD3-C6B8-54FBD29CF90E}"/>
              </a:ext>
            </a:extLst>
          </p:cNvPr>
          <p:cNvSpPr txBox="1"/>
          <p:nvPr/>
        </p:nvSpPr>
        <p:spPr>
          <a:xfrm>
            <a:off x="3204931" y="5636371"/>
            <a:ext cx="1440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  <a:p>
            <a:r>
              <a:rPr lang="en-US" dirty="0"/>
              <a:t>(64 neurons)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8D647B-FA42-EA84-8FC9-0322EB4ECAB7}"/>
              </a:ext>
            </a:extLst>
          </p:cNvPr>
          <p:cNvCxnSpPr/>
          <p:nvPr/>
        </p:nvCxnSpPr>
        <p:spPr>
          <a:xfrm>
            <a:off x="5080504" y="5959533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555F70-3FE6-2F99-0C55-3D91D9FB0615}"/>
              </a:ext>
            </a:extLst>
          </p:cNvPr>
          <p:cNvSpPr txBox="1"/>
          <p:nvPr/>
        </p:nvSpPr>
        <p:spPr>
          <a:xfrm>
            <a:off x="5939076" y="5609211"/>
            <a:ext cx="1440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  <a:p>
            <a:r>
              <a:rPr lang="en-US" dirty="0"/>
              <a:t>(2 neurons)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DA7913-6F91-08FB-FC9D-9C946AE64DF8}"/>
              </a:ext>
            </a:extLst>
          </p:cNvPr>
          <p:cNvCxnSpPr/>
          <p:nvPr/>
        </p:nvCxnSpPr>
        <p:spPr>
          <a:xfrm>
            <a:off x="7478163" y="5960372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7FAAD83-AABF-A8F5-7D17-704BC4016673}"/>
              </a:ext>
            </a:extLst>
          </p:cNvPr>
          <p:cNvSpPr txBox="1"/>
          <p:nvPr/>
        </p:nvSpPr>
        <p:spPr>
          <a:xfrm>
            <a:off x="8157174" y="5649368"/>
            <a:ext cx="2659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 layer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(10 categories;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8D8892-586F-F5EE-0293-35685383A79C}"/>
              </a:ext>
            </a:extLst>
          </p:cNvPr>
          <p:cNvSpPr txBox="1"/>
          <p:nvPr/>
        </p:nvSpPr>
        <p:spPr>
          <a:xfrm>
            <a:off x="3673441" y="6488668"/>
            <a:ext cx="103865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https://github.com/afodor/mnistMaven/blob/main/src/main/java/mnist/MNISTClassifier.java</a:t>
            </a:r>
          </a:p>
        </p:txBody>
      </p:sp>
    </p:spTree>
    <p:extLst>
      <p:ext uri="{BB962C8B-B14F-4D97-AF65-F5344CB8AC3E}">
        <p14:creationId xmlns:p14="http://schemas.microsoft.com/office/powerpoint/2010/main" val="5148272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0C3EE6-267F-658A-FB3F-AF6EBE3FC824}"/>
              </a:ext>
            </a:extLst>
          </p:cNvPr>
          <p:cNvSpPr txBox="1"/>
          <p:nvPr/>
        </p:nvSpPr>
        <p:spPr>
          <a:xfrm>
            <a:off x="344033" y="1347439"/>
            <a:ext cx="10238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last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layer is constrained so all sum of all the neurons is 1 (like a Dirichlet distribution)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1B5E51-FF80-6A8F-8C8E-D9F77B4894A0}"/>
              </a:ext>
            </a:extLst>
          </p:cNvPr>
          <p:cNvSpPr txBox="1"/>
          <p:nvPr/>
        </p:nvSpPr>
        <p:spPr>
          <a:xfrm>
            <a:off x="344033" y="484929"/>
            <a:ext cx="1781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layer</a:t>
            </a:r>
          </a:p>
          <a:p>
            <a:r>
              <a:rPr lang="en-US" dirty="0"/>
              <a:t>(28*28 neurons)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CBFD10-C95C-DB9E-F8F3-C295139673D6}"/>
              </a:ext>
            </a:extLst>
          </p:cNvPr>
          <p:cNvCxnSpPr/>
          <p:nvPr/>
        </p:nvCxnSpPr>
        <p:spPr>
          <a:xfrm>
            <a:off x="2408223" y="792748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1BEDBA9-7D9B-6717-AE17-8FC235FC2E33}"/>
              </a:ext>
            </a:extLst>
          </p:cNvPr>
          <p:cNvSpPr txBox="1"/>
          <p:nvPr/>
        </p:nvSpPr>
        <p:spPr>
          <a:xfrm>
            <a:off x="3204931" y="484932"/>
            <a:ext cx="1440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  <a:p>
            <a:r>
              <a:rPr lang="en-US" dirty="0"/>
              <a:t>(64 neurons)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81D0E6-3290-8BA1-3032-00A3A7E8F5B5}"/>
              </a:ext>
            </a:extLst>
          </p:cNvPr>
          <p:cNvCxnSpPr/>
          <p:nvPr/>
        </p:nvCxnSpPr>
        <p:spPr>
          <a:xfrm>
            <a:off x="5080504" y="808094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DF07F70-DE1E-8470-74C3-573FD8D358FE}"/>
              </a:ext>
            </a:extLst>
          </p:cNvPr>
          <p:cNvSpPr txBox="1"/>
          <p:nvPr/>
        </p:nvSpPr>
        <p:spPr>
          <a:xfrm>
            <a:off x="5939076" y="457772"/>
            <a:ext cx="1440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  <a:p>
            <a:r>
              <a:rPr lang="en-US" dirty="0"/>
              <a:t>(2 neurons)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080B0C9-43D3-F258-4E07-A48A3A692EB3}"/>
              </a:ext>
            </a:extLst>
          </p:cNvPr>
          <p:cNvCxnSpPr/>
          <p:nvPr/>
        </p:nvCxnSpPr>
        <p:spPr>
          <a:xfrm>
            <a:off x="7478163" y="808933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9E598E6-FDD3-6D0F-5F34-158F8627F022}"/>
              </a:ext>
            </a:extLst>
          </p:cNvPr>
          <p:cNvSpPr txBox="1"/>
          <p:nvPr/>
        </p:nvSpPr>
        <p:spPr>
          <a:xfrm>
            <a:off x="8157174" y="497929"/>
            <a:ext cx="2659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 layer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(10 categories;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5D9F3DE-907B-609C-731E-F74C20991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986" y="1802255"/>
            <a:ext cx="4324397" cy="491628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4195B28-8236-A191-BE87-4AD38EC58558}"/>
              </a:ext>
            </a:extLst>
          </p:cNvPr>
          <p:cNvSpPr txBox="1"/>
          <p:nvPr/>
        </p:nvSpPr>
        <p:spPr>
          <a:xfrm>
            <a:off x="5463383" y="6072208"/>
            <a:ext cx="609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https://towardsdatascience.com/part-5-training-the-network-to-read-handwritten-digits-c2288f1a2de3</a:t>
            </a:r>
          </a:p>
        </p:txBody>
      </p:sp>
    </p:spTree>
    <p:extLst>
      <p:ext uri="{BB962C8B-B14F-4D97-AF65-F5344CB8AC3E}">
        <p14:creationId xmlns:p14="http://schemas.microsoft.com/office/powerpoint/2010/main" val="28097542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611200-69CA-5201-8306-1FA604153F33}"/>
              </a:ext>
            </a:extLst>
          </p:cNvPr>
          <p:cNvSpPr txBox="1"/>
          <p:nvPr/>
        </p:nvSpPr>
        <p:spPr>
          <a:xfrm>
            <a:off x="344033" y="484929"/>
            <a:ext cx="1781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layer</a:t>
            </a:r>
          </a:p>
          <a:p>
            <a:r>
              <a:rPr lang="en-US" dirty="0"/>
              <a:t>(28*28 neurons)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8012999-9A1D-068E-9C7A-B9F6DD7C7A20}"/>
              </a:ext>
            </a:extLst>
          </p:cNvPr>
          <p:cNvCxnSpPr/>
          <p:nvPr/>
        </p:nvCxnSpPr>
        <p:spPr>
          <a:xfrm>
            <a:off x="2408223" y="792748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57B6E54-E433-4E73-BE79-B2116B38CD5F}"/>
              </a:ext>
            </a:extLst>
          </p:cNvPr>
          <p:cNvSpPr txBox="1"/>
          <p:nvPr/>
        </p:nvSpPr>
        <p:spPr>
          <a:xfrm>
            <a:off x="3204931" y="484932"/>
            <a:ext cx="1440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  <a:p>
            <a:r>
              <a:rPr lang="en-US" dirty="0"/>
              <a:t>(64 neurons)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F7F7C6F-0100-24E2-597E-086D122323E5}"/>
              </a:ext>
            </a:extLst>
          </p:cNvPr>
          <p:cNvCxnSpPr/>
          <p:nvPr/>
        </p:nvCxnSpPr>
        <p:spPr>
          <a:xfrm>
            <a:off x="5080504" y="808094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5D9A114-F70F-4D54-98E5-6AF34204DFC2}"/>
              </a:ext>
            </a:extLst>
          </p:cNvPr>
          <p:cNvSpPr txBox="1"/>
          <p:nvPr/>
        </p:nvSpPr>
        <p:spPr>
          <a:xfrm>
            <a:off x="5939076" y="457772"/>
            <a:ext cx="1440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  <a:p>
            <a:r>
              <a:rPr lang="en-US" dirty="0"/>
              <a:t>(2 neurons)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D461F3D-C9DA-FC8D-C2E9-30B19533E911}"/>
              </a:ext>
            </a:extLst>
          </p:cNvPr>
          <p:cNvCxnSpPr/>
          <p:nvPr/>
        </p:nvCxnSpPr>
        <p:spPr>
          <a:xfrm>
            <a:off x="7478163" y="808933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253C6A5-A5F9-B711-B12A-B71CA008C4FD}"/>
              </a:ext>
            </a:extLst>
          </p:cNvPr>
          <p:cNvSpPr txBox="1"/>
          <p:nvPr/>
        </p:nvSpPr>
        <p:spPr>
          <a:xfrm>
            <a:off x="8157174" y="497929"/>
            <a:ext cx="2659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 layer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(10 categories;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EAFD023-AB09-BEE0-5869-AC3C912EE082}"/>
              </a:ext>
            </a:extLst>
          </p:cNvPr>
          <p:cNvCxnSpPr/>
          <p:nvPr/>
        </p:nvCxnSpPr>
        <p:spPr>
          <a:xfrm flipV="1">
            <a:off x="6029608" y="1231271"/>
            <a:ext cx="253497" cy="5341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DF6E6F5-B54F-5623-2E21-D0872AC813DD}"/>
              </a:ext>
            </a:extLst>
          </p:cNvPr>
          <p:cNvSpPr txBox="1"/>
          <p:nvPr/>
        </p:nvSpPr>
        <p:spPr>
          <a:xfrm>
            <a:off x="5714246" y="1937442"/>
            <a:ext cx="28648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layer here is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just so that we can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visualize the model as it is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learned. </a:t>
            </a:r>
          </a:p>
        </p:txBody>
      </p:sp>
    </p:spTree>
    <p:extLst>
      <p:ext uri="{BB962C8B-B14F-4D97-AF65-F5344CB8AC3E}">
        <p14:creationId xmlns:p14="http://schemas.microsoft.com/office/powerpoint/2010/main" val="8918033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725B08-5B91-4494-3773-A011BECAE9B8}"/>
              </a:ext>
            </a:extLst>
          </p:cNvPr>
          <p:cNvSpPr txBox="1"/>
          <p:nvPr/>
        </p:nvSpPr>
        <p:spPr>
          <a:xfrm>
            <a:off x="1113576" y="443620"/>
            <a:ext cx="10392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Before we do any learning, the accuracy is 10% and feed forwarding the images doesn’t give us any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structure..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7F55E0-CA52-4CD6-D37E-3EAC8385E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154" y="1005284"/>
            <a:ext cx="5543692" cy="54090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1D9315-B3A1-D46B-3A96-06D223E03032}"/>
              </a:ext>
            </a:extLst>
          </p:cNvPr>
          <p:cNvSpPr txBox="1"/>
          <p:nvPr/>
        </p:nvSpPr>
        <p:spPr>
          <a:xfrm>
            <a:off x="3030647" y="6488668"/>
            <a:ext cx="9589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https://github.com/afodor/mnistMaven/blob/main/src/main/java/mnist/plotResults.txt</a:t>
            </a:r>
          </a:p>
        </p:txBody>
      </p:sp>
    </p:spTree>
    <p:extLst>
      <p:ext uri="{BB962C8B-B14F-4D97-AF65-F5344CB8AC3E}">
        <p14:creationId xmlns:p14="http://schemas.microsoft.com/office/powerpoint/2010/main" val="1423830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86752B-8168-4313-876C-34733A0E5494}"/>
              </a:ext>
            </a:extLst>
          </p:cNvPr>
          <p:cNvSpPr txBox="1"/>
          <p:nvPr/>
        </p:nvSpPr>
        <p:spPr>
          <a:xfrm>
            <a:off x="930942" y="253496"/>
            <a:ext cx="342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1 epoch with 53% accuracy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A401CC-DCF5-BD20-C33A-8AB4C2E05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62" y="622828"/>
            <a:ext cx="4747458" cy="469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70A76A-F3D1-D2C7-C51A-B78A6C980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437" y="686202"/>
            <a:ext cx="4776718" cy="469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0B8844-B609-4E1B-8A89-91BDC872CBB6}"/>
              </a:ext>
            </a:extLst>
          </p:cNvPr>
          <p:cNvSpPr txBox="1"/>
          <p:nvPr/>
        </p:nvSpPr>
        <p:spPr>
          <a:xfrm>
            <a:off x="6246894" y="438162"/>
            <a:ext cx="353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2 epochs with 75% </a:t>
            </a:r>
            <a:r>
              <a:rPr lang="en-US" dirty="0" err="1"/>
              <a:t>accuarcy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018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57F4AC-B337-59E2-7129-726D54F7BD69}"/>
              </a:ext>
            </a:extLst>
          </p:cNvPr>
          <p:cNvSpPr txBox="1"/>
          <p:nvPr/>
        </p:nvSpPr>
        <p:spPr>
          <a:xfrm>
            <a:off x="552261" y="226337"/>
            <a:ext cx="7033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start, we are going to make an even simpler “hello world” dataset…</a:t>
            </a:r>
          </a:p>
          <a:p>
            <a:r>
              <a:rPr lang="en-US" dirty="0"/>
              <a:t>We will have two categories: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D66D5A-9BC7-C719-C5D8-927D6F8FF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495" y="1105417"/>
            <a:ext cx="5634698" cy="32009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605B060-20A5-5D2F-4347-303F1E643EEA}"/>
              </a:ext>
            </a:extLst>
          </p:cNvPr>
          <p:cNvSpPr txBox="1"/>
          <p:nvPr/>
        </p:nvSpPr>
        <p:spPr>
          <a:xfrm>
            <a:off x="869133" y="4798336"/>
            <a:ext cx="677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asked </a:t>
            </a:r>
            <a:r>
              <a:rPr lang="en-US" dirty="0" err="1"/>
              <a:t>chatGPT</a:t>
            </a:r>
            <a:r>
              <a:rPr lang="en-US" dirty="0"/>
              <a:t> to whip up some Java code to make this for us… </a:t>
            </a:r>
          </a:p>
        </p:txBody>
      </p:sp>
    </p:spTree>
    <p:extLst>
      <p:ext uri="{BB962C8B-B14F-4D97-AF65-F5344CB8AC3E}">
        <p14:creationId xmlns:p14="http://schemas.microsoft.com/office/powerpoint/2010/main" val="18690669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B75F1F5-992D-F511-2C35-749067A90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937" y="414385"/>
            <a:ext cx="6448425" cy="6210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689499-1CB8-CA6F-393F-A8E19E6A766A}"/>
              </a:ext>
            </a:extLst>
          </p:cNvPr>
          <p:cNvSpPr txBox="1"/>
          <p:nvPr/>
        </p:nvSpPr>
        <p:spPr>
          <a:xfrm>
            <a:off x="3141552" y="235391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After 6 epochs with 93% accuracy</a:t>
            </a:r>
          </a:p>
        </p:txBody>
      </p:sp>
    </p:spTree>
    <p:extLst>
      <p:ext uri="{BB962C8B-B14F-4D97-AF65-F5344CB8AC3E}">
        <p14:creationId xmlns:p14="http://schemas.microsoft.com/office/powerpoint/2010/main" val="40977410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587606-94BD-0F78-675A-766FCE55E0A7}"/>
              </a:ext>
            </a:extLst>
          </p:cNvPr>
          <p:cNvSpPr txBox="1"/>
          <p:nvPr/>
        </p:nvSpPr>
        <p:spPr>
          <a:xfrm>
            <a:off x="380246" y="271604"/>
            <a:ext cx="3993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Towards a simple generative model…</a:t>
            </a:r>
          </a:p>
        </p:txBody>
      </p:sp>
    </p:spTree>
    <p:extLst>
      <p:ext uri="{BB962C8B-B14F-4D97-AF65-F5344CB8AC3E}">
        <p14:creationId xmlns:p14="http://schemas.microsoft.com/office/powerpoint/2010/main" val="14743028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C4C07D-41E9-154D-2A11-B6C0F80AF487}"/>
              </a:ext>
            </a:extLst>
          </p:cNvPr>
          <p:cNvSpPr txBox="1"/>
          <p:nvPr/>
        </p:nvSpPr>
        <p:spPr>
          <a:xfrm>
            <a:off x="534154" y="362139"/>
            <a:ext cx="5643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Previously, we had a neural network for classification.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614F18-196F-8B22-F007-C0AEC326A580}"/>
              </a:ext>
            </a:extLst>
          </p:cNvPr>
          <p:cNvSpPr txBox="1"/>
          <p:nvPr/>
        </p:nvSpPr>
        <p:spPr>
          <a:xfrm>
            <a:off x="534154" y="1035627"/>
            <a:ext cx="1781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layer</a:t>
            </a:r>
          </a:p>
          <a:p>
            <a:r>
              <a:rPr lang="en-US" dirty="0"/>
              <a:t>(28*28 neurons)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9BA60C5-6196-8DA3-1C8A-95D773AFB508}"/>
              </a:ext>
            </a:extLst>
          </p:cNvPr>
          <p:cNvCxnSpPr/>
          <p:nvPr/>
        </p:nvCxnSpPr>
        <p:spPr>
          <a:xfrm>
            <a:off x="2598344" y="1343446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DB17B37-C048-9875-E517-19F0702E51DD}"/>
              </a:ext>
            </a:extLst>
          </p:cNvPr>
          <p:cNvSpPr txBox="1"/>
          <p:nvPr/>
        </p:nvSpPr>
        <p:spPr>
          <a:xfrm>
            <a:off x="3395052" y="1035630"/>
            <a:ext cx="1440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  <a:p>
            <a:r>
              <a:rPr lang="en-US" dirty="0"/>
              <a:t>(64 neurons)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3E8E80-5CCD-B7C8-1D4C-1F9A8DC4EBD7}"/>
              </a:ext>
            </a:extLst>
          </p:cNvPr>
          <p:cNvCxnSpPr/>
          <p:nvPr/>
        </p:nvCxnSpPr>
        <p:spPr>
          <a:xfrm>
            <a:off x="5270625" y="1358792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58CBDF-D206-80E4-E9C9-854174F8C330}"/>
              </a:ext>
            </a:extLst>
          </p:cNvPr>
          <p:cNvSpPr txBox="1"/>
          <p:nvPr/>
        </p:nvSpPr>
        <p:spPr>
          <a:xfrm>
            <a:off x="6129197" y="1008470"/>
            <a:ext cx="1440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  <a:p>
            <a:r>
              <a:rPr lang="en-US" dirty="0"/>
              <a:t>(2 neurons)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35D0837-5A0F-02DC-F485-5571FF1783A6}"/>
              </a:ext>
            </a:extLst>
          </p:cNvPr>
          <p:cNvCxnSpPr/>
          <p:nvPr/>
        </p:nvCxnSpPr>
        <p:spPr>
          <a:xfrm>
            <a:off x="7668284" y="1359631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FACC5B0-00C8-95D2-CAA2-920CD6D2B4F5}"/>
              </a:ext>
            </a:extLst>
          </p:cNvPr>
          <p:cNvSpPr txBox="1"/>
          <p:nvPr/>
        </p:nvSpPr>
        <p:spPr>
          <a:xfrm>
            <a:off x="8347295" y="1048627"/>
            <a:ext cx="2659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 layer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(10 categories;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E7BC82-7370-75C0-4916-17CEC23AA847}"/>
              </a:ext>
            </a:extLst>
          </p:cNvPr>
          <p:cNvSpPr txBox="1"/>
          <p:nvPr/>
        </p:nvSpPr>
        <p:spPr>
          <a:xfrm>
            <a:off x="688063" y="2272420"/>
            <a:ext cx="7404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this section, we will start to work towards models that generate data.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0945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74670-1826-1D16-44BF-11E8E558CA33}"/>
              </a:ext>
            </a:extLst>
          </p:cNvPr>
          <p:cNvSpPr txBox="1"/>
          <p:nvPr/>
        </p:nvSpPr>
        <p:spPr>
          <a:xfrm>
            <a:off x="461727" y="271604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a simple encoder-decoder model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7A629B-68BF-0CBA-753C-1C9A409767AC}"/>
              </a:ext>
            </a:extLst>
          </p:cNvPr>
          <p:cNvSpPr txBox="1"/>
          <p:nvPr/>
        </p:nvSpPr>
        <p:spPr>
          <a:xfrm>
            <a:off x="878184" y="1035627"/>
            <a:ext cx="1781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layer</a:t>
            </a:r>
          </a:p>
          <a:p>
            <a:r>
              <a:rPr lang="en-US" dirty="0"/>
              <a:t>(28*28 neurons)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8F2FF56-32DA-0AAF-9BD6-75CB2EC38FBC}"/>
              </a:ext>
            </a:extLst>
          </p:cNvPr>
          <p:cNvCxnSpPr/>
          <p:nvPr/>
        </p:nvCxnSpPr>
        <p:spPr>
          <a:xfrm>
            <a:off x="2598344" y="1343446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ACFFBEC-453D-E31F-35CD-9319474EAC61}"/>
              </a:ext>
            </a:extLst>
          </p:cNvPr>
          <p:cNvSpPr txBox="1"/>
          <p:nvPr/>
        </p:nvSpPr>
        <p:spPr>
          <a:xfrm>
            <a:off x="3395052" y="1035630"/>
            <a:ext cx="1552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  <a:p>
            <a:r>
              <a:rPr lang="en-US" dirty="0"/>
              <a:t>(256 neurons)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B5DE165-953B-F189-56CC-312658F1DD91}"/>
              </a:ext>
            </a:extLst>
          </p:cNvPr>
          <p:cNvCxnSpPr/>
          <p:nvPr/>
        </p:nvCxnSpPr>
        <p:spPr>
          <a:xfrm>
            <a:off x="7497780" y="1358792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5A8890D-F4C6-B99E-8AA0-8A5A5491FDC1}"/>
              </a:ext>
            </a:extLst>
          </p:cNvPr>
          <p:cNvSpPr txBox="1"/>
          <p:nvPr/>
        </p:nvSpPr>
        <p:spPr>
          <a:xfrm>
            <a:off x="8374461" y="1048627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 layer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(28*28)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EAD9C90-1BAA-B2ED-8EBE-D629753E7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77" y="2284317"/>
            <a:ext cx="7978534" cy="28952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2BC1372-9D95-7B42-AAC2-5EF4ED4E3921}"/>
              </a:ext>
            </a:extLst>
          </p:cNvPr>
          <p:cNvSpPr txBox="1"/>
          <p:nvPr/>
        </p:nvSpPr>
        <p:spPr>
          <a:xfrm flipH="1">
            <a:off x="7348766" y="1007899"/>
            <a:ext cx="1552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A7B491-1619-E22E-B13E-A3585E9C2835}"/>
              </a:ext>
            </a:extLst>
          </p:cNvPr>
          <p:cNvSpPr txBox="1"/>
          <p:nvPr/>
        </p:nvSpPr>
        <p:spPr>
          <a:xfrm>
            <a:off x="782372" y="5314542"/>
            <a:ext cx="9819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compress (encode) the input data into 256 neurons and then (decode) back to pixel space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BECC72-B089-950E-1EB5-4F93390A843A}"/>
              </a:ext>
            </a:extLst>
          </p:cNvPr>
          <p:cNvCxnSpPr/>
          <p:nvPr/>
        </p:nvCxnSpPr>
        <p:spPr>
          <a:xfrm>
            <a:off x="5023169" y="1332887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5F4D757-2EEF-CBA8-64A6-B1D7E3A46DAC}"/>
              </a:ext>
            </a:extLst>
          </p:cNvPr>
          <p:cNvSpPr txBox="1"/>
          <p:nvPr/>
        </p:nvSpPr>
        <p:spPr>
          <a:xfrm>
            <a:off x="5819877" y="1025071"/>
            <a:ext cx="1552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  <a:p>
            <a:r>
              <a:rPr lang="en-US" dirty="0"/>
              <a:t>(256 neurons)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7CD3FC-1566-B359-FE4A-6DA027E33B78}"/>
              </a:ext>
            </a:extLst>
          </p:cNvPr>
          <p:cNvSpPr txBox="1"/>
          <p:nvPr/>
        </p:nvSpPr>
        <p:spPr>
          <a:xfrm>
            <a:off x="-36213" y="6302806"/>
            <a:ext cx="12367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https://github.com/afodor/mnistMaven/blob/main/src/main/java/mnist/unsupervisedAutoEncoder/MnistAutoencoder.java</a:t>
            </a:r>
          </a:p>
        </p:txBody>
      </p:sp>
    </p:spTree>
    <p:extLst>
      <p:ext uri="{BB962C8B-B14F-4D97-AF65-F5344CB8AC3E}">
        <p14:creationId xmlns:p14="http://schemas.microsoft.com/office/powerpoint/2010/main" val="20161352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BC8063-C01F-9A37-76CC-FF14357C8A0A}"/>
              </a:ext>
            </a:extLst>
          </p:cNvPr>
          <p:cNvSpPr txBox="1"/>
          <p:nvPr/>
        </p:nvSpPr>
        <p:spPr>
          <a:xfrm>
            <a:off x="606582" y="54324"/>
            <a:ext cx="7237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loss function is a simple mean squared error across all the pixels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A75C14-0FE9-961A-9646-F2ED636A4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008" y="464384"/>
            <a:ext cx="7562850" cy="4438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B0D477-17FF-A365-6E78-668CB7695DA8}"/>
              </a:ext>
            </a:extLst>
          </p:cNvPr>
          <p:cNvSpPr txBox="1"/>
          <p:nvPr/>
        </p:nvSpPr>
        <p:spPr>
          <a:xfrm>
            <a:off x="878184" y="4928629"/>
            <a:ext cx="1781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layer</a:t>
            </a:r>
          </a:p>
          <a:p>
            <a:r>
              <a:rPr lang="en-US" dirty="0"/>
              <a:t>(28*28 neurons)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36C8B0-0BFF-B1AC-DDB1-5D78449ED819}"/>
              </a:ext>
            </a:extLst>
          </p:cNvPr>
          <p:cNvCxnSpPr/>
          <p:nvPr/>
        </p:nvCxnSpPr>
        <p:spPr>
          <a:xfrm>
            <a:off x="2598344" y="5236448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6529ED2-6B32-F21D-C499-AAF8B1CD3BA4}"/>
              </a:ext>
            </a:extLst>
          </p:cNvPr>
          <p:cNvSpPr txBox="1"/>
          <p:nvPr/>
        </p:nvSpPr>
        <p:spPr>
          <a:xfrm>
            <a:off x="3395052" y="4928632"/>
            <a:ext cx="1552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  <a:p>
            <a:r>
              <a:rPr lang="en-US" dirty="0"/>
              <a:t>(256 neurons)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30058F9-F8EF-2FE7-E5AD-7F67AB3B52C3}"/>
              </a:ext>
            </a:extLst>
          </p:cNvPr>
          <p:cNvCxnSpPr/>
          <p:nvPr/>
        </p:nvCxnSpPr>
        <p:spPr>
          <a:xfrm>
            <a:off x="7497780" y="5251794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E7A45C8-21A2-9C54-8F90-57F2FDF3D584}"/>
              </a:ext>
            </a:extLst>
          </p:cNvPr>
          <p:cNvSpPr txBox="1"/>
          <p:nvPr/>
        </p:nvSpPr>
        <p:spPr>
          <a:xfrm>
            <a:off x="8374461" y="4941629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 layer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(28*28)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E704BD-941E-DC7A-44C4-084C224A1751}"/>
              </a:ext>
            </a:extLst>
          </p:cNvPr>
          <p:cNvSpPr txBox="1"/>
          <p:nvPr/>
        </p:nvSpPr>
        <p:spPr>
          <a:xfrm flipH="1">
            <a:off x="7348766" y="4900901"/>
            <a:ext cx="1552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decode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A2987D-DC34-EFE1-D823-65DFA328BF93}"/>
              </a:ext>
            </a:extLst>
          </p:cNvPr>
          <p:cNvCxnSpPr/>
          <p:nvPr/>
        </p:nvCxnSpPr>
        <p:spPr>
          <a:xfrm>
            <a:off x="5023169" y="5225889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AC7DB40-55C4-8858-3D71-B70E2E400D7D}"/>
              </a:ext>
            </a:extLst>
          </p:cNvPr>
          <p:cNvSpPr txBox="1"/>
          <p:nvPr/>
        </p:nvSpPr>
        <p:spPr>
          <a:xfrm>
            <a:off x="5819877" y="4918073"/>
            <a:ext cx="1552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  <a:p>
            <a:r>
              <a:rPr lang="en-US" dirty="0"/>
              <a:t>(256 neurons)</a:t>
            </a:r>
          </a:p>
        </p:txBody>
      </p:sp>
    </p:spTree>
    <p:extLst>
      <p:ext uri="{BB962C8B-B14F-4D97-AF65-F5344CB8AC3E}">
        <p14:creationId xmlns:p14="http://schemas.microsoft.com/office/powerpoint/2010/main" val="1515124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415446-518D-4B53-CFD7-5352CB69D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04" y="491433"/>
            <a:ext cx="8705850" cy="3829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852ABF-2290-A5E3-7E9F-1E12ABA2B7E1}"/>
              </a:ext>
            </a:extLst>
          </p:cNvPr>
          <p:cNvSpPr txBox="1"/>
          <p:nvPr/>
        </p:nvSpPr>
        <p:spPr>
          <a:xfrm>
            <a:off x="-36213" y="6357125"/>
            <a:ext cx="12367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https://github.com/afodor/mnistMaven/blob/main/src/main/java/mnist/unsupervisedAutoEncoder/MnistAutoencoder.java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FFA513-B66D-605C-E6E2-B1D4AFDDEBC3}"/>
              </a:ext>
            </a:extLst>
          </p:cNvPr>
          <p:cNvSpPr txBox="1"/>
          <p:nvPr/>
        </p:nvSpPr>
        <p:spPr>
          <a:xfrm>
            <a:off x="334978" y="8388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we train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the model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B4C923-C289-63DF-126A-105C5958785F}"/>
              </a:ext>
            </a:extLst>
          </p:cNvPr>
          <p:cNvSpPr txBox="1"/>
          <p:nvPr/>
        </p:nvSpPr>
        <p:spPr>
          <a:xfrm>
            <a:off x="878184" y="4928629"/>
            <a:ext cx="1781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layer</a:t>
            </a:r>
          </a:p>
          <a:p>
            <a:r>
              <a:rPr lang="en-US" dirty="0"/>
              <a:t>(28*28 neurons)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0AEB51E-0B7E-F07E-B8DD-20223D4929C7}"/>
              </a:ext>
            </a:extLst>
          </p:cNvPr>
          <p:cNvCxnSpPr/>
          <p:nvPr/>
        </p:nvCxnSpPr>
        <p:spPr>
          <a:xfrm>
            <a:off x="2598344" y="5236448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4CF4502-9FE7-9277-B690-07ADA1F5C407}"/>
              </a:ext>
            </a:extLst>
          </p:cNvPr>
          <p:cNvSpPr txBox="1"/>
          <p:nvPr/>
        </p:nvSpPr>
        <p:spPr>
          <a:xfrm>
            <a:off x="3395052" y="4928632"/>
            <a:ext cx="1552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  <a:p>
            <a:r>
              <a:rPr lang="en-US" dirty="0"/>
              <a:t>(256 neurons)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586572-4625-4A67-2BA9-A924E0C9449C}"/>
              </a:ext>
            </a:extLst>
          </p:cNvPr>
          <p:cNvCxnSpPr/>
          <p:nvPr/>
        </p:nvCxnSpPr>
        <p:spPr>
          <a:xfrm>
            <a:off x="7497780" y="5251794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86EAFAE-3E0B-891C-271A-ACCA1532DB9B}"/>
              </a:ext>
            </a:extLst>
          </p:cNvPr>
          <p:cNvSpPr txBox="1"/>
          <p:nvPr/>
        </p:nvSpPr>
        <p:spPr>
          <a:xfrm>
            <a:off x="8374461" y="4941629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 layer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(28*28)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567884-3904-C00D-652D-62A852EA6969}"/>
              </a:ext>
            </a:extLst>
          </p:cNvPr>
          <p:cNvSpPr txBox="1"/>
          <p:nvPr/>
        </p:nvSpPr>
        <p:spPr>
          <a:xfrm flipH="1">
            <a:off x="7348766" y="4900901"/>
            <a:ext cx="1552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decode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2DE23E9-C3CD-EA9F-BE08-2C42CB82EF11}"/>
              </a:ext>
            </a:extLst>
          </p:cNvPr>
          <p:cNvCxnSpPr/>
          <p:nvPr/>
        </p:nvCxnSpPr>
        <p:spPr>
          <a:xfrm>
            <a:off x="5023169" y="5225889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9C8381-1001-B511-5F09-A94F85878813}"/>
              </a:ext>
            </a:extLst>
          </p:cNvPr>
          <p:cNvSpPr txBox="1"/>
          <p:nvPr/>
        </p:nvSpPr>
        <p:spPr>
          <a:xfrm>
            <a:off x="5819877" y="4918073"/>
            <a:ext cx="1552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  <a:p>
            <a:r>
              <a:rPr lang="en-US" dirty="0"/>
              <a:t>(256 neurons)</a:t>
            </a:r>
          </a:p>
        </p:txBody>
      </p:sp>
    </p:spTree>
    <p:extLst>
      <p:ext uri="{BB962C8B-B14F-4D97-AF65-F5344CB8AC3E}">
        <p14:creationId xmlns:p14="http://schemas.microsoft.com/office/powerpoint/2010/main" val="18094523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49B790-55FA-F111-8154-6EC05C2A4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42" y="84942"/>
            <a:ext cx="7119930" cy="664002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96FF518-1AF1-8696-624C-24EDBABA0901}"/>
              </a:ext>
            </a:extLst>
          </p:cNvPr>
          <p:cNvSpPr txBox="1"/>
          <p:nvPr/>
        </p:nvSpPr>
        <p:spPr>
          <a:xfrm>
            <a:off x="7849357" y="706171"/>
            <a:ext cx="37384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watch our model</a:t>
            </a:r>
          </a:p>
          <a:p>
            <a:r>
              <a:rPr lang="en-US" dirty="0"/>
              <a:t>learn more about the features of the</a:t>
            </a:r>
          </a:p>
          <a:p>
            <a:r>
              <a:rPr lang="en-US" dirty="0"/>
              <a:t>input space</a:t>
            </a:r>
          </a:p>
        </p:txBody>
      </p:sp>
    </p:spTree>
    <p:extLst>
      <p:ext uri="{BB962C8B-B14F-4D97-AF65-F5344CB8AC3E}">
        <p14:creationId xmlns:p14="http://schemas.microsoft.com/office/powerpoint/2010/main" val="27378328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17BAC17-ACEA-0342-799C-61FA8C3AF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04" y="102870"/>
            <a:ext cx="9484031" cy="649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7122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DF02EE-83CC-04CF-20F5-90E80B36C103}"/>
              </a:ext>
            </a:extLst>
          </p:cNvPr>
          <p:cNvSpPr txBox="1"/>
          <p:nvPr/>
        </p:nvSpPr>
        <p:spPr>
          <a:xfrm>
            <a:off x="596244" y="1492009"/>
            <a:ext cx="1781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layer</a:t>
            </a:r>
          </a:p>
          <a:p>
            <a:r>
              <a:rPr lang="en-US" dirty="0"/>
              <a:t>(28*28 neurons)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437D9FE-1D6B-DD1D-9EEB-ECEBB41BADE0}"/>
              </a:ext>
            </a:extLst>
          </p:cNvPr>
          <p:cNvCxnSpPr/>
          <p:nvPr/>
        </p:nvCxnSpPr>
        <p:spPr>
          <a:xfrm>
            <a:off x="2316404" y="1799828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1E3AB51-2ED2-0C86-616F-C4A6A00DFDB4}"/>
              </a:ext>
            </a:extLst>
          </p:cNvPr>
          <p:cNvSpPr txBox="1"/>
          <p:nvPr/>
        </p:nvSpPr>
        <p:spPr>
          <a:xfrm>
            <a:off x="3113112" y="1492012"/>
            <a:ext cx="1552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  <a:p>
            <a:r>
              <a:rPr lang="en-US" dirty="0"/>
              <a:t>(256 neurons)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A1A073-AD84-0F05-C820-AA4A3C4F0FE2}"/>
              </a:ext>
            </a:extLst>
          </p:cNvPr>
          <p:cNvCxnSpPr/>
          <p:nvPr/>
        </p:nvCxnSpPr>
        <p:spPr>
          <a:xfrm>
            <a:off x="7215840" y="1815174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38710DA-F1CC-6EA8-2E16-009F0F62893B}"/>
              </a:ext>
            </a:extLst>
          </p:cNvPr>
          <p:cNvSpPr txBox="1"/>
          <p:nvPr/>
        </p:nvSpPr>
        <p:spPr>
          <a:xfrm>
            <a:off x="8092521" y="1505009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Output layer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(28*28)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AD03B4-2F42-2883-2E79-A94AEA3932D9}"/>
              </a:ext>
            </a:extLst>
          </p:cNvPr>
          <p:cNvSpPr txBox="1"/>
          <p:nvPr/>
        </p:nvSpPr>
        <p:spPr>
          <a:xfrm flipH="1">
            <a:off x="7066826" y="1464281"/>
            <a:ext cx="1552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decode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B514BA-E45A-9202-7945-D5CA5440EEC5}"/>
              </a:ext>
            </a:extLst>
          </p:cNvPr>
          <p:cNvCxnSpPr/>
          <p:nvPr/>
        </p:nvCxnSpPr>
        <p:spPr>
          <a:xfrm>
            <a:off x="4741229" y="1789269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2316F01-0B88-CB9B-021C-71E4527A396B}"/>
              </a:ext>
            </a:extLst>
          </p:cNvPr>
          <p:cNvSpPr txBox="1"/>
          <p:nvPr/>
        </p:nvSpPr>
        <p:spPr>
          <a:xfrm>
            <a:off x="5537937" y="1481453"/>
            <a:ext cx="1552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  <a:p>
            <a:r>
              <a:rPr lang="en-US" dirty="0"/>
              <a:t>(256 neurons)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B6CA2A-733A-802D-7E15-0F5CC9631A70}"/>
              </a:ext>
            </a:extLst>
          </p:cNvPr>
          <p:cNvSpPr txBox="1"/>
          <p:nvPr/>
        </p:nvSpPr>
        <p:spPr>
          <a:xfrm>
            <a:off x="3649980" y="2735580"/>
            <a:ext cx="5595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sampling from this last hidden layer, we can start to </a:t>
            </a:r>
          </a:p>
          <a:p>
            <a:r>
              <a:rPr lang="en-US" dirty="0"/>
              <a:t>build models that can generate new data..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AF481B-A405-D6E9-7B51-9A5DBC4BF9FA}"/>
              </a:ext>
            </a:extLst>
          </p:cNvPr>
          <p:cNvCxnSpPr/>
          <p:nvPr/>
        </p:nvCxnSpPr>
        <p:spPr>
          <a:xfrm flipV="1">
            <a:off x="5059680" y="2151340"/>
            <a:ext cx="640080" cy="5232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228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1BDD4F5-26FC-157D-07D4-4863802C4DC1}"/>
              </a:ext>
            </a:extLst>
          </p:cNvPr>
          <p:cNvSpPr txBox="1"/>
          <p:nvPr/>
        </p:nvSpPr>
        <p:spPr>
          <a:xfrm>
            <a:off x="479834" y="172016"/>
            <a:ext cx="677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We asked chatGPT to whip up some Java code to make this for us…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099893-1876-5E7B-95D9-B104B6376A69}"/>
              </a:ext>
            </a:extLst>
          </p:cNvPr>
          <p:cNvSpPr txBox="1"/>
          <p:nvPr/>
        </p:nvSpPr>
        <p:spPr>
          <a:xfrm>
            <a:off x="242180" y="6335751"/>
            <a:ext cx="12595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https://github.com/afodor/mnistMaven/blob/main/src/main/java/simpleSampleData/SyntheticMNISTGenerator.java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7EE3C4-8684-370A-123C-4EE39713F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20" y="541348"/>
            <a:ext cx="7879931" cy="559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966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D73D95-8B0E-1243-1421-3A59A3F9DE0E}"/>
              </a:ext>
            </a:extLst>
          </p:cNvPr>
          <p:cNvSpPr txBox="1"/>
          <p:nvPr/>
        </p:nvSpPr>
        <p:spPr>
          <a:xfrm>
            <a:off x="506994" y="253497"/>
            <a:ext cx="819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we asked ChatGPT to make code to show the first 10 generated figures…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5E5E26-9E38-004E-45CB-333712C04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6569" y="842867"/>
            <a:ext cx="3380386" cy="19203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080935-9398-829C-092B-55A6C24DB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863" y="1019741"/>
            <a:ext cx="6677025" cy="51625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29788A-1608-C777-56FF-5DD48ECED5D4}"/>
              </a:ext>
            </a:extLst>
          </p:cNvPr>
          <p:cNvSpPr txBox="1"/>
          <p:nvPr/>
        </p:nvSpPr>
        <p:spPr>
          <a:xfrm>
            <a:off x="1336187" y="6419837"/>
            <a:ext cx="115106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https://github.com/afodor/mnistMaven/blob/main/src/main/java/simpleSampleData/MNISTReader.java</a:t>
            </a:r>
          </a:p>
        </p:txBody>
      </p:sp>
    </p:spTree>
    <p:extLst>
      <p:ext uri="{BB962C8B-B14F-4D97-AF65-F5344CB8AC3E}">
        <p14:creationId xmlns:p14="http://schemas.microsoft.com/office/powerpoint/2010/main" val="1862200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22E18B-22C5-8395-2FCA-AC33E7A92375}"/>
              </a:ext>
            </a:extLst>
          </p:cNvPr>
          <p:cNvSpPr txBox="1"/>
          <p:nvPr/>
        </p:nvSpPr>
        <p:spPr>
          <a:xfrm>
            <a:off x="570368" y="181069"/>
            <a:ext cx="724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we asked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chatGPT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write the dataset to a tab-delimited text file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FDFA70-433D-2C28-6925-81D201BF9EB2}"/>
              </a:ext>
            </a:extLst>
          </p:cNvPr>
          <p:cNvSpPr txBox="1"/>
          <p:nvPr/>
        </p:nvSpPr>
        <p:spPr>
          <a:xfrm>
            <a:off x="332715" y="6307599"/>
            <a:ext cx="12215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https://github.com/afodor/mnistMaven/blob/main/src/main/java/simpleSampleData/MNISTToTabDelimited.java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9607E4-9F03-0DFA-BBC9-C97D9A0D1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15" y="668285"/>
            <a:ext cx="7429500" cy="2552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0C5E70-2B26-0001-46F3-A8030BC33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411" y="3528215"/>
            <a:ext cx="10481178" cy="215736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03D9D0-9247-3161-1B5B-1A8FA8836030}"/>
              </a:ext>
            </a:extLst>
          </p:cNvPr>
          <p:cNvCxnSpPr/>
          <p:nvPr/>
        </p:nvCxnSpPr>
        <p:spPr>
          <a:xfrm flipH="1">
            <a:off x="1430448" y="3220985"/>
            <a:ext cx="452673" cy="208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FF7A488-4E13-614B-23E1-B0E64CA07F58}"/>
              </a:ext>
            </a:extLst>
          </p:cNvPr>
          <p:cNvSpPr txBox="1"/>
          <p:nvPr/>
        </p:nvSpPr>
        <p:spPr>
          <a:xfrm>
            <a:off x="1819749" y="2879004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label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076432-7F86-5DE2-6EF9-BBDBFDE1C7C0}"/>
              </a:ext>
            </a:extLst>
          </p:cNvPr>
          <p:cNvCxnSpPr/>
          <p:nvPr/>
        </p:nvCxnSpPr>
        <p:spPr>
          <a:xfrm flipH="1">
            <a:off x="1982709" y="3320200"/>
            <a:ext cx="760491" cy="108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0827845-6BB8-D3BF-F5D6-E2F8E15E026E}"/>
              </a:ext>
            </a:extLst>
          </p:cNvPr>
          <p:cNvSpPr txBox="1"/>
          <p:nvPr/>
        </p:nvSpPr>
        <p:spPr>
          <a:xfrm>
            <a:off x="2836000" y="3139323"/>
            <a:ext cx="2968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Pixels (28*28 total columns)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7C1841-D13D-99D8-A83F-BF8397F4D670}"/>
              </a:ext>
            </a:extLst>
          </p:cNvPr>
          <p:cNvCxnSpPr/>
          <p:nvPr/>
        </p:nvCxnSpPr>
        <p:spPr>
          <a:xfrm>
            <a:off x="6011501" y="3126651"/>
            <a:ext cx="5531667" cy="167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053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E4532C-E358-09D7-8234-6170B1BF3BFE}"/>
              </a:ext>
            </a:extLst>
          </p:cNvPr>
          <p:cNvSpPr txBox="1"/>
          <p:nvPr/>
        </p:nvSpPr>
        <p:spPr>
          <a:xfrm>
            <a:off x="344032" y="334978"/>
            <a:ext cx="8977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visualize the dataset with PCA to begin to build visual intuitions about the data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(this is modified ChatGPT code…)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110EF5-8123-0984-F811-B8E28BCE3491}"/>
              </a:ext>
            </a:extLst>
          </p:cNvPr>
          <p:cNvSpPr txBox="1"/>
          <p:nvPr/>
        </p:nvSpPr>
        <p:spPr>
          <a:xfrm>
            <a:off x="187861" y="6338356"/>
            <a:ext cx="11663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https://github.com/afodor/mnistMaven/blob/main/src/main/java/simpleSampleData/PCA_on_MNIST.txt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8DE26A9-548E-0445-1502-DC91B611C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8125"/>
            <a:ext cx="12192000" cy="370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64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E92320-808B-0838-D24A-468DBCCFA259}"/>
              </a:ext>
            </a:extLst>
          </p:cNvPr>
          <p:cNvSpPr txBox="1"/>
          <p:nvPr/>
        </p:nvSpPr>
        <p:spPr>
          <a:xfrm>
            <a:off x="344032" y="334978"/>
            <a:ext cx="8977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visualize the dataset with PCA to begin to build visual intuitions about the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9EA694-B635-EE8C-9ABA-FF5E02586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84" y="943399"/>
            <a:ext cx="6008012" cy="54354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FE7F73-3F0E-30AC-0749-492716D94A05}"/>
              </a:ext>
            </a:extLst>
          </p:cNvPr>
          <p:cNvSpPr txBox="1"/>
          <p:nvPr/>
        </p:nvSpPr>
        <p:spPr>
          <a:xfrm>
            <a:off x="6437016" y="1729212"/>
            <a:ext cx="571182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tells us that this is an easy classification problem.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could build a highly accurate classifier by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just using the first PCA component.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Nonetheless, this is a useful “hello world” dataset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build our first neural network…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967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07F775-603A-5EF2-D9CF-A92AE9A4E843}"/>
              </a:ext>
            </a:extLst>
          </p:cNvPr>
          <p:cNvSpPr txBox="1"/>
          <p:nvPr/>
        </p:nvSpPr>
        <p:spPr>
          <a:xfrm>
            <a:off x="624689" y="244444"/>
            <a:ext cx="9678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ask ChatGPT to whip up a simple neural network for us to classify our simple sequences.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62274C-5B07-4FF1-34D6-BC85DED06F79}"/>
              </a:ext>
            </a:extLst>
          </p:cNvPr>
          <p:cNvSpPr txBox="1"/>
          <p:nvPr/>
        </p:nvSpPr>
        <p:spPr>
          <a:xfrm>
            <a:off x="887240" y="1511928"/>
            <a:ext cx="1781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layer</a:t>
            </a:r>
          </a:p>
          <a:p>
            <a:r>
              <a:rPr lang="en-US" dirty="0"/>
              <a:t>(28*28 neurons)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691557-7AD9-CC39-9A33-13D98E6BB954}"/>
              </a:ext>
            </a:extLst>
          </p:cNvPr>
          <p:cNvCxnSpPr/>
          <p:nvPr/>
        </p:nvCxnSpPr>
        <p:spPr>
          <a:xfrm>
            <a:off x="2951430" y="1819747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FBC4560-78C6-6848-72A6-D8753BFAD647}"/>
              </a:ext>
            </a:extLst>
          </p:cNvPr>
          <p:cNvSpPr txBox="1"/>
          <p:nvPr/>
        </p:nvSpPr>
        <p:spPr>
          <a:xfrm>
            <a:off x="3748138" y="1511931"/>
            <a:ext cx="1440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  <a:p>
            <a:r>
              <a:rPr lang="en-US" dirty="0"/>
              <a:t>(64 neurons)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9CCB88-C8DA-7F4F-64AD-7EE5356A5795}"/>
              </a:ext>
            </a:extLst>
          </p:cNvPr>
          <p:cNvSpPr txBox="1"/>
          <p:nvPr/>
        </p:nvSpPr>
        <p:spPr>
          <a:xfrm>
            <a:off x="3748138" y="2456246"/>
            <a:ext cx="1870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(also called </a:t>
            </a:r>
          </a:p>
          <a:p>
            <a:r>
              <a:rPr lang="en-US" dirty="0"/>
              <a:t>Embedded layer)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BCD654-65A3-B59F-BE3D-2324C64C3343}"/>
              </a:ext>
            </a:extLst>
          </p:cNvPr>
          <p:cNvCxnSpPr/>
          <p:nvPr/>
        </p:nvCxnSpPr>
        <p:spPr>
          <a:xfrm>
            <a:off x="5623711" y="1835093"/>
            <a:ext cx="6337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67236D-885E-4002-96EB-F46E9C8E15E2}"/>
              </a:ext>
            </a:extLst>
          </p:cNvPr>
          <p:cNvSpPr txBox="1"/>
          <p:nvPr/>
        </p:nvSpPr>
        <p:spPr>
          <a:xfrm>
            <a:off x="6482283" y="1484771"/>
            <a:ext cx="1419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layer</a:t>
            </a:r>
          </a:p>
          <a:p>
            <a:r>
              <a:rPr lang="en-US" dirty="0"/>
              <a:t>(2 neurons)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6B9D61-4E1D-3015-A68E-9DEE28B9784F}"/>
              </a:ext>
            </a:extLst>
          </p:cNvPr>
          <p:cNvSpPr txBox="1"/>
          <p:nvPr/>
        </p:nvSpPr>
        <p:spPr>
          <a:xfrm>
            <a:off x="823868" y="3702867"/>
            <a:ext cx="107765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 dense neural network.</a:t>
            </a:r>
          </a:p>
          <a:p>
            <a:endParaRPr lang="en-US" dirty="0"/>
          </a:p>
          <a:p>
            <a:r>
              <a:rPr lang="en-US" dirty="0"/>
              <a:t>Each node in the preceding layer is connected to each node in the preceding layer with a “weight” parameter</a:t>
            </a:r>
          </a:p>
        </p:txBody>
      </p:sp>
    </p:spTree>
    <p:extLst>
      <p:ext uri="{BB962C8B-B14F-4D97-AF65-F5344CB8AC3E}">
        <p14:creationId xmlns:p14="http://schemas.microsoft.com/office/powerpoint/2010/main" val="2924037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1696</Words>
  <Application>Microsoft Office PowerPoint</Application>
  <PresentationFormat>Widescreen</PresentationFormat>
  <Paragraphs>211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Anthony Fodor</dc:creator>
  <cp:lastModifiedBy>Anthony Fodor</cp:lastModifiedBy>
  <cp:revision>37</cp:revision>
  <dcterms:created xsi:type="dcterms:W3CDTF">2024-06-18T03:58:02Z</dcterms:created>
  <dcterms:modified xsi:type="dcterms:W3CDTF">2024-10-11T07:09:18Z</dcterms:modified>
</cp:coreProperties>
</file>