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89" r:id="rId2"/>
    <p:sldId id="256" r:id="rId3"/>
    <p:sldId id="257" r:id="rId4"/>
    <p:sldId id="259" r:id="rId5"/>
    <p:sldId id="260" r:id="rId6"/>
    <p:sldId id="261" r:id="rId7"/>
    <p:sldId id="265" r:id="rId8"/>
    <p:sldId id="290" r:id="rId9"/>
    <p:sldId id="291" r:id="rId10"/>
    <p:sldId id="292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81" r:id="rId22"/>
    <p:sldId id="277" r:id="rId23"/>
    <p:sldId id="279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3" r:id="rId32"/>
    <p:sldId id="301" r:id="rId33"/>
    <p:sldId id="302" r:id="rId34"/>
    <p:sldId id="303" r:id="rId35"/>
    <p:sldId id="304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90E45-E4C1-4D54-A0FB-74713747D1CD}" type="datetimeFigureOut">
              <a:rPr lang="en-US" smtClean="0"/>
              <a:pPr/>
              <a:t>11/8/2015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E544-7701-4DC4-BACA-EF42F54766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4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DE544-7701-4DC4-BACA-EF42F547668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26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DE544-7701-4DC4-BACA-EF42F547668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98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DE544-7701-4DC4-BACA-EF42F547668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40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DE544-7701-4DC4-BACA-EF42F547668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74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DE544-7701-4DC4-BACA-EF42F547668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46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DE544-7701-4DC4-BACA-EF42F547668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44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DE544-7701-4DC4-BACA-EF42F547668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26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58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80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DE544-7701-4DC4-BACA-EF42F54766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01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DE544-7701-4DC4-BACA-EF42F547668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72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DE544-7701-4DC4-BACA-EF42F54766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31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DE544-7701-4DC4-BACA-EF42F547668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61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DE544-7701-4DC4-BACA-EF42F547668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78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DE544-7701-4DC4-BACA-EF42F547668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88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DE544-7701-4DC4-BACA-EF42F547668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78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DE544-7701-4DC4-BACA-EF42F547668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57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DE544-7701-4DC4-BACA-EF42F547668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639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DE544-7701-4DC4-BACA-EF42F547668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24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DE544-7701-4DC4-BACA-EF42F547668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540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DE544-7701-4DC4-BACA-EF42F547668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16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DE544-7701-4DC4-BACA-EF42F547668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29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DE544-7701-4DC4-BACA-EF42F54766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541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DE544-7701-4DC4-BACA-EF42F547668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337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DE544-7701-4DC4-BACA-EF42F547668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501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DE544-7701-4DC4-BACA-EF42F547668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189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DE544-7701-4DC4-BACA-EF42F547668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937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DE544-7701-4DC4-BACA-EF42F547668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482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DE544-7701-4DC4-BACA-EF42F547668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761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900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2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947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2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DE544-7701-4DC4-BACA-EF42F547668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73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603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714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7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DE544-7701-4DC4-BACA-EF42F547668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66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DE544-7701-4DC4-BACA-EF42F54766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42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DE544-7701-4DC4-BACA-EF42F547668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01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DE544-7701-4DC4-BACA-EF42F547668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16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DE544-7701-4DC4-BACA-EF42F547668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4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609600"/>
            <a:ext cx="3761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Chapter 3 </a:t>
            </a:r>
            <a:r>
              <a:rPr lang="en-US" dirty="0" smtClean="0"/>
              <a:t>review:</a:t>
            </a:r>
          </a:p>
          <a:p>
            <a:r>
              <a:rPr lang="en-US" dirty="0"/>
              <a:t>	</a:t>
            </a:r>
            <a:r>
              <a:rPr lang="en-US" dirty="0" smtClean="0"/>
              <a:t>Java Concurrency in Practice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1757" y="609600"/>
            <a:ext cx="476984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609600"/>
            <a:ext cx="3457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 be both faster and easier to </a:t>
            </a:r>
          </a:p>
          <a:p>
            <a:r>
              <a:rPr lang="en-US" dirty="0" smtClean="0"/>
              <a:t>understand than the solution</a:t>
            </a:r>
          </a:p>
          <a:p>
            <a:r>
              <a:rPr lang="en-US" dirty="0" smtClean="0"/>
              <a:t>that uses explicit synchronization…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457200"/>
            <a:ext cx="6601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Publishing and escape.</a:t>
            </a:r>
          </a:p>
          <a:p>
            <a:r>
              <a:rPr lang="en-US" dirty="0" smtClean="0"/>
              <a:t>Can an object or variable be referenced outside of its current scope?</a:t>
            </a:r>
          </a:p>
          <a:p>
            <a:r>
              <a:rPr lang="en-US" dirty="0" smtClean="0"/>
              <a:t>If so, it has been published…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752600"/>
            <a:ext cx="594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public reference to private objects publishes </a:t>
            </a:r>
            <a:r>
              <a:rPr lang="en-US" smtClean="0"/>
              <a:t>those objects…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6000"/>
            <a:ext cx="6096000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295400"/>
            <a:ext cx="613871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685800"/>
            <a:ext cx="743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Sharing data in this way allows for possible corruption violating encapsulation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4876800"/>
            <a:ext cx="2362200" cy="1601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143000"/>
            <a:ext cx="660861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5104553"/>
            <a:ext cx="2362200" cy="1601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457200"/>
            <a:ext cx="459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Making the String[] final didn’t help.  Why not?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1790700" y="11049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" y="762000"/>
            <a:ext cx="822638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5410200"/>
            <a:ext cx="91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38200" y="152400"/>
            <a:ext cx="6118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option; don’t publish the array; just allow access to it..</a:t>
            </a:r>
          </a:p>
          <a:p>
            <a:r>
              <a:rPr lang="en-US" dirty="0" smtClean="0"/>
              <a:t>No way for client code to modify states without a compile error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52400" y="-8930"/>
            <a:ext cx="9220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Another option: switch to a List.</a:t>
            </a:r>
          </a:p>
          <a:p>
            <a:r>
              <a:rPr lang="en-US" dirty="0" smtClean="0"/>
              <a:t>And to static (since there is no reason to have more than one copy of the 50 states)</a:t>
            </a:r>
          </a:p>
          <a:p>
            <a:r>
              <a:rPr lang="en-US" dirty="0" smtClean="0"/>
              <a:t>(Only problem with this is that changing the list give a run-time and not compile-time error</a:t>
            </a:r>
          </a:p>
          <a:p>
            <a:r>
              <a:rPr lang="en-US" dirty="0" smtClean="0"/>
              <a:t> on modification)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838200"/>
            <a:ext cx="5791200" cy="479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5562600"/>
            <a:ext cx="719128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85800"/>
            <a:ext cx="8229600" cy="549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0"/>
            <a:ext cx="7845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saw this earlier…</a:t>
            </a:r>
          </a:p>
          <a:p>
            <a:r>
              <a:rPr lang="en-US" dirty="0" smtClean="0"/>
              <a:t>No reason the user should need to change the 20 residues that make up a protein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800600" y="914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6400" y="762000"/>
            <a:ext cx="294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extend </a:t>
            </a:r>
            <a:r>
              <a:rPr lang="en-US" dirty="0" err="1" smtClean="0"/>
              <a:t>AbstractSequence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248400" y="16002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29400" y="1972270"/>
            <a:ext cx="2374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to save on typing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set.add</a:t>
            </a:r>
            <a:r>
              <a:rPr lang="en-US" dirty="0" smtClean="0"/>
              <a:t>(‘Amino Acid’)”</a:t>
            </a:r>
          </a:p>
          <a:p>
            <a:r>
              <a:rPr lang="en-US" dirty="0" smtClean="0"/>
              <a:t>20 times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5701" y="3962400"/>
            <a:ext cx="4378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cache the alphabet</a:t>
            </a:r>
          </a:p>
          <a:p>
            <a:r>
              <a:rPr lang="en-US" dirty="0" smtClean="0"/>
              <a:t>(so we don’t have to make </a:t>
            </a:r>
          </a:p>
          <a:p>
            <a:r>
              <a:rPr lang="en-US" dirty="0" smtClean="0"/>
              <a:t>a new one each time </a:t>
            </a:r>
            <a:r>
              <a:rPr lang="en-US" dirty="0" err="1" smtClean="0"/>
              <a:t>getAlphabet</a:t>
            </a:r>
            <a:r>
              <a:rPr lang="en-US" dirty="0" smtClean="0"/>
              <a:t>() is called)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81400" y="4267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62600" y="3048000"/>
            <a:ext cx="293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static </a:t>
            </a:r>
            <a:r>
              <a:rPr lang="en-US" dirty="0" err="1" smtClean="0"/>
              <a:t>initializer</a:t>
            </a:r>
            <a:r>
              <a:rPr lang="en-US" dirty="0" smtClean="0"/>
              <a:t> to set up </a:t>
            </a:r>
          </a:p>
          <a:p>
            <a:r>
              <a:rPr lang="en-US" dirty="0" smtClean="0"/>
              <a:t>our cached alphabet 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800600" y="3276600"/>
            <a:ext cx="7620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048000" y="5562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0" y="5410200"/>
            <a:ext cx="474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chain to the </a:t>
            </a:r>
            <a:r>
              <a:rPr lang="en-US" dirty="0" err="1" smtClean="0"/>
              <a:t>superclass</a:t>
            </a:r>
            <a:r>
              <a:rPr lang="en-US" dirty="0" smtClean="0"/>
              <a:t> constructor as before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757881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2286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here is an instantiation of </a:t>
            </a:r>
            <a:r>
              <a:rPr lang="en-US" dirty="0" err="1" smtClean="0"/>
              <a:t>ProteinSequence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603" y="3886200"/>
            <a:ext cx="807159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609600"/>
            <a:ext cx="6477000" cy="570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94888" y="152400"/>
            <a:ext cx="5205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Anyone understand what is wrong with this example?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291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they are worried about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6359" y="762000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A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1561305" y="14851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47800" y="1905000"/>
            <a:ext cx="2667000" cy="335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" y="3200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00200" y="2133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registerlistener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81600" y="762000"/>
            <a:ext cx="4038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GUI</a:t>
            </a:r>
          </a:p>
          <a:p>
            <a:r>
              <a:rPr lang="en-US" dirty="0" smtClean="0"/>
              <a:t>   A button (</a:t>
            </a:r>
            <a:r>
              <a:rPr lang="en-US" dirty="0" err="1" smtClean="0"/>
              <a:t>EventSource</a:t>
            </a:r>
            <a:r>
              <a:rPr lang="en-US" dirty="0" smtClean="0"/>
              <a:t> source)</a:t>
            </a:r>
          </a:p>
          <a:p>
            <a:endParaRPr lang="en-US" dirty="0" smtClean="0"/>
          </a:p>
          <a:p>
            <a:r>
              <a:rPr lang="en-US" dirty="0" smtClean="0"/>
              <a:t>User hits the button</a:t>
            </a:r>
          </a:p>
          <a:p>
            <a:endParaRPr lang="en-US" dirty="0" smtClean="0"/>
          </a:p>
          <a:p>
            <a:r>
              <a:rPr lang="en-US" dirty="0" err="1" smtClean="0"/>
              <a:t>doSomething</a:t>
            </a:r>
            <a:r>
              <a:rPr lang="en-US" dirty="0" smtClean="0"/>
              <a:t>()…</a:t>
            </a:r>
          </a:p>
          <a:p>
            <a:r>
              <a:rPr lang="en-US" dirty="0" smtClean="0"/>
              <a:t>(a method gets invoked on the object</a:t>
            </a:r>
          </a:p>
          <a:p>
            <a:r>
              <a:rPr lang="en-US" dirty="0" smtClean="0"/>
              <a:t>By the GUI thread </a:t>
            </a:r>
            <a:r>
              <a:rPr lang="en-US" dirty="0" smtClean="0">
                <a:solidFill>
                  <a:srgbClr val="FF0000"/>
                </a:solidFill>
              </a:rPr>
              <a:t>before </a:t>
            </a:r>
            <a:r>
              <a:rPr lang="en-US" dirty="0" smtClean="0"/>
              <a:t>the constructor has finished).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Results are undefined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32882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Constructor hasn’t finished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43200" y="1143000"/>
            <a:ext cx="2457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This is published to the GUI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276600" y="1295400"/>
            <a:ext cx="2209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90800" y="5802868"/>
            <a:ext cx="157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doSomething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2895600" y="3657600"/>
            <a:ext cx="3581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8775" y="1757363"/>
            <a:ext cx="588645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066800"/>
            <a:ext cx="763148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228600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alternative.  The factory pattern to only publish the properly constructed object…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827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Bloch likes factory methods…  This is another place where it can be good to use them..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371600"/>
            <a:ext cx="80486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33400"/>
            <a:ext cx="5334000" cy="606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228600"/>
            <a:ext cx="370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Don’t start threads from Constructors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1066800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A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257800" y="13716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1600" y="167640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1600" y="1752600"/>
            <a:ext cx="18288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05400" y="2362200"/>
            <a:ext cx="185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Starts new thread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5257800" y="266700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39000" y="1066800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B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7086600" y="3962400"/>
            <a:ext cx="2667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15200" y="5421868"/>
            <a:ext cx="157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doSomething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62800" y="1828800"/>
            <a:ext cx="20605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Calls </a:t>
            </a:r>
            <a:r>
              <a:rPr lang="en-US" dirty="0" err="1" smtClean="0"/>
              <a:t>doSomething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before the </a:t>
            </a:r>
          </a:p>
          <a:p>
            <a:r>
              <a:rPr lang="en-US" dirty="0" smtClean="0"/>
              <a:t>constructor has </a:t>
            </a:r>
          </a:p>
          <a:p>
            <a:r>
              <a:rPr lang="en-US" dirty="0" smtClean="0"/>
              <a:t>finished.</a:t>
            </a:r>
          </a:p>
          <a:p>
            <a:endParaRPr lang="en-US" dirty="0" smtClean="0"/>
          </a:p>
          <a:p>
            <a:r>
              <a:rPr lang="en-US" dirty="0" smtClean="0"/>
              <a:t>Results are </a:t>
            </a:r>
          </a:p>
          <a:p>
            <a:r>
              <a:rPr lang="en-US" dirty="0" smtClean="0"/>
              <a:t>Undefined!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1" idx="3"/>
          </p:cNvCxnSpPr>
          <p:nvPr/>
        </p:nvCxnSpPr>
        <p:spPr>
          <a:xfrm flipV="1">
            <a:off x="6958215" y="1447800"/>
            <a:ext cx="356985" cy="1099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762000"/>
            <a:ext cx="5867400" cy="579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762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can escape due to inner classes having a reference to the surrounding class 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810000" y="41910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05400" y="4419600"/>
            <a:ext cx="3973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Still a reference to the </a:t>
            </a:r>
            <a:r>
              <a:rPr lang="en-US" dirty="0" err="1" smtClean="0"/>
              <a:t>ThisEscape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being constructed…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77297"/>
            <a:ext cx="4572000" cy="6380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3000" y="76200"/>
            <a:ext cx="7365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one way to start a thread.  Note that this does not guarantee only a </a:t>
            </a:r>
          </a:p>
          <a:p>
            <a:r>
              <a:rPr lang="en-US" dirty="0" smtClean="0"/>
              <a:t>		single thread at a time will run through the object’s data..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199"/>
            <a:ext cx="5181600" cy="628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is an attempt to make it so that multiple calls to </a:t>
            </a:r>
            <a:r>
              <a:rPr lang="en-US" dirty="0" err="1" smtClean="0"/>
              <a:t>threadStart</a:t>
            </a:r>
            <a:r>
              <a:rPr lang="en-US" dirty="0" smtClean="0"/>
              <a:t>() start only a single thread.  Does this code make that guarantee? 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03767"/>
            <a:ext cx="6019800" cy="63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152400"/>
            <a:ext cx="292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about this?  Any better?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019300" y="8763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57200"/>
            <a:ext cx="5410200" cy="640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76200"/>
            <a:ext cx="292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about this?  Any better?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3200400" y="10668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38627"/>
            <a:ext cx="5334000" cy="6443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76200"/>
            <a:ext cx="172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about this?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3886200" y="48006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33399"/>
            <a:ext cx="6553200" cy="5919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Alternatively, use </a:t>
            </a:r>
            <a:r>
              <a:rPr lang="en-US" smtClean="0"/>
              <a:t>the factory method…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447800"/>
            <a:ext cx="762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4067175"/>
            <a:ext cx="8477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599" y="2971800"/>
            <a:ext cx="512663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09600" y="762000"/>
            <a:ext cx="77085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no guarantee that one thread will ever see the non-volatile data written</a:t>
            </a:r>
          </a:p>
          <a:p>
            <a:r>
              <a:rPr lang="en-US" dirty="0" smtClean="0"/>
              <a:t>by another thread!</a:t>
            </a:r>
          </a:p>
          <a:p>
            <a:endParaRPr lang="en-US" dirty="0"/>
          </a:p>
          <a:p>
            <a:r>
              <a:rPr lang="en-US" dirty="0" smtClean="0"/>
              <a:t>The output of the program is not determined.</a:t>
            </a:r>
          </a:p>
          <a:p>
            <a:endParaRPr lang="en-US" dirty="0"/>
          </a:p>
          <a:p>
            <a:r>
              <a:rPr lang="en-US" dirty="0" smtClean="0"/>
              <a:t>It could print 42 or 0 or never terminate…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"/>
            <a:ext cx="8419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confinement… As long as variables stay in local scope, thread safety is not an issue</a:t>
            </a:r>
          </a:p>
          <a:p>
            <a:r>
              <a:rPr lang="en-US" dirty="0" smtClean="0"/>
              <a:t>(This method should probably be called something like </a:t>
            </a:r>
            <a:r>
              <a:rPr lang="en-US" dirty="0" err="1" smtClean="0"/>
              <a:t>countTheAnimals</a:t>
            </a:r>
            <a:r>
              <a:rPr lang="en-US" dirty="0" smtClean="0"/>
              <a:t>() )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066800"/>
            <a:ext cx="802854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655316" y="6400800"/>
            <a:ext cx="772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(this does assume that candidates is not changing while we are working on it!)  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-152400"/>
            <a:ext cx="59721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4202668"/>
            <a:ext cx="762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they are worried about.  Threads A and B both have reference to holder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4419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4800600"/>
            <a:ext cx="1905000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0" y="5029200"/>
            <a:ext cx="110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Initialize()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4419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38600" y="4800600"/>
            <a:ext cx="4038600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2057400"/>
            <a:ext cx="5905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 rot="10800000" flipV="1">
            <a:off x="3124200" y="49530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38600" y="4800600"/>
            <a:ext cx="3501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Reads n on  a</a:t>
            </a:r>
          </a:p>
          <a:p>
            <a:r>
              <a:rPr lang="en-US" dirty="0" smtClean="0"/>
              <a:t>Partially constructed object (gets 0)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3276600" y="60198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63051" y="5505271"/>
            <a:ext cx="3709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Reads n on object that is constructed </a:t>
            </a:r>
          </a:p>
          <a:p>
            <a:r>
              <a:rPr lang="en-US" dirty="0" smtClean="0"/>
              <a:t>(gets 42)</a:t>
            </a:r>
          </a:p>
          <a:p>
            <a:endParaRPr lang="en-US" dirty="0" smtClean="0"/>
          </a:p>
          <a:p>
            <a:r>
              <a:rPr lang="en-US" dirty="0" smtClean="0"/>
              <a:t>n= n fails!!!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838197" y="381000"/>
            <a:ext cx="7315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Immutable objects are always thread safe.</a:t>
            </a:r>
          </a:p>
          <a:p>
            <a:endParaRPr lang="en-US" dirty="0"/>
          </a:p>
          <a:p>
            <a:r>
              <a:rPr lang="en-US" dirty="0" smtClean="0"/>
              <a:t>This is one reason Bloch suggests to “Favor Immutable Objects”</a:t>
            </a:r>
          </a:p>
          <a:p>
            <a:r>
              <a:rPr lang="en-US" dirty="0" smtClean="0"/>
              <a:t>(other reasons include reducing complexity of code…)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52400"/>
            <a:ext cx="54197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1219200"/>
            <a:ext cx="582930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8495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 almost everything we do in bioinformatics is via the collections, we are usually safe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971550"/>
            <a:ext cx="52292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71663" y="2009775"/>
            <a:ext cx="54006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143000"/>
            <a:ext cx="54006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200400"/>
            <a:ext cx="59626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90600" y="4724400"/>
            <a:ext cx="30516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Initialized this way or with the </a:t>
            </a:r>
          </a:p>
          <a:p>
            <a:endParaRPr lang="en-US" dirty="0" smtClean="0"/>
          </a:p>
          <a:p>
            <a:r>
              <a:rPr lang="en-US" dirty="0" smtClean="0"/>
              <a:t>static</a:t>
            </a:r>
          </a:p>
          <a:p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constructor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66750"/>
            <a:ext cx="6099663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87868"/>
            <a:ext cx="8634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This never failed for me (Broken was never printed), but you can see that it is</a:t>
            </a:r>
          </a:p>
          <a:p>
            <a:r>
              <a:rPr lang="en-US" sz="1500" dirty="0" smtClean="0"/>
              <a:t>very fragile.    There is no guarantee that the thread will see the correctly constructed object</a:t>
            </a:r>
            <a:endParaRPr lang="en-US" sz="15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81000"/>
            <a:ext cx="59174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152400"/>
            <a:ext cx="572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trying to break it, I tried this.  (Which also didn’t break).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5026" y="6412468"/>
            <a:ext cx="563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it got me wondering, is </a:t>
            </a:r>
            <a:r>
              <a:rPr lang="en-US" dirty="0" err="1" smtClean="0"/>
              <a:t>Random.nextInt</a:t>
            </a:r>
            <a:r>
              <a:rPr lang="en-US" dirty="0" smtClean="0"/>
              <a:t>() thread safe?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419225"/>
            <a:ext cx="390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is, of course, no documentation.  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800225"/>
            <a:ext cx="59340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152400"/>
            <a:ext cx="8579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it got me wondering, is </a:t>
            </a:r>
            <a:r>
              <a:rPr lang="en-US" dirty="0" err="1" smtClean="0"/>
              <a:t>Random.nextInt</a:t>
            </a:r>
            <a:r>
              <a:rPr lang="en-US" dirty="0" smtClean="0"/>
              <a:t>() thread safe?</a:t>
            </a:r>
          </a:p>
          <a:p>
            <a:r>
              <a:rPr lang="en-US" dirty="0" smtClean="0"/>
              <a:t>Can multiple threads invoking </a:t>
            </a:r>
            <a:r>
              <a:rPr lang="en-US" dirty="0" err="1" smtClean="0"/>
              <a:t>nextInt</a:t>
            </a:r>
            <a:r>
              <a:rPr lang="en-US" dirty="0" smtClean="0"/>
              <a:t>() at the same time get the same “random” number?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529855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4998083"/>
            <a:ext cx="4953000" cy="178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953000" y="3276600"/>
            <a:ext cx="41425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another thread has interfered,</a:t>
            </a:r>
          </a:p>
          <a:p>
            <a:r>
              <a:rPr lang="en-US" dirty="0" smtClean="0"/>
              <a:t>generate the next number.</a:t>
            </a:r>
          </a:p>
          <a:p>
            <a:endParaRPr lang="en-US" dirty="0" smtClean="0"/>
          </a:p>
          <a:p>
            <a:r>
              <a:rPr lang="en-US" dirty="0" smtClean="0"/>
              <a:t>Pretty sweet…</a:t>
            </a:r>
          </a:p>
          <a:p>
            <a:endParaRPr lang="en-US" dirty="0" smtClean="0"/>
          </a:p>
          <a:p>
            <a:r>
              <a:rPr lang="en-US" dirty="0" smtClean="0"/>
              <a:t>Thread safe with minimal synchronization.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962400" y="4038600"/>
            <a:ext cx="990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5562600"/>
            <a:ext cx="3752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would have been nice to more</a:t>
            </a:r>
          </a:p>
          <a:p>
            <a:r>
              <a:rPr lang="en-US" dirty="0" smtClean="0"/>
              <a:t>explicitly document the thread safety!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3733800" y="12192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34000" y="838200"/>
            <a:ext cx="2761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They do document that it is</a:t>
            </a:r>
          </a:p>
          <a:p>
            <a:r>
              <a:rPr lang="en-US" dirty="0" smtClean="0"/>
              <a:t>atomic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914400"/>
            <a:ext cx="616176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3657600"/>
            <a:ext cx="8159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guarantee that a value written by one thread will ever be seen by another thread.</a:t>
            </a:r>
          </a:p>
          <a:p>
            <a:r>
              <a:rPr lang="en-US" dirty="0" smtClean="0"/>
              <a:t>If threads can live with “stale” date this may be ok.  </a:t>
            </a:r>
          </a:p>
          <a:p>
            <a:r>
              <a:rPr lang="en-US" dirty="0" smtClean="0"/>
              <a:t>Or it may break if that is not acceptable for the logic of your program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419600"/>
            <a:ext cx="72580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0"/>
            <a:ext cx="6781800" cy="441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6200"/>
            <a:ext cx="6618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some (minimal) resource contention here but not too bad..</a:t>
            </a:r>
          </a:p>
          <a:p>
            <a:r>
              <a:rPr lang="en-US" dirty="0" smtClean="0"/>
              <a:t>When the threads interfere with each other, they spin…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838200"/>
            <a:ext cx="7134225" cy="568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6324600"/>
            <a:ext cx="235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runs in ~2 seconds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-76200"/>
            <a:ext cx="7505700" cy="665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6172200"/>
            <a:ext cx="805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 each thread its own random is about 0.5 seconds</a:t>
            </a:r>
          </a:p>
          <a:p>
            <a:r>
              <a:rPr lang="en-US" dirty="0" smtClean="0"/>
              <a:t>(but is actually a bad idea because many of those </a:t>
            </a:r>
            <a:r>
              <a:rPr lang="en-US" dirty="0" err="1" smtClean="0"/>
              <a:t>randoms</a:t>
            </a:r>
            <a:r>
              <a:rPr lang="en-US" dirty="0" smtClean="0"/>
              <a:t> will have the same seed!)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533400"/>
            <a:ext cx="5269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Coming up: </a:t>
            </a:r>
            <a:r>
              <a:rPr lang="en-US" dirty="0"/>
              <a:t>Java Concurrency in </a:t>
            </a:r>
            <a:r>
              <a:rPr lang="en-US" dirty="0" smtClean="0"/>
              <a:t>Practice Chapters 4-5:</a:t>
            </a:r>
          </a:p>
          <a:p>
            <a:endParaRPr lang="en-US" dirty="0"/>
          </a:p>
          <a:p>
            <a:r>
              <a:rPr lang="en-US" dirty="0" smtClean="0"/>
              <a:t>	The monitor pattern</a:t>
            </a:r>
          </a:p>
          <a:p>
            <a:r>
              <a:rPr lang="en-US" dirty="0"/>
              <a:t>	</a:t>
            </a:r>
            <a:r>
              <a:rPr lang="en-US" dirty="0" smtClean="0"/>
              <a:t>Thread safe </a:t>
            </a:r>
            <a:r>
              <a:rPr lang="en-US" dirty="0" err="1" smtClean="0"/>
              <a:t>HashMap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3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04800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solution…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95400"/>
            <a:ext cx="60176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5257800" cy="249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26149" y="2286000"/>
            <a:ext cx="4589251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14131" y="2971800"/>
            <a:ext cx="3583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“synchronized” essentially makes all</a:t>
            </a:r>
          </a:p>
          <a:p>
            <a:r>
              <a:rPr lang="en-US" dirty="0" smtClean="0"/>
              <a:t>variables visible to the thread that </a:t>
            </a:r>
          </a:p>
          <a:p>
            <a:r>
              <a:rPr lang="en-US" dirty="0" smtClean="0"/>
              <a:t>acquires the lock act as if they were </a:t>
            </a:r>
          </a:p>
          <a:p>
            <a:r>
              <a:rPr lang="en-US" dirty="0" smtClean="0"/>
              <a:t>declared volatile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895475"/>
            <a:ext cx="55816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2657475"/>
            <a:ext cx="56197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990600" y="381000"/>
            <a:ext cx="5783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olatile is a weaker version of synchronized.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ynchronized implies volatile but not the other way around!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28600"/>
            <a:ext cx="752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nice use of volatile to address the “two things must switch at once</a:t>
            </a:r>
            <a:r>
              <a:rPr lang="en-US" smtClean="0"/>
              <a:t>” problem.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676400"/>
            <a:ext cx="6545134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19200" y="990600"/>
            <a:ext cx="409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define a nice, final immutable class…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371600"/>
            <a:ext cx="57435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6096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 make a volatile reference to that holder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6482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thread safe </a:t>
            </a:r>
            <a:r>
              <a:rPr lang="en-US" smtClean="0"/>
              <a:t>without explicit </a:t>
            </a:r>
            <a:r>
              <a:rPr lang="en-US" dirty="0" smtClean="0"/>
              <a:t>synchronization…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1019</Words>
  <Application>Microsoft Office PowerPoint</Application>
  <PresentationFormat>On-screen Show (4:3)</PresentationFormat>
  <Paragraphs>190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66</cp:revision>
  <dcterms:created xsi:type="dcterms:W3CDTF">2006-08-16T00:00:00Z</dcterms:created>
  <dcterms:modified xsi:type="dcterms:W3CDTF">2015-11-09T01:16:29Z</dcterms:modified>
</cp:coreProperties>
</file>