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6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Lab 1 – Random DNA sequences…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066800"/>
            <a:ext cx="6462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“+” operator is defined to produce String concatenation…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05000"/>
            <a:ext cx="453542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5105400"/>
            <a:ext cx="886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(For performance reasons, this is sometimes not a good idea, but more on that later!)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419600"/>
            <a:ext cx="188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yields “ACGT”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56496"/>
            <a:ext cx="8458200" cy="3901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533400"/>
            <a:ext cx="693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you create your repository, it will have its own web page at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63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-64532"/>
            <a:ext cx="422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Eclipse, “checkout” your repository….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700" y="304800"/>
            <a:ext cx="7048500" cy="5811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1000" y="6400800"/>
            <a:ext cx="280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“Show View”-&gt;”Other…”</a:t>
            </a:r>
          </a:p>
        </p:txBody>
      </p:sp>
    </p:spTree>
    <p:extLst>
      <p:ext uri="{BB962C8B-B14F-4D97-AF65-F5344CB8AC3E}">
        <p14:creationId xmlns:p14="http://schemas.microsoft.com/office/powerpoint/2010/main" val="220361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762000"/>
            <a:ext cx="5105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228600"/>
            <a:ext cx="255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“</a:t>
            </a:r>
            <a:r>
              <a:rPr lang="en-US" dirty="0" err="1"/>
              <a:t>Git</a:t>
            </a:r>
            <a:r>
              <a:rPr lang="en-US" dirty="0"/>
              <a:t> repositories”</a:t>
            </a:r>
          </a:p>
        </p:txBody>
      </p:sp>
    </p:spTree>
    <p:extLst>
      <p:ext uri="{BB962C8B-B14F-4D97-AF65-F5344CB8AC3E}">
        <p14:creationId xmlns:p14="http://schemas.microsoft.com/office/powerpoint/2010/main" val="4136780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67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“github.com” web site for your project, choose “</a:t>
            </a:r>
            <a:r>
              <a:rPr lang="en-US" dirty="0" err="1"/>
              <a:t>cloneURL</a:t>
            </a:r>
            <a:r>
              <a:rPr lang="en-US" dirty="0"/>
              <a:t>…”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8712200" cy="280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7239000" y="4343400"/>
            <a:ext cx="381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359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5183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in Eclipse, find your “</a:t>
            </a:r>
            <a:r>
              <a:rPr lang="en-US" dirty="0" err="1"/>
              <a:t>Git</a:t>
            </a:r>
            <a:r>
              <a:rPr lang="en-US" dirty="0"/>
              <a:t> Repositories” window…</a:t>
            </a:r>
          </a:p>
          <a:p>
            <a:r>
              <a:rPr lang="en-US" dirty="0"/>
              <a:t>Right-click and choose “Paste Repository Path or URI”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47800"/>
            <a:ext cx="77819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5029200" y="3962400"/>
            <a:ext cx="3810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468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09600"/>
            <a:ext cx="6915150" cy="587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76200"/>
            <a:ext cx="334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through the dialog screens…</a:t>
            </a:r>
          </a:p>
        </p:txBody>
      </p:sp>
    </p:spTree>
    <p:extLst>
      <p:ext uri="{BB962C8B-B14F-4D97-AF65-F5344CB8AC3E}">
        <p14:creationId xmlns:p14="http://schemas.microsoft.com/office/powerpoint/2010/main" val="1979193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453320"/>
            <a:ext cx="7362825" cy="625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76200"/>
            <a:ext cx="334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through the dialog screens…</a:t>
            </a:r>
          </a:p>
        </p:txBody>
      </p:sp>
    </p:spTree>
    <p:extLst>
      <p:ext uri="{BB962C8B-B14F-4D97-AF65-F5344CB8AC3E}">
        <p14:creationId xmlns:p14="http://schemas.microsoft.com/office/powerpoint/2010/main" val="917609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725" y="776230"/>
            <a:ext cx="7000875" cy="600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14400" y="76200"/>
            <a:ext cx="334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through the dialog screens…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86200" y="1295400"/>
            <a:ext cx="1447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10200" y="1066800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this…</a:t>
            </a:r>
          </a:p>
        </p:txBody>
      </p:sp>
    </p:spTree>
    <p:extLst>
      <p:ext uri="{BB962C8B-B14F-4D97-AF65-F5344CB8AC3E}">
        <p14:creationId xmlns:p14="http://schemas.microsoft.com/office/powerpoint/2010/main" val="1006690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693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find the “Package Explorer” window…</a:t>
            </a:r>
          </a:p>
          <a:p>
            <a:r>
              <a:rPr lang="en-US" dirty="0"/>
              <a:t>Right-click and choose new -&gt; “Java Project” </a:t>
            </a:r>
          </a:p>
          <a:p>
            <a:r>
              <a:rPr lang="en-US" dirty="0"/>
              <a:t>Give your new project the same name as the GIT project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47800"/>
            <a:ext cx="80676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304800" y="3581400"/>
            <a:ext cx="6096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5715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uncheck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505200" y="3962400"/>
            <a:ext cx="3048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43220" y="5486400"/>
            <a:ext cx="423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Navigate to where you put your GIT project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640080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“finish”</a:t>
            </a:r>
          </a:p>
        </p:txBody>
      </p:sp>
    </p:spTree>
    <p:extLst>
      <p:ext uri="{BB962C8B-B14F-4D97-AF65-F5344CB8AC3E}">
        <p14:creationId xmlns:p14="http://schemas.microsoft.com/office/powerpoint/2010/main" val="4255010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81200"/>
            <a:ext cx="7324725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609600"/>
            <a:ext cx="7997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“</a:t>
            </a:r>
            <a:r>
              <a:rPr lang="en-US" dirty="0" err="1"/>
              <a:t>src</a:t>
            </a:r>
            <a:r>
              <a:rPr lang="en-US" dirty="0"/>
              <a:t>” directory in your new project,  make a “HelloWorld.java” class as before</a:t>
            </a:r>
          </a:p>
          <a:p>
            <a:r>
              <a:rPr lang="en-US" dirty="0"/>
              <a:t>(or copy it from the file system or from another Eclipse project)</a:t>
            </a:r>
          </a:p>
        </p:txBody>
      </p:sp>
    </p:spTree>
    <p:extLst>
      <p:ext uri="{BB962C8B-B14F-4D97-AF65-F5344CB8AC3E}">
        <p14:creationId xmlns:p14="http://schemas.microsoft.com/office/powerpoint/2010/main" val="127161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607868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04800"/>
            <a:ext cx="6319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Java’s random number generator to randomly sample</a:t>
            </a:r>
          </a:p>
          <a:p>
            <a:r>
              <a:rPr lang="en-US" dirty="0"/>
              <a:t>the numbers  { 0,1,2,3} from the uniform distribution…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33800" y="1981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7200" y="1752600"/>
            <a:ext cx="372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Tell Java we will use the Random class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724400" y="4267200"/>
            <a:ext cx="228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08990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0039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8066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will publish it to the web…  In the “Package Explorer” frame, right-click and </a:t>
            </a:r>
          </a:p>
          <a:p>
            <a:r>
              <a:rPr lang="en-US" dirty="0"/>
              <a:t>Choose “</a:t>
            </a:r>
            <a:r>
              <a:rPr lang="en-US" dirty="0" err="1"/>
              <a:t>Team</a:t>
            </a:r>
            <a:r>
              <a:rPr lang="en-US" dirty="0" err="1">
                <a:sym typeface="Wingdings" pitchFamily="2" charset="2"/>
              </a:rPr>
              <a:t>Commit</a:t>
            </a:r>
            <a:r>
              <a:rPr lang="en-US" dirty="0">
                <a:sym typeface="Wingdings" pitchFamily="2" charset="2"/>
              </a:rPr>
              <a:t>”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14400"/>
            <a:ext cx="7296150" cy="573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228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14400"/>
            <a:ext cx="53340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295400" y="4724400"/>
            <a:ext cx="990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6019800"/>
            <a:ext cx="24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(only) your class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90600" y="10668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800" y="609600"/>
            <a:ext cx="342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have to type something here…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191000" y="55626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7600" y="59436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 commit and push</a:t>
            </a:r>
          </a:p>
          <a:p>
            <a:r>
              <a:rPr lang="en-US" dirty="0"/>
              <a:t>(to push your code to </a:t>
            </a:r>
            <a:r>
              <a:rPr lang="en-US" dirty="0" err="1"/>
              <a:t>GitHub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580367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5275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any luck, your code is on the web.</a:t>
            </a:r>
          </a:p>
          <a:p>
            <a:r>
              <a:rPr lang="en-US" dirty="0"/>
              <a:t>You can invite people into your project to collaborate..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93802"/>
            <a:ext cx="8382000" cy="335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5562600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https://github.com/afodor/demo1/blob/master/src/demo1/HelloWorld.java</a:t>
            </a:r>
          </a:p>
        </p:txBody>
      </p:sp>
    </p:spTree>
    <p:extLst>
      <p:ext uri="{BB962C8B-B14F-4D97-AF65-F5344CB8AC3E}">
        <p14:creationId xmlns:p14="http://schemas.microsoft.com/office/powerpoint/2010/main" val="1593777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14400"/>
            <a:ext cx="53530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731518" y="304800"/>
            <a:ext cx="505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back to Eclipse and change your code… </a:t>
            </a:r>
          </a:p>
        </p:txBody>
      </p:sp>
    </p:spTree>
    <p:extLst>
      <p:ext uri="{BB962C8B-B14F-4D97-AF65-F5344CB8AC3E}">
        <p14:creationId xmlns:p14="http://schemas.microsoft.com/office/powerpoint/2010/main" val="2054970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530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compare our current code to what is at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0975" y="1095375"/>
            <a:ext cx="624205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6248400"/>
            <a:ext cx="655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Right-click in the Project Explorer -&gt; Compare With -&gt; Head Revision</a:t>
            </a:r>
          </a:p>
        </p:txBody>
      </p:sp>
    </p:spTree>
    <p:extLst>
      <p:ext uri="{BB962C8B-B14F-4D97-AF65-F5344CB8AC3E}">
        <p14:creationId xmlns:p14="http://schemas.microsoft.com/office/powerpoint/2010/main" val="635382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19325"/>
            <a:ext cx="79248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685800"/>
            <a:ext cx="4905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an invaluable tool.</a:t>
            </a:r>
          </a:p>
          <a:p>
            <a:endParaRPr lang="en-US" dirty="0"/>
          </a:p>
          <a:p>
            <a:r>
              <a:rPr lang="en-US" dirty="0"/>
              <a:t>Iterative development one small change at a time!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648200"/>
            <a:ext cx="87016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also replace the code with any previous version</a:t>
            </a:r>
          </a:p>
          <a:p>
            <a:endParaRPr lang="en-US" dirty="0"/>
          </a:p>
          <a:p>
            <a:r>
              <a:rPr lang="en-US" dirty="0"/>
              <a:t>Right click -&gt; “Replace With…”</a:t>
            </a:r>
          </a:p>
          <a:p>
            <a:endParaRPr lang="en-US" dirty="0"/>
          </a:p>
          <a:p>
            <a:r>
              <a:rPr lang="en-US" dirty="0"/>
              <a:t>If you want to keep these changes, right-click -&gt; team -&gt; commit and they will be published</a:t>
            </a:r>
          </a:p>
        </p:txBody>
      </p:sp>
    </p:spTree>
    <p:extLst>
      <p:ext uri="{BB962C8B-B14F-4D97-AF65-F5344CB8AC3E}">
        <p14:creationId xmlns:p14="http://schemas.microsoft.com/office/powerpoint/2010/main" val="2390429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52400"/>
            <a:ext cx="2022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is a bit complex.</a:t>
            </a:r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077200" cy="3367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5152072"/>
            <a:ext cx="85097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useful reference (not sure if there is a free version).</a:t>
            </a:r>
          </a:p>
          <a:p>
            <a:endParaRPr lang="en-US" dirty="0"/>
          </a:p>
          <a:p>
            <a:r>
              <a:rPr lang="en-US" dirty="0"/>
              <a:t>Mastering GIT is a useful skill, but will not be a focus of the class.</a:t>
            </a:r>
          </a:p>
          <a:p>
            <a:r>
              <a:rPr lang="en-US" dirty="0"/>
              <a:t>I am happy to answer any GIT questions I can in lab (my knowledge of GIT is incomplete).</a:t>
            </a:r>
          </a:p>
          <a:p>
            <a:r>
              <a:rPr lang="en-US" dirty="0"/>
              <a:t>It takes a while to get the hang of GIT, but it very useful once you figure out the basics..</a:t>
            </a:r>
          </a:p>
        </p:txBody>
      </p:sp>
    </p:spTree>
    <p:extLst>
      <p:ext uri="{BB962C8B-B14F-4D97-AF65-F5344CB8AC3E}">
        <p14:creationId xmlns:p14="http://schemas.microsoft.com/office/powerpoint/2010/main" val="3627728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54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the way, the class web site is published on </a:t>
            </a:r>
            <a:r>
              <a:rPr lang="en-US" dirty="0" err="1"/>
              <a:t>Git</a:t>
            </a:r>
            <a:r>
              <a:rPr lang="en-US" dirty="0"/>
              <a:t>/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95400"/>
            <a:ext cx="448250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90600" y="4265474"/>
            <a:ext cx="57651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just add stuff to the directory and commit it.</a:t>
            </a:r>
          </a:p>
          <a:p>
            <a:endParaRPr lang="en-US" dirty="0"/>
          </a:p>
          <a:p>
            <a:r>
              <a:rPr lang="en-US" dirty="0"/>
              <a:t>Automatically backed up, shared across multiple machines, </a:t>
            </a:r>
          </a:p>
          <a:p>
            <a:r>
              <a:rPr lang="en-US" dirty="0"/>
              <a:t>Free to publish web site.</a:t>
            </a:r>
          </a:p>
          <a:p>
            <a:endParaRPr lang="en-US" dirty="0"/>
          </a:p>
          <a:p>
            <a:r>
              <a:rPr lang="en-US" dirty="0"/>
              <a:t>Pretty great…</a:t>
            </a:r>
          </a:p>
        </p:txBody>
      </p:sp>
    </p:spTree>
    <p:extLst>
      <p:ext uri="{BB962C8B-B14F-4D97-AF65-F5344CB8AC3E}">
        <p14:creationId xmlns:p14="http://schemas.microsoft.com/office/powerpoint/2010/main" val="1237586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331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6B9D11-6E66-4951-A315-832C45AE98FB}"/>
              </a:ext>
            </a:extLst>
          </p:cNvPr>
          <p:cNvSpPr txBox="1"/>
          <p:nvPr/>
        </p:nvSpPr>
        <p:spPr>
          <a:xfrm>
            <a:off x="838200" y="381000"/>
            <a:ext cx="6417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.equals (and not ==) to check for the contents of a String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(more on this later….)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3E07A-FC10-4EC8-875B-BA9FDF60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752600"/>
            <a:ext cx="81819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0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60118" y="457200"/>
            <a:ext cx="4145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 Exercise for Friday (due Wed Sep. 4):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3716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Write code to print to the console 1,000 randomly generated </a:t>
            </a:r>
          </a:p>
          <a:p>
            <a:r>
              <a:rPr lang="en-US" dirty="0"/>
              <a:t>	DNA 3 </a:t>
            </a:r>
            <a:r>
              <a:rPr lang="en-US" dirty="0" err="1"/>
              <a:t>mers</a:t>
            </a:r>
            <a:r>
              <a:rPr lang="en-US" dirty="0"/>
              <a:t> (e.g. “ACA”, “TCG” )</a:t>
            </a:r>
          </a:p>
          <a:p>
            <a:r>
              <a:rPr lang="en-US" dirty="0"/>
              <a:t>	where the frequency of A,C,G and T is 25% and is uniformly sampled.</a:t>
            </a:r>
          </a:p>
          <a:p>
            <a:endParaRPr lang="en-US" dirty="0"/>
          </a:p>
          <a:p>
            <a:pPr marL="342900" indent="-342900">
              <a:buAutoNum type="arabicParenBoth" startAt="2"/>
            </a:pPr>
            <a:r>
              <a:rPr lang="en-US" dirty="0"/>
              <a:t>Have your code track how often it prints out the 3 </a:t>
            </a:r>
            <a:r>
              <a:rPr lang="en-US" dirty="0" err="1"/>
              <a:t>mer</a:t>
            </a:r>
            <a:r>
              <a:rPr lang="en-US" dirty="0"/>
              <a:t> (“AAA”) </a:t>
            </a:r>
          </a:p>
          <a:p>
            <a:pPr marL="342900" indent="-342900"/>
            <a:r>
              <a:rPr lang="en-US" dirty="0"/>
              <a:t>How often would you expect to see this 3mer by chance?  Is Java’s number</a:t>
            </a:r>
          </a:p>
          <a:p>
            <a:pPr marL="342900" indent="-342900"/>
            <a:r>
              <a:rPr lang="en-US" dirty="0"/>
              <a:t>close to the number that you would expect?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0559" y="4267200"/>
            <a:ext cx="84671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you code to afodor@uncc.edu before next week’s lab session.</a:t>
            </a:r>
          </a:p>
          <a:p>
            <a:r>
              <a:rPr lang="en-US" dirty="0"/>
              <a:t>Make sure the phrase “Lab 1” is in the subject line</a:t>
            </a:r>
          </a:p>
          <a:p>
            <a:endParaRPr lang="en-US" dirty="0"/>
          </a:p>
          <a:p>
            <a:r>
              <a:rPr lang="en-US" dirty="0"/>
              <a:t>(As a better alternative, check your code into a </a:t>
            </a:r>
            <a:r>
              <a:rPr lang="en-US" dirty="0" err="1"/>
              <a:t>BitBucket</a:t>
            </a:r>
            <a:r>
              <a:rPr lang="en-US" dirty="0"/>
              <a:t> or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repositiory</a:t>
            </a:r>
            <a:r>
              <a:rPr lang="en-US" dirty="0"/>
              <a:t> and work</a:t>
            </a:r>
          </a:p>
          <a:p>
            <a:r>
              <a:rPr lang="en-US" dirty="0"/>
              <a:t>with me to make sure that I have access – see slides at the end of this lab)</a:t>
            </a:r>
          </a:p>
          <a:p>
            <a:r>
              <a:rPr lang="en-US" dirty="0"/>
              <a:t>(Send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an e-mail when the code is checked in and ready to grade)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6260068"/>
            <a:ext cx="389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(For extra-credit exercise see next slide)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76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Extra credit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04800"/>
            <a:ext cx="7206460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Modify your code so that the frequency of A,C,G and T is</a:t>
            </a:r>
          </a:p>
          <a:p>
            <a:pPr marL="342900" indent="-342900">
              <a:buAutoNum type="arabicParenBoth"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dirty="0">
                <a:latin typeface="Cordia New" pitchFamily="34" charset="-34"/>
                <a:cs typeface="Cordia New" pitchFamily="34" charset="-34"/>
              </a:rPr>
              <a:t>p(A) = 0.12</a:t>
            </a:r>
          </a:p>
          <a:p>
            <a:pPr marL="342900" indent="-342900"/>
            <a:r>
              <a:rPr lang="en-US" sz="2400" dirty="0">
                <a:latin typeface="Cordia New" pitchFamily="34" charset="-34"/>
                <a:cs typeface="Cordia New" pitchFamily="34" charset="-34"/>
              </a:rPr>
              <a:t>		p(C) = 0.38</a:t>
            </a:r>
          </a:p>
          <a:p>
            <a:pPr marL="342900" indent="-342900"/>
            <a:r>
              <a:rPr lang="en-US" sz="2400" dirty="0">
                <a:latin typeface="Cordia New" pitchFamily="34" charset="-34"/>
                <a:cs typeface="Cordia New" pitchFamily="34" charset="-34"/>
              </a:rPr>
              <a:t>		p(G) = 0.39</a:t>
            </a:r>
          </a:p>
          <a:p>
            <a:pPr marL="342900" indent="-342900"/>
            <a:r>
              <a:rPr lang="en-US" sz="2400" dirty="0">
                <a:latin typeface="Cordia New" pitchFamily="34" charset="-34"/>
                <a:cs typeface="Cordia New" pitchFamily="34" charset="-34"/>
              </a:rPr>
              <a:t>		p(T) = 0.11</a:t>
            </a:r>
          </a:p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What is the expected frequency now of “AAA”?  Does Java produce “AAA” 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at close to the expected frequency?</a:t>
            </a:r>
          </a:p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Hint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the code: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Random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new Random();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float f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random.nextFloat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      produces a random number uniformly between 0 and 1.</a:t>
            </a:r>
          </a:p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(2) For those with a stats background and a lot of time on your hands…</a:t>
            </a:r>
          </a:p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Rerun the above simulation for 10,000 sequences 10,000 times.  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Use the chi-square test to show that the p-values for the null hypothesis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that the actual distribution does not match the expected </a:t>
            </a:r>
            <a:r>
              <a:rPr lang="en-US" sz="1600">
                <a:latin typeface="Arial" pitchFamily="34" charset="0"/>
                <a:cs typeface="Arial" pitchFamily="34" charset="0"/>
              </a:rPr>
              <a:t>distribution are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	uniformly distributed.  </a:t>
            </a:r>
          </a:p>
          <a:p>
            <a:pPr marL="342900" indent="-342900"/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  This might help 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http://www.vvlasov.com/2013/06/how-to-calculate-pvalue-from-chisquare.html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457200"/>
            <a:ext cx="5803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Next:  Optional exercise to publish your code to the internet</a:t>
            </a:r>
          </a:p>
        </p:txBody>
      </p:sp>
    </p:spTree>
    <p:extLst>
      <p:ext uri="{BB962C8B-B14F-4D97-AF65-F5344CB8AC3E}">
        <p14:creationId xmlns:p14="http://schemas.microsoft.com/office/powerpoint/2010/main" val="385560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262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up a </a:t>
            </a:r>
            <a:r>
              <a:rPr lang="en-US" dirty="0" err="1"/>
              <a:t>GitHub</a:t>
            </a:r>
            <a:r>
              <a:rPr lang="en-US" dirty="0"/>
              <a:t> account…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371600"/>
            <a:ext cx="2408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https://github.com/join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2438400"/>
            <a:ext cx="74664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free </a:t>
            </a:r>
            <a:r>
              <a:rPr lang="en-US" dirty="0" err="1"/>
              <a:t>GitHub</a:t>
            </a:r>
            <a:r>
              <a:rPr lang="en-US" dirty="0"/>
              <a:t> account, the code you commit is publically available.</a:t>
            </a:r>
          </a:p>
          <a:p>
            <a:endParaRPr lang="en-US" dirty="0"/>
          </a:p>
          <a:p>
            <a:r>
              <a:rPr lang="en-US" dirty="0"/>
              <a:t>If you are not comfortable with this, use an anonymous user id/e-mail</a:t>
            </a:r>
          </a:p>
          <a:p>
            <a:r>
              <a:rPr lang="en-US" dirty="0"/>
              <a:t>(or delete your repository at the end of the lab!).</a:t>
            </a:r>
          </a:p>
          <a:p>
            <a:endParaRPr lang="en-US" dirty="0"/>
          </a:p>
          <a:p>
            <a:r>
              <a:rPr lang="en-US" dirty="0"/>
              <a:t>Or pay for a private </a:t>
            </a:r>
            <a:r>
              <a:rPr lang="en-US" dirty="0" err="1"/>
              <a:t>GitHub</a:t>
            </a:r>
            <a:r>
              <a:rPr lang="en-US" dirty="0"/>
              <a:t> account (useful if you are working for/with people</a:t>
            </a:r>
          </a:p>
          <a:p>
            <a:r>
              <a:rPr lang="en-US" dirty="0"/>
              <a:t>on private projects)</a:t>
            </a:r>
          </a:p>
        </p:txBody>
      </p:sp>
    </p:spTree>
    <p:extLst>
      <p:ext uri="{BB962C8B-B14F-4D97-AF65-F5344CB8AC3E}">
        <p14:creationId xmlns:p14="http://schemas.microsoft.com/office/powerpoint/2010/main" val="388197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7204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endParaRPr lang="en-US" dirty="0"/>
          </a:p>
          <a:p>
            <a:r>
              <a:rPr lang="en-US" dirty="0"/>
              <a:t>(This assumes you have a “HelloWorld.java” class in some project in Eclipse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57555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520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43000"/>
            <a:ext cx="790781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H="1">
            <a:off x="2971800" y="9144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10000" y="609600"/>
            <a:ext cx="349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your repository a catchy name</a:t>
            </a:r>
          </a:p>
        </p:txBody>
      </p:sp>
    </p:spTree>
    <p:extLst>
      <p:ext uri="{BB962C8B-B14F-4D97-AF65-F5344CB8AC3E}">
        <p14:creationId xmlns:p14="http://schemas.microsoft.com/office/powerpoint/2010/main" val="295825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807</Words>
  <Application>Microsoft Office PowerPoint</Application>
  <PresentationFormat>On-screen Show (4:3)</PresentationFormat>
  <Paragraphs>117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Cordia New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Fodor, Anthony</cp:lastModifiedBy>
  <cp:revision>37</cp:revision>
  <dcterms:created xsi:type="dcterms:W3CDTF">2006-08-16T00:00:00Z</dcterms:created>
  <dcterms:modified xsi:type="dcterms:W3CDTF">2019-08-27T17:07:40Z</dcterms:modified>
</cp:coreProperties>
</file>