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57" r:id="rId4"/>
    <p:sldId id="284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8EEEC2-C388-4A72-9B00-A9601A651656}"/>
              </a:ext>
            </a:extLst>
          </p:cNvPr>
          <p:cNvSpPr txBox="1"/>
          <p:nvPr/>
        </p:nvSpPr>
        <p:spPr>
          <a:xfrm>
            <a:off x="914400" y="533400"/>
            <a:ext cx="649043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Schedule:</a:t>
            </a:r>
          </a:p>
          <a:p>
            <a:endParaRPr lang="en-US" dirty="0"/>
          </a:p>
          <a:p>
            <a:r>
              <a:rPr lang="en-US" dirty="0"/>
              <a:t>No in-person class on Friday Sep 2</a:t>
            </a:r>
          </a:p>
          <a:p>
            <a:endParaRPr lang="en-US" dirty="0"/>
          </a:p>
          <a:p>
            <a:r>
              <a:rPr lang="en-US" dirty="0"/>
              <a:t>	Optional</a:t>
            </a:r>
            <a:r>
              <a:rPr lang="en-US" dirty="0">
                <a:solidFill>
                  <a:srgbClr val="FF0000"/>
                </a:solidFill>
              </a:rPr>
              <a:t> on-line </a:t>
            </a:r>
            <a:r>
              <a:rPr lang="en-US" dirty="0"/>
              <a:t>“help session” for the homework:</a:t>
            </a:r>
          </a:p>
          <a:p>
            <a:r>
              <a:rPr lang="en-US" dirty="0"/>
              <a:t>	Friday, Sep. 2; 1:30-2:30</a:t>
            </a:r>
          </a:p>
          <a:p>
            <a:r>
              <a:rPr lang="en-US" dirty="0"/>
              <a:t>	Zoom link will be sent by e-mail</a:t>
            </a:r>
          </a:p>
          <a:p>
            <a:r>
              <a:rPr lang="en-US" dirty="0"/>
              <a:t>	(if you don’t get it by class time and want it, e-mail me….)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No class – Sep. 6</a:t>
            </a:r>
            <a:r>
              <a:rPr lang="en-US" baseline="30000" dirty="0"/>
              <a:t>th</a:t>
            </a:r>
            <a:r>
              <a:rPr lang="en-US" dirty="0"/>
              <a:t> (Labor day)</a:t>
            </a:r>
          </a:p>
          <a:p>
            <a:r>
              <a:rPr lang="en-US" dirty="0"/>
              <a:t>	E-mail if you are stuck on the homework.</a:t>
            </a:r>
          </a:p>
          <a:p>
            <a:endParaRPr lang="en-US" dirty="0"/>
          </a:p>
          <a:p>
            <a:r>
              <a:rPr lang="en-US" dirty="0"/>
              <a:t>Homework is due Wed. Sep 8th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760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1 – Random DNA sequences…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“ACGT”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Java’s random number generator to randomly sample</a:t>
            </a:r>
          </a:p>
          <a:p>
            <a:r>
              <a:rPr lang="en-US" dirty="0"/>
              <a:t>the numbers  { 0,1,2,3} from the uniform distribution…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Java we will use the Random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B9D11-6E66-4951-A315-832C45AE98FB}"/>
              </a:ext>
            </a:extLst>
          </p:cNvPr>
          <p:cNvSpPr txBox="1"/>
          <p:nvPr/>
        </p:nvSpPr>
        <p:spPr>
          <a:xfrm>
            <a:off x="838200" y="381000"/>
            <a:ext cx="641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.equals (and not ==) to check for the contents of a String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(more on this later….)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3E07A-FC10-4EC8-875B-BA9FDF60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52600"/>
            <a:ext cx="818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76200" y="0"/>
            <a:ext cx="414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Exercise for Friday (due Wed Sep. 23):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46293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Write code to print to the console 1,000 randomly generated </a:t>
            </a:r>
          </a:p>
          <a:p>
            <a:r>
              <a:rPr lang="en-US" dirty="0"/>
              <a:t>	DNA 3 </a:t>
            </a:r>
            <a:r>
              <a:rPr lang="en-US" dirty="0" err="1"/>
              <a:t>mers</a:t>
            </a:r>
            <a:r>
              <a:rPr lang="en-US" dirty="0"/>
              <a:t> (e.g. “ACA”, “TCG” )</a:t>
            </a:r>
          </a:p>
          <a:p>
            <a:r>
              <a:rPr lang="en-US" dirty="0"/>
              <a:t>	where the frequency of A,C,G and T is 25% and is uniformly sampled.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Have your code track how often it prints out the 3 </a:t>
            </a:r>
            <a:r>
              <a:rPr lang="en-US" dirty="0" err="1"/>
              <a:t>mer</a:t>
            </a:r>
            <a:r>
              <a:rPr lang="en-US" dirty="0"/>
              <a:t> (“AAA”) </a:t>
            </a:r>
          </a:p>
          <a:p>
            <a:pPr marL="342900" indent="-342900"/>
            <a:r>
              <a:rPr lang="en-US" dirty="0"/>
              <a:t>How often would you expect to see this 3mer by chance?  Is Java’s number</a:t>
            </a:r>
          </a:p>
          <a:p>
            <a:pPr marL="342900" indent="-342900"/>
            <a:r>
              <a:rPr lang="en-US" dirty="0"/>
              <a:t>close to the number that you would expect?</a:t>
            </a:r>
          </a:p>
          <a:p>
            <a:pPr marL="342900" indent="-342900"/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(3) Modify your code so that the frequency of A,C,G and T is</a:t>
            </a:r>
          </a:p>
          <a:p>
            <a:pPr marL="342900" indent="-342900">
              <a:buAutoNum type="arabicParenBoth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dirty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produces a random number uniformly between 0 and 1.</a:t>
            </a:r>
          </a:p>
          <a:p>
            <a:pPr marL="342900" indent="-34290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CFC9B-7387-4A17-AC83-1B89B71E2B4B}"/>
              </a:ext>
            </a:extLst>
          </p:cNvPr>
          <p:cNvSpPr txBox="1"/>
          <p:nvPr/>
        </p:nvSpPr>
        <p:spPr>
          <a:xfrm>
            <a:off x="5880299" y="6488668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slide….)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credit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720646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For those with a stats background and/or a lot of time on your hands…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Rerun the above simulation for 10,000 sequences 10,000 times. 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Use the chi-square test to show that the p-values for the null hypothesis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that the actual distribution does not match the expected distribution are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uniformly distributed.  </a:t>
            </a:r>
          </a:p>
          <a:p>
            <a:pPr marL="342900" indent="-342900"/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http://www.vvlasov.com/2013/06/how-to-calculate-pvalue-from-chisquare.html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E1C6B-0C17-4357-AF5E-D9B7F04700FD}"/>
              </a:ext>
            </a:extLst>
          </p:cNvPr>
          <p:cNvSpPr txBox="1"/>
          <p:nvPr/>
        </p:nvSpPr>
        <p:spPr>
          <a:xfrm>
            <a:off x="228600" y="3714334"/>
            <a:ext cx="76499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Due </a:t>
            </a:r>
            <a:r>
              <a:rPr lang="en-US" dirty="0">
                <a:solidFill>
                  <a:srgbClr val="FF0000"/>
                </a:solidFill>
              </a:rPr>
              <a:t>Sep 8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Check your code into a GitHub repository </a:t>
            </a:r>
          </a:p>
          <a:p>
            <a:r>
              <a:rPr lang="en-US" dirty="0"/>
              <a:t>send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 e-mail with the link when the code </a:t>
            </a:r>
          </a:p>
          <a:p>
            <a:r>
              <a:rPr lang="en-US" dirty="0"/>
              <a:t>is checked in and ready to grade.</a:t>
            </a:r>
          </a:p>
          <a:p>
            <a:endParaRPr lang="en-US" dirty="0"/>
          </a:p>
          <a:p>
            <a:r>
              <a:rPr lang="en-US" dirty="0"/>
              <a:t>Alternatively, just send your code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(but GitHub is preferred)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510</Words>
  <Application>Microsoft Office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Cordia New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48</cp:revision>
  <dcterms:created xsi:type="dcterms:W3CDTF">2006-08-16T00:00:00Z</dcterms:created>
  <dcterms:modified xsi:type="dcterms:W3CDTF">2021-08-31T16:01:15Z</dcterms:modified>
</cp:coreProperties>
</file>