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6" r:id="rId3"/>
    <p:sldId id="313" r:id="rId4"/>
    <p:sldId id="304" r:id="rId5"/>
    <p:sldId id="292" r:id="rId6"/>
    <p:sldId id="356" r:id="rId7"/>
    <p:sldId id="303" r:id="rId8"/>
    <p:sldId id="302" r:id="rId9"/>
    <p:sldId id="294" r:id="rId10"/>
    <p:sldId id="295" r:id="rId11"/>
    <p:sldId id="305" r:id="rId12"/>
    <p:sldId id="296" r:id="rId13"/>
    <p:sldId id="297" r:id="rId14"/>
    <p:sldId id="354" r:id="rId15"/>
    <p:sldId id="357" r:id="rId16"/>
    <p:sldId id="268" r:id="rId17"/>
    <p:sldId id="358" r:id="rId18"/>
    <p:sldId id="355" r:id="rId19"/>
    <p:sldId id="309" r:id="rId20"/>
    <p:sldId id="310" r:id="rId21"/>
    <p:sldId id="312" r:id="rId22"/>
    <p:sldId id="314" r:id="rId23"/>
    <p:sldId id="315" r:id="rId24"/>
    <p:sldId id="316" r:id="rId25"/>
    <p:sldId id="317" r:id="rId26"/>
    <p:sldId id="348" r:id="rId27"/>
    <p:sldId id="311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59" r:id="rId36"/>
    <p:sldId id="360" r:id="rId37"/>
    <p:sldId id="361" r:id="rId38"/>
    <p:sldId id="350" r:id="rId39"/>
    <p:sldId id="351" r:id="rId40"/>
    <p:sldId id="35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A1B98-4314-4C4D-9C75-EC030C639ADB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1E67-6C0B-4B40-8779-6E7C63D534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63D10E-31E0-4FD1-95BB-B63491604F71}" type="slidenum">
              <a:rPr lang="en-US"/>
              <a:pPr/>
              <a:t>16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1E67-6C0B-4B40-8779-6E7C63D5348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-stat.stanford.edu/~tibs/ElemStatLearn/printings/ESLII_print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eather.cs.ucdavis.edu/~matloff/132/NSPpar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04E9F-19F3-4263-9E06-8BDAA9F6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6677"/>
            <a:ext cx="9144000" cy="46246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14525"/>
            <a:ext cx="65817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361" y="533400"/>
            <a:ext cx="9048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book, but is insanely over-priced!</a:t>
            </a:r>
          </a:p>
          <a:p>
            <a:r>
              <a:rPr lang="en-US" dirty="0"/>
              <a:t>We will touch on some of the stuff in here, but it won’t be a central focus.</a:t>
            </a:r>
          </a:p>
          <a:p>
            <a:r>
              <a:rPr lang="en-US" dirty="0"/>
              <a:t>If you think you will be implementing Bayesian stats in your pipelines, it might be worth having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667000"/>
            <a:ext cx="5486400" cy="4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152400"/>
            <a:ext cx="723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b="1" dirty="0"/>
              <a:t>Doing Bayesian Data Analysis: A Tutorial with R and BUG.  </a:t>
            </a:r>
            <a:r>
              <a:rPr lang="en-US" dirty="0"/>
              <a:t>John K. </a:t>
            </a:r>
            <a:r>
              <a:rPr lang="en-US" dirty="0" err="1"/>
              <a:t>Kruschke</a:t>
            </a:r>
            <a:r>
              <a:rPr lang="en-US" dirty="0"/>
              <a:t>.  More approachable, but also not quite as clear or concise as the </a:t>
            </a:r>
            <a:r>
              <a:rPr lang="en-US" dirty="0" err="1"/>
              <a:t>Bolstad</a:t>
            </a:r>
            <a:r>
              <a:rPr lang="en-US" dirty="0"/>
              <a:t> book.  Very nice chapters on Monte Carlo approaches to Bayesian analysis, but a bit heavy on the Bayesian proselytizing for my taste.  Also quite expensive.    Overall, though, a very engaging text.    If you get the Google electronic edition, make sure that your device(s) can show the scanned versions (which are </a:t>
            </a:r>
            <a:r>
              <a:rPr lang="en-US" dirty="0" err="1"/>
              <a:t>DRM’ed</a:t>
            </a:r>
            <a:r>
              <a:rPr lang="en-US" dirty="0"/>
              <a:t> ) as the equations in the default view are illegible.</a:t>
            </a:r>
          </a:p>
          <a:p>
            <a:endParaRPr lang="en-US" dirty="0"/>
          </a:p>
          <a:p>
            <a:r>
              <a:rPr lang="en-US" dirty="0"/>
              <a:t>Be sure to read sample</a:t>
            </a:r>
          </a:p>
          <a:p>
            <a:r>
              <a:rPr lang="en-US" dirty="0"/>
              <a:t>chapters on the device</a:t>
            </a:r>
          </a:p>
          <a:p>
            <a:r>
              <a:rPr lang="en-US" dirty="0"/>
              <a:t>of your choice to make</a:t>
            </a:r>
          </a:p>
          <a:p>
            <a:r>
              <a:rPr lang="en-US" dirty="0"/>
              <a:t>sure formatting is ok</a:t>
            </a:r>
          </a:p>
          <a:p>
            <a:r>
              <a:rPr lang="en-US" dirty="0"/>
              <a:t>before purchasing…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143000"/>
            <a:ext cx="63341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533400"/>
            <a:ext cx="166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495800"/>
            <a:ext cx="7246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It’s about $30-$40 and will make your life easier, but is not strictly required.</a:t>
            </a:r>
          </a:p>
          <a:p>
            <a:r>
              <a:rPr lang="en-US" dirty="0"/>
              <a:t>More useful as a reference than as a tutorial…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52400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Optional depending on interest: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On-line resources: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609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Vassar stats book</a:t>
            </a:r>
          </a:p>
        </p:txBody>
      </p:sp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90600"/>
            <a:ext cx="7210425" cy="500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172200"/>
            <a:ext cx="838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need at least one book that covers canonical statistics.</a:t>
            </a:r>
          </a:p>
          <a:p>
            <a:r>
              <a:rPr lang="en-US" dirty="0"/>
              <a:t>Start with this one (it is free) and then if it is not working for you, consider alternatives…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0274"/>
            <a:ext cx="75841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	Legal download:</a:t>
            </a:r>
          </a:p>
          <a:p>
            <a:r>
              <a:rPr lang="en-US" dirty="0">
                <a:hlinkClick r:id="rId2"/>
              </a:rPr>
              <a:t>http://www-stat.stanford.edu/~tibs/ElemStatLearn/printings/ESLII_print10.pdf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838950" cy="47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89535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23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less mathematical treatment of the </a:t>
            </a:r>
            <a:r>
              <a:rPr lang="en-US"/>
              <a:t>same material….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81600" y="6324600"/>
            <a:ext cx="3696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http://www-bcf.usc.edu/~gareth/ISL/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475" y="1289050"/>
            <a:ext cx="789305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1708150"/>
            <a:ext cx="907415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450" y="1130300"/>
            <a:ext cx="85471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1663700"/>
            <a:ext cx="819785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27973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26670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next week: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30480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Empirical distributions – a set of data that has been observed (or is capable of  being observed)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2580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953000" y="59436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example: 12 exam scores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R, we can create a </a:t>
            </a:r>
            <a:r>
              <a:rPr lang="en-US" dirty="0">
                <a:solidFill>
                  <a:srgbClr val="FF0000"/>
                </a:solidFill>
              </a:rPr>
              <a:t>vector</a:t>
            </a:r>
            <a:r>
              <a:rPr lang="en-US" dirty="0"/>
              <a:t> that will hold our empirical distribution.</a:t>
            </a:r>
          </a:p>
          <a:p>
            <a:endParaRPr lang="en-US" dirty="0"/>
          </a:p>
          <a:p>
            <a:r>
              <a:rPr lang="en-US" dirty="0"/>
              <a:t>A vector in R is a one-dimensional ordered list of data.</a:t>
            </a:r>
          </a:p>
          <a:p>
            <a:r>
              <a:rPr lang="en-US" dirty="0"/>
              <a:t>All of the data in an R vector must be of the same type.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5715000" cy="325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4196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81000"/>
            <a:ext cx="3429000" cy="2200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2743200"/>
            <a:ext cx="862774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   -  removes everything in the R workspace</a:t>
            </a:r>
          </a:p>
          <a:p>
            <a:endParaRPr lang="en-US" dirty="0"/>
          </a:p>
          <a:p>
            <a:r>
              <a:rPr lang="en-US" dirty="0"/>
              <a:t>exams &lt;- c( 61, 69, 72, 76, 78, 83, 85, 85, 86, 88, 93, 97 ) </a:t>
            </a:r>
          </a:p>
          <a:p>
            <a:r>
              <a:rPr lang="en-US" dirty="0"/>
              <a:t>Make  a vector with the data and point to it with the reference “exams”</a:t>
            </a:r>
          </a:p>
          <a:p>
            <a:endParaRPr lang="en-US" dirty="0"/>
          </a:p>
          <a:p>
            <a:r>
              <a:rPr lang="en-US" dirty="0"/>
              <a:t>length(exams) – returns the length of our vector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(exams) – returns the type of our vector (floating point numbers)</a:t>
            </a:r>
          </a:p>
          <a:p>
            <a:endParaRPr lang="en-US" dirty="0"/>
          </a:p>
          <a:p>
            <a:r>
              <a:rPr lang="en-US" dirty="0" err="1"/>
              <a:t>hist</a:t>
            </a:r>
            <a:r>
              <a:rPr lang="en-US" dirty="0"/>
              <a:t>(</a:t>
            </a:r>
            <a:r>
              <a:rPr lang="en-US" dirty="0" err="1"/>
              <a:t>exams,breaks</a:t>
            </a:r>
            <a:r>
              <a:rPr lang="en-US" dirty="0"/>
              <a:t>=97-61) – Make a histogram with a separate bin for each possible grade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228600"/>
            <a:ext cx="581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just do </a:t>
            </a:r>
            <a:r>
              <a:rPr lang="en-US" dirty="0" err="1"/>
              <a:t>hist</a:t>
            </a:r>
            <a:r>
              <a:rPr lang="en-US" dirty="0"/>
              <a:t>(exams), we get the default number of bins 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4717505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304800"/>
            <a:ext cx="597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no single pieces </a:t>
            </a:r>
            <a:r>
              <a:rPr lang="en-US"/>
              <a:t>of data </a:t>
            </a:r>
            <a:r>
              <a:rPr lang="en-US" dirty="0"/>
              <a:t>in R.  Everything is a vector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1066800"/>
            <a:ext cx="52292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362200"/>
            <a:ext cx="720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returns a vector (of size=1) that holds the length of the input vector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235910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85800" y="3962400"/>
            <a:ext cx="759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typeof</a:t>
            </a:r>
            <a:r>
              <a:rPr lang="en-US" dirty="0"/>
              <a:t> returns a vector (of size=1) that holds the string that describe the vector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343400"/>
            <a:ext cx="20574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105473" y="5181600"/>
            <a:ext cx="35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“2+2” returns a vector of length 1…</a:t>
            </a:r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7425" y="5486400"/>
            <a:ext cx="15525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95400"/>
            <a:ext cx="684510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381000"/>
            <a:ext cx="548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Everything in an R vector must be of the same data type.</a:t>
            </a:r>
          </a:p>
          <a:p>
            <a:r>
              <a:rPr lang="en-US" dirty="0"/>
              <a:t>R will find the common data type…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105400"/>
            <a:ext cx="742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second case, the common data type is character.</a:t>
            </a:r>
          </a:p>
          <a:p>
            <a:r>
              <a:rPr lang="en-US" dirty="0"/>
              <a:t>The + operator is not defined for “character” so x + x fails in the second case…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443198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 err="1"/>
              <a:t>Bioconductor</a:t>
            </a:r>
            <a:r>
              <a:rPr lang="en-US" dirty="0"/>
              <a:t> for next-gen sequence datasets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3200400" y="114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62877"/>
            <a:ext cx="7081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return to our empirical distribution:</a:t>
            </a:r>
          </a:p>
          <a:p>
            <a:endParaRPr lang="en-US" dirty="0"/>
          </a:p>
          <a:p>
            <a:r>
              <a:rPr lang="en-US" dirty="0"/>
              <a:t>For all distributions, we can define measures mean, median and variance: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mean = sum(measurements) / # of measurements</a:t>
            </a:r>
          </a:p>
          <a:p>
            <a:endParaRPr lang="en-US" dirty="0"/>
          </a:p>
          <a:p>
            <a:r>
              <a:rPr lang="en-US" dirty="0"/>
              <a:t>mean is sensitive to outliers…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0199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7625"/>
            <a:ext cx="713422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81600" y="6172200"/>
            <a:ext cx="3216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http://vassarstats.net/textbook/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572000"/>
            <a:ext cx="55149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325" y="422275"/>
            <a:ext cx="279736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Review of the syllabus</a:t>
            </a:r>
          </a:p>
          <a:p>
            <a:r>
              <a:rPr lang="en-US" dirty="0"/>
              <a:t>Empirical Distributions</a:t>
            </a:r>
          </a:p>
          <a:p>
            <a:r>
              <a:rPr lang="en-US" dirty="0"/>
              <a:t>Mean, median and variance</a:t>
            </a:r>
          </a:p>
          <a:p>
            <a:r>
              <a:rPr lang="en-US" dirty="0"/>
              <a:t>Lab exercise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590800" y="609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6800" y="381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mean calculation is sensitive to outliers… </a:t>
            </a:r>
          </a:p>
        </p:txBody>
      </p:sp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691242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2743200"/>
            <a:ext cx="5942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Vectors are 1-indexed in R (unlike C/C++/Java data structures)</a:t>
            </a:r>
          </a:p>
          <a:p>
            <a:endParaRPr lang="en-US" dirty="0"/>
          </a:p>
          <a:p>
            <a:r>
              <a:rPr lang="en-US" dirty="0"/>
              <a:t>exams[length(exams)] &lt;- 30000  changes the last data point.</a:t>
            </a:r>
          </a:p>
          <a:p>
            <a:r>
              <a:rPr lang="en-US" dirty="0"/>
              <a:t>We see the mean is changed.</a:t>
            </a:r>
          </a:p>
          <a:p>
            <a:endParaRPr lang="en-US" dirty="0"/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arithmetic mean is not robust to outliers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663" y="533400"/>
            <a:ext cx="7774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median is just the middle value.</a:t>
            </a:r>
          </a:p>
          <a:p>
            <a:r>
              <a:rPr lang="en-US" dirty="0"/>
              <a:t>For an even set of numbers, it is the average of data above and below the middle</a:t>
            </a:r>
          </a:p>
          <a:p>
            <a:r>
              <a:rPr lang="en-US" dirty="0"/>
              <a:t>in the sorted list of data..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828351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953000"/>
            <a:ext cx="647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the median does not change when the outlier is introduced.</a:t>
            </a:r>
          </a:p>
          <a:p>
            <a:r>
              <a:rPr lang="en-US" dirty="0"/>
              <a:t>We say that </a:t>
            </a:r>
            <a:r>
              <a:rPr lang="en-US" dirty="0">
                <a:solidFill>
                  <a:srgbClr val="FF0000"/>
                </a:solidFill>
              </a:rPr>
              <a:t>median is robust </a:t>
            </a:r>
            <a:r>
              <a:rPr lang="en-US" dirty="0"/>
              <a:t>to outliers.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304800"/>
            <a:ext cx="391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Variance (for “sample mean”)    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962025"/>
            <a:ext cx="72961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16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0"/>
            <a:ext cx="84643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uses the population variance (n-1 in denominator).</a:t>
            </a:r>
          </a:p>
          <a:p>
            <a:r>
              <a:rPr lang="en-US" dirty="0"/>
              <a:t>If you know the mean ahead of time, you can use the sample variance.</a:t>
            </a:r>
          </a:p>
          <a:p>
            <a:r>
              <a:rPr lang="en-US" dirty="0"/>
              <a:t>Otherwise (as is usually the case), you estimate the mean from your data,</a:t>
            </a:r>
          </a:p>
          <a:p>
            <a:r>
              <a:rPr lang="en-US" dirty="0"/>
              <a:t>lose 1 degree of freedom and use the population variance (with n-1 in the denominator)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019800"/>
            <a:ext cx="391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 is the </a:t>
            </a:r>
            <a:r>
              <a:rPr lang="en-US" dirty="0" err="1"/>
              <a:t>sqrt</a:t>
            </a:r>
            <a:r>
              <a:rPr lang="en-US" dirty="0"/>
              <a:t>(variance)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"/>
            <a:ext cx="6908599" cy="410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3429000" y="1143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1000" y="914400"/>
            <a:ext cx="290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I have a for loop here.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819400" y="1447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81400" y="1295400"/>
            <a:ext cx="42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index my </a:t>
            </a:r>
            <a:r>
              <a:rPr lang="en-US" dirty="0" err="1"/>
              <a:t>vecor</a:t>
            </a:r>
            <a:r>
              <a:rPr lang="en-US" dirty="0"/>
              <a:t> with [] (like arrays in Java).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0" y="2819400"/>
            <a:ext cx="3240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is sequence generator operator</a:t>
            </a:r>
          </a:p>
          <a:p>
            <a:r>
              <a:rPr lang="en-US" dirty="0"/>
              <a:t>(returns a vector)</a:t>
            </a: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7325" y="3562350"/>
            <a:ext cx="3800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Connector 15"/>
          <p:cNvCxnSpPr/>
          <p:nvPr/>
        </p:nvCxnSpPr>
        <p:spPr>
          <a:xfrm>
            <a:off x="152400" y="4495800"/>
            <a:ext cx="510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4800600"/>
            <a:ext cx="447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1:length(vector) returns a vector with the </a:t>
            </a:r>
          </a:p>
          <a:p>
            <a:r>
              <a:rPr lang="en-US" dirty="0"/>
              <a:t>Integers 1 through 12.</a:t>
            </a:r>
          </a:p>
          <a:p>
            <a:endParaRPr lang="en-US" dirty="0"/>
          </a:p>
          <a:p>
            <a:r>
              <a:rPr lang="en-US" dirty="0"/>
              <a:t>The for loop iterates through these 12 vectors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3E11E4-BA3E-4D36-BDAA-42B4FF59E3EB}"/>
              </a:ext>
            </a:extLst>
          </p:cNvPr>
          <p:cNvSpPr txBox="1"/>
          <p:nvPr/>
        </p:nvSpPr>
        <p:spPr>
          <a:xfrm>
            <a:off x="457200" y="-36731"/>
            <a:ext cx="8319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R’s built-in graphs and summary statistics on empirical distributions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quickly get a sense of a large number of observations..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A8F8E-6028-4B6D-8E1E-8952257E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30" y="990600"/>
            <a:ext cx="5685370" cy="3112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0786E-7187-4583-B11E-A26DB9459BB5}"/>
              </a:ext>
            </a:extLst>
          </p:cNvPr>
          <p:cNvSpPr txBox="1"/>
          <p:nvPr/>
        </p:nvSpPr>
        <p:spPr>
          <a:xfrm>
            <a:off x="696530" y="621268"/>
            <a:ext cx="623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 have a large number of sequences in a FASTQ file…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F7F27-E42A-448C-B368-DC0ACA48B670}"/>
              </a:ext>
            </a:extLst>
          </p:cNvPr>
          <p:cNvSpPr txBox="1"/>
          <p:nvPr/>
        </p:nvSpPr>
        <p:spPr>
          <a:xfrm>
            <a:off x="838200" y="4715470"/>
            <a:ext cx="548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some parser (Java, Bioconductor, whatever),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create a file with the GC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of each sequence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DC2E4-69B8-40E6-9AF2-E14B61749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96" y="2547046"/>
            <a:ext cx="2124075" cy="39433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0E3CAD-3C90-4C0B-B7F8-B21D920E1B0A}"/>
              </a:ext>
            </a:extLst>
          </p:cNvPr>
          <p:cNvCxnSpPr/>
          <p:nvPr/>
        </p:nvCxnSpPr>
        <p:spPr>
          <a:xfrm flipV="1">
            <a:off x="6172200" y="4876800"/>
            <a:ext cx="788096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07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FB7238-3FEA-41CD-A41E-5593B79A824F}"/>
              </a:ext>
            </a:extLst>
          </p:cNvPr>
          <p:cNvSpPr txBox="1"/>
          <p:nvPr/>
        </p:nvSpPr>
        <p:spPr>
          <a:xfrm>
            <a:off x="457200" y="381000"/>
            <a:ext cx="73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very small number of lines of r-code allows me to inspect these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66723-E272-4C86-AA0C-3CE879418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8382000" cy="136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3D84E-9720-426A-9B88-67C534317B8F}"/>
              </a:ext>
            </a:extLst>
          </p:cNvPr>
          <p:cNvSpPr txBox="1"/>
          <p:nvPr/>
        </p:nvSpPr>
        <p:spPr>
          <a:xfrm>
            <a:off x="121213" y="2667000"/>
            <a:ext cx="536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read.table</a:t>
            </a:r>
            <a:r>
              <a:rPr lang="en-US" dirty="0"/>
              <a:t> – reads a text file and produces a data frame</a:t>
            </a:r>
          </a:p>
          <a:p>
            <a:r>
              <a:rPr lang="en-US" dirty="0"/>
              <a:t>str – inspects (shows the structure of) an R object</a:t>
            </a:r>
          </a:p>
          <a:p>
            <a:r>
              <a:rPr lang="en-US" dirty="0"/>
              <a:t>hist – makes a histogram of the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F1964-D0DE-4F35-B80A-6BC85DDE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97" y="3041602"/>
            <a:ext cx="3663303" cy="374019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CE224D-56BA-46E9-99C4-26A61A1309B5}"/>
              </a:ext>
            </a:extLst>
          </p:cNvPr>
          <p:cNvCxnSpPr>
            <a:cxnSpLocks/>
          </p:cNvCxnSpPr>
          <p:nvPr/>
        </p:nvCxnSpPr>
        <p:spPr>
          <a:xfrm>
            <a:off x="4648200" y="5257800"/>
            <a:ext cx="1219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DAA90A-EF34-42DC-AC12-5AFAA728EA43}"/>
              </a:ext>
            </a:extLst>
          </p:cNvPr>
          <p:cNvSpPr txBox="1"/>
          <p:nvPr/>
        </p:nvSpPr>
        <p:spPr>
          <a:xfrm>
            <a:off x="762000" y="502920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probably bad sequences</a:t>
            </a:r>
          </a:p>
        </p:txBody>
      </p:sp>
    </p:spTree>
    <p:extLst>
      <p:ext uri="{BB962C8B-B14F-4D97-AF65-F5344CB8AC3E}">
        <p14:creationId xmlns:p14="http://schemas.microsoft.com/office/powerpoint/2010/main" val="390188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AFD5BE-F2F6-4FFE-8015-E171D001B3EA}"/>
              </a:ext>
            </a:extLst>
          </p:cNvPr>
          <p:cNvSpPr txBox="1"/>
          <p:nvPr/>
        </p:nvSpPr>
        <p:spPr>
          <a:xfrm>
            <a:off x="1447800" y="609600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of course we have our suite of summary statistics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57F82-3EF6-47E5-A61A-62EBD9EA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193"/>
            <a:ext cx="9144000" cy="37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03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838200"/>
            <a:ext cx="6481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commands you should understand and practice from this lecture: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171688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rm</a:t>
            </a:r>
            <a:r>
              <a:rPr lang="en-US" dirty="0"/>
              <a:t>(list=</a:t>
            </a:r>
            <a:r>
              <a:rPr lang="en-US" dirty="0" err="1"/>
              <a:t>ls</a:t>
            </a:r>
            <a:r>
              <a:rPr lang="en-US" dirty="0"/>
              <a:t>())</a:t>
            </a:r>
          </a:p>
          <a:p>
            <a:r>
              <a:rPr lang="en-US" dirty="0" err="1"/>
              <a:t>ls</a:t>
            </a:r>
            <a:r>
              <a:rPr lang="en-US" dirty="0"/>
              <a:t>()</a:t>
            </a:r>
          </a:p>
          <a:p>
            <a:r>
              <a:rPr lang="en-US" dirty="0"/>
              <a:t>length()</a:t>
            </a:r>
          </a:p>
          <a:p>
            <a:r>
              <a:rPr lang="en-US" dirty="0" err="1"/>
              <a:t>typeof</a:t>
            </a:r>
            <a:r>
              <a:rPr lang="en-US" dirty="0"/>
              <a:t>()</a:t>
            </a:r>
          </a:p>
          <a:p>
            <a:r>
              <a:rPr lang="en-US" dirty="0" err="1"/>
              <a:t>hist</a:t>
            </a:r>
            <a:r>
              <a:rPr lang="en-US" dirty="0"/>
              <a:t>()</a:t>
            </a:r>
          </a:p>
          <a:p>
            <a:r>
              <a:rPr lang="en-US" dirty="0"/>
              <a:t>mean()</a:t>
            </a:r>
          </a:p>
          <a:p>
            <a:r>
              <a:rPr lang="en-US" dirty="0"/>
              <a:t>median()</a:t>
            </a:r>
          </a:p>
          <a:p>
            <a:r>
              <a:rPr lang="en-US" dirty="0" err="1"/>
              <a:t>sd</a:t>
            </a:r>
            <a:r>
              <a:rPr lang="en-US" dirty="0"/>
              <a:t>()</a:t>
            </a:r>
          </a:p>
          <a:p>
            <a:r>
              <a:rPr lang="en-US" dirty="0" err="1"/>
              <a:t>var</a:t>
            </a:r>
            <a:r>
              <a:rPr lang="en-US" dirty="0"/>
              <a:t>()</a:t>
            </a:r>
          </a:p>
          <a:p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/>
              <a:t>c()</a:t>
            </a:r>
          </a:p>
          <a:p>
            <a:r>
              <a:rPr lang="en-US" dirty="0"/>
              <a:t>The :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562600"/>
            <a:ext cx="6852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concept you should understand at this point: </a:t>
            </a:r>
          </a:p>
          <a:p>
            <a:r>
              <a:rPr lang="en-US" dirty="0"/>
              <a:t>	vector – one dimensional array with data all of the same type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 Lab 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974" y="533400"/>
            <a:ext cx="80258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Use the mean and </a:t>
            </a:r>
            <a:r>
              <a:rPr lang="en-US" dirty="0" err="1"/>
              <a:t>sd</a:t>
            </a:r>
            <a:r>
              <a:rPr lang="en-US" dirty="0"/>
              <a:t> functions to calculate the mean and standard deviation</a:t>
            </a:r>
          </a:p>
          <a:p>
            <a:pPr marL="342900" indent="-342900"/>
            <a:r>
              <a:rPr lang="en-US" dirty="0"/>
              <a:t>of the following numbers  { 2.3,  4.3 ,1.2 , 3.4, 8.3, 12.2 }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(2) Use mean and </a:t>
            </a:r>
            <a:r>
              <a:rPr lang="en-US" dirty="0" err="1"/>
              <a:t>sd</a:t>
            </a:r>
            <a:r>
              <a:rPr lang="en-US" dirty="0"/>
              <a:t> in R to calculate the average and </a:t>
            </a:r>
            <a:r>
              <a:rPr lang="en-US" dirty="0" err="1"/>
              <a:t>sd</a:t>
            </a:r>
            <a:r>
              <a:rPr lang="en-US" dirty="0"/>
              <a:t> of { 4,5,6 …. 678,679,680 } </a:t>
            </a:r>
          </a:p>
          <a:p>
            <a:pPr marL="342900" indent="-342900"/>
            <a:r>
              <a:rPr lang="en-US" dirty="0"/>
              <a:t>(the set of every positive integer between 4 and 680)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400800"/>
            <a:ext cx="2491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nothing to hand in yet…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textbook…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83820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for next week:  </a:t>
            </a:r>
          </a:p>
          <a:p>
            <a:endParaRPr lang="en-US" dirty="0"/>
          </a:p>
          <a:p>
            <a:r>
              <a:rPr lang="en-US" dirty="0"/>
              <a:t>	“Vassar stats book”:  http://vassarstats.net/textbook/</a:t>
            </a:r>
          </a:p>
          <a:p>
            <a:r>
              <a:rPr lang="en-US" dirty="0"/>
              <a:t>		Chapter 1 “Principles of Measurement”</a:t>
            </a:r>
          </a:p>
          <a:p>
            <a:r>
              <a:rPr lang="en-US" dirty="0"/>
              <a:t>		Chapter 2: “Distributions”</a:t>
            </a:r>
          </a:p>
          <a:p>
            <a:endParaRPr lang="en-US" dirty="0"/>
          </a:p>
          <a:p>
            <a:r>
              <a:rPr lang="en-US" dirty="0"/>
              <a:t>	(or equivalent in your favorite canonical statistics text book).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(The above is presumably review).</a:t>
            </a:r>
          </a:p>
          <a:p>
            <a:endParaRPr lang="en-US" dirty="0"/>
          </a:p>
          <a:p>
            <a:r>
              <a:rPr lang="en-US" dirty="0"/>
              <a:t>	In “The Art of R Programming” –</a:t>
            </a:r>
          </a:p>
          <a:p>
            <a:r>
              <a:rPr lang="en-US" dirty="0"/>
              <a:t>		Chapter 1 – “Getting started” –</a:t>
            </a:r>
          </a:p>
          <a:p>
            <a:r>
              <a:rPr lang="en-US" dirty="0"/>
              <a:t>		Chapter 2-  “Vectors”</a:t>
            </a:r>
          </a:p>
          <a:p>
            <a:r>
              <a:rPr lang="en-US" dirty="0"/>
              <a:t>		</a:t>
            </a:r>
          </a:p>
          <a:p>
            <a:endParaRPr lang="en-US" dirty="0"/>
          </a:p>
          <a:p>
            <a:r>
              <a:rPr lang="en-US" dirty="0"/>
              <a:t>	or equivalent chapters here: </a:t>
            </a:r>
            <a:r>
              <a:rPr lang="en-US" u="sng" dirty="0">
                <a:hlinkClick r:id="rId2"/>
              </a:rPr>
              <a:t>http://heather.cs.ucdavis.edu/~matloff/132/NSPpart.pdf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		If you are getting a non-electronic copy, get this book ordered!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6019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316468"/>
            <a:ext cx="447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getting a print copy</a:t>
            </a:r>
            <a:r>
              <a:rPr lang="en-US"/>
              <a:t>, order it ASAP…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23900"/>
            <a:ext cx="95535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60400"/>
            <a:ext cx="7658100" cy="24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0"/>
            <a:ext cx="10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0"/>
            <a:ext cx="2571750" cy="361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7850" y="5943600"/>
            <a:ext cx="5949950" cy="595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0639" y="304800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Recommended textbooks…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http://www.amazon.com/gp/offer-listing/025608338X/ref=sr_1_5_olp?ie=UTF8&amp;qid=1357529565&amp;sr=8-5&amp;keywords=applied+linear+statistical+models&amp;condition=used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8153400" cy="350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8763000" cy="174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1752600"/>
            <a:ext cx="1295400" cy="15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336" y="1924050"/>
            <a:ext cx="66198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3536" y="1009650"/>
            <a:ext cx="868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edition of this book is fine, but new or used is going to be around $40.</a:t>
            </a:r>
          </a:p>
          <a:p>
            <a:r>
              <a:rPr lang="en-US" dirty="0"/>
              <a:t>It really is an outstanding book (but dense!).  It is worth the investment of time and money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0"/>
            <a:ext cx="27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Recommended textbooks…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1181</Words>
  <Application>Microsoft Office PowerPoint</Application>
  <PresentationFormat>On-screen Show (4:3)</PresentationFormat>
  <Paragraphs>194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210</cp:revision>
  <dcterms:created xsi:type="dcterms:W3CDTF">2006-08-16T00:00:00Z</dcterms:created>
  <dcterms:modified xsi:type="dcterms:W3CDTF">2020-01-02T20:54:34Z</dcterms:modified>
</cp:coreProperties>
</file>