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6" r:id="rId3"/>
    <p:sldId id="257" r:id="rId4"/>
    <p:sldId id="258" r:id="rId5"/>
    <p:sldId id="292" r:id="rId6"/>
    <p:sldId id="260" r:id="rId7"/>
    <p:sldId id="261" r:id="rId8"/>
    <p:sldId id="259" r:id="rId9"/>
    <p:sldId id="262" r:id="rId10"/>
    <p:sldId id="263" r:id="rId11"/>
    <p:sldId id="264" r:id="rId12"/>
    <p:sldId id="267" r:id="rId13"/>
    <p:sldId id="278" r:id="rId14"/>
    <p:sldId id="269" r:id="rId15"/>
    <p:sldId id="271" r:id="rId16"/>
    <p:sldId id="272" r:id="rId17"/>
    <p:sldId id="279" r:id="rId18"/>
    <p:sldId id="274" r:id="rId19"/>
    <p:sldId id="277" r:id="rId20"/>
    <p:sldId id="276" r:id="rId21"/>
    <p:sldId id="275" r:id="rId22"/>
    <p:sldId id="291" r:id="rId23"/>
    <p:sldId id="293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dorclasses.github.io/classes/stats2020/stats2020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5AEF5-55CF-4EE4-B6E9-FCBA57FECD75}"/>
              </a:ext>
            </a:extLst>
          </p:cNvPr>
          <p:cNvSpPr txBox="1"/>
          <p:nvPr/>
        </p:nvSpPr>
        <p:spPr>
          <a:xfrm>
            <a:off x="381000" y="0"/>
            <a:ext cx="813556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Calendar: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4/29/2021 last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5/4/2021 Optional lab during class time at 1:00 pm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(or e-mail me for an appointment)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Final project write-up and 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due May 14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(no extensions as grades are due)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 you get me final projects earlier, I might be able to  provide a grade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and give you the option to re-submit (depending on when you get 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your draft)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Optional: (Extra credit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anyone who wants to work through these assignments, I will grade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 if you get to me.  Do not due these if you have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due 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need time on your final projects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 #11 and Lab #12 from last year’s course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https://fodorclasses.github.io/classes/stats2020/stats2020.html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(obviously, ignore the due dates.  Extra credit labs are due 5/14 )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284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900612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2629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residuals are a mess…</a:t>
            </a:r>
          </a:p>
          <a:p>
            <a:endParaRPr lang="en-US" dirty="0"/>
          </a:p>
          <a:p>
            <a:r>
              <a:rPr lang="en-US" dirty="0"/>
              <a:t>plot(M0)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865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355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consider a Poisson model..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90028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4038600" cy="39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715000" y="5181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4800600"/>
            <a:ext cx="29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doesn’t go below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24400" y="2209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1981200"/>
            <a:ext cx="360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is considerably worse than linear;</a:t>
            </a:r>
          </a:p>
          <a:p>
            <a:r>
              <a:rPr lang="en-US" dirty="0"/>
              <a:t>Assumption that mean==variance</a:t>
            </a:r>
          </a:p>
          <a:p>
            <a:r>
              <a:rPr lang="en-US" dirty="0"/>
              <a:t>seems a poor one..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29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the zero-inflated Poisson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502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425" y="2473325"/>
            <a:ext cx="4284964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219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86200" y="1752600"/>
            <a:ext cx="2590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533400"/>
            <a:ext cx="8677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410200" y="2514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5600" y="3581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750"/>
            <a:ext cx="84963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7498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42368" y="0"/>
            <a:ext cx="242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negative binomial…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431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the zero inflated negative binomial…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884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84709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69268"/>
            <a:ext cx="22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9545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9812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10000" y="1905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209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53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0508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399"/>
            <a:ext cx="7467600" cy="628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15240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summary view of all our models…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741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book; we can look at Pearson residuals vs. model or covariates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1377950"/>
            <a:ext cx="857885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92155" y="381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1668"/>
            <a:ext cx="610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these models are free </a:t>
            </a:r>
            <a:r>
              <a:rPr lang="en-US"/>
              <a:t>from patterns </a:t>
            </a:r>
            <a:r>
              <a:rPr lang="en-US" dirty="0"/>
              <a:t>in their residuals..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3850"/>
            <a:ext cx="6788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5213350" cy="526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5295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533400"/>
            <a:ext cx="645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non-parametric alternative with a (just barely) significant p-value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671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 are an area of very active research in genomics…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1833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6600"/>
            <a:ext cx="8610600" cy="1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09600"/>
            <a:ext cx="4754924" cy="6044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9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tend to view these models with some suspicion…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5800"/>
            <a:ext cx="3581400" cy="6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52600" y="762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0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728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Kendall Rank Correlation – A non-parametric alternative to linear regression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686800" cy="162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4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686800" cy="45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7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677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657600" y="1143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152400"/>
            <a:ext cx="485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test is not part of the main distribution in R…</a:t>
            </a:r>
          </a:p>
        </p:txBody>
      </p:sp>
    </p:spTree>
    <p:extLst>
      <p:ext uri="{BB962C8B-B14F-4D97-AF65-F5344CB8AC3E}">
        <p14:creationId xmlns:p14="http://schemas.microsoft.com/office/powerpoint/2010/main" val="2869383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762000"/>
            <a:ext cx="6534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3962400" y="1524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34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088"/>
            <a:ext cx="8537918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7010400" y="2362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6172200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Kendall and click “OK”.</a:t>
            </a:r>
          </a:p>
        </p:txBody>
      </p:sp>
    </p:spTree>
    <p:extLst>
      <p:ext uri="{BB962C8B-B14F-4D97-AF65-F5344CB8AC3E}">
        <p14:creationId xmlns:p14="http://schemas.microsoft.com/office/powerpoint/2010/main" val="10033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541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often see lots of zeros in our sequence datasheets…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915400" cy="414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876800"/>
            <a:ext cx="8755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source of all these zeros is not entirely clear…</a:t>
            </a:r>
          </a:p>
          <a:p>
            <a:r>
              <a:rPr lang="en-US" dirty="0"/>
              <a:t>Sequencing error, </a:t>
            </a:r>
            <a:r>
              <a:rPr lang="en-US" dirty="0" err="1"/>
              <a:t>mis</a:t>
            </a:r>
            <a:r>
              <a:rPr lang="en-US" dirty="0"/>
              <a:t>-classified </a:t>
            </a:r>
            <a:r>
              <a:rPr lang="en-US" dirty="0" err="1"/>
              <a:t>taxa</a:t>
            </a:r>
            <a:r>
              <a:rPr lang="en-US" dirty="0"/>
              <a:t>, lack of sequencing depth in some samples,</a:t>
            </a:r>
          </a:p>
          <a:p>
            <a:r>
              <a:rPr lang="en-US" dirty="0"/>
              <a:t>Biological diversity (we all have a few unique bugs that are not shared across many people).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428601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http://afodor.github.io/classes/stats2015/caseControlData.txt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581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2438400" y="1447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0022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time you start R, you have to load the package</a:t>
            </a:r>
          </a:p>
        </p:txBody>
      </p:sp>
    </p:spTree>
    <p:extLst>
      <p:ext uri="{BB962C8B-B14F-4D97-AF65-F5344CB8AC3E}">
        <p14:creationId xmlns:p14="http://schemas.microsoft.com/office/powerpoint/2010/main" val="2122834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509588"/>
            <a:ext cx="38862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4570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874011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623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everything is installed, “?Kendall” will yield this help file….</a:t>
            </a:r>
          </a:p>
        </p:txBody>
      </p:sp>
    </p:spTree>
    <p:extLst>
      <p:ext uri="{BB962C8B-B14F-4D97-AF65-F5344CB8AC3E}">
        <p14:creationId xmlns:p14="http://schemas.microsoft.com/office/powerpoint/2010/main" val="2245208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553200" cy="339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245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zeros play havoc with assumptions such as normality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533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5191125" cy="52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841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 we will look at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that explicitly model the over-abundance of zeros.</a:t>
            </a:r>
          </a:p>
          <a:p>
            <a:r>
              <a:rPr lang="en-US" dirty="0"/>
              <a:t>We follow chapter 11 in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2933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68" y="152400"/>
            <a:ext cx="783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and negative binomial models have an explicit expectation of some zeros, </a:t>
            </a:r>
          </a:p>
          <a:p>
            <a:r>
              <a:rPr lang="en-US" dirty="0"/>
              <a:t>but the # of zeros is linked to the overall parameters of the model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4495800"/>
            <a:ext cx="7086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524000"/>
            <a:ext cx="4510088" cy="376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486400"/>
            <a:ext cx="5638800" cy="8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2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953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66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459468"/>
            <a:ext cx="776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binomial distributed with </a:t>
            </a:r>
            <a:r>
              <a:rPr lang="en-US" dirty="0">
                <a:sym typeface="Symbol"/>
              </a:rPr>
              <a:t> = probability of a false or “rounded” zero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29718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88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either Poisson or Negative Binomial distributed of the true or “essential” </a:t>
            </a:r>
            <a:r>
              <a:rPr lang="en-US" dirty="0" err="1"/>
              <a:t>zeors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2578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6200" y="49149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533900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of zero under binomial distribution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81600" y="5219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962400"/>
            <a:ext cx="42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start with the Poisson distribution…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4953000"/>
            <a:ext cx="282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of </a:t>
            </a:r>
            <a:r>
              <a:rPr lang="en-US"/>
              <a:t>a zero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4000" y="5791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867400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</a:t>
            </a:r>
            <a:r>
              <a:rPr lang="en-US"/>
              <a:t>of non-zero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1524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Zero-inflated models use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to explicitly model the over-abundance of zeros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731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in all generalized linear models, we have 3 parts in the specification for a </a:t>
            </a:r>
          </a:p>
          <a:p>
            <a:r>
              <a:rPr lang="en-US" dirty="0"/>
              <a:t>Poisson zero inflated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525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953000" y="1181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876300"/>
            <a:ext cx="421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Zeros are distributed by binomial + Poisson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13335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non-zeros distributed by Poisson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1485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48400" y="2057400"/>
            <a:ext cx="226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and variance</a:t>
            </a:r>
          </a:p>
          <a:p>
            <a:r>
              <a:rPr lang="en-US" dirty="0"/>
              <a:t>(stated without proof)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04800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19600" y="335280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(link equations)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4495800"/>
            <a:ext cx="7285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link equations ensure that </a:t>
            </a:r>
            <a:r>
              <a:rPr lang="en-US" dirty="0">
                <a:sym typeface="Symbol"/>
              </a:rPr>
              <a:t> (which belongs to the binomial) can</a:t>
            </a:r>
          </a:p>
          <a:p>
            <a:r>
              <a:rPr lang="en-US" dirty="0">
                <a:sym typeface="Symbol"/>
              </a:rPr>
              <a:t>only </a:t>
            </a:r>
            <a:r>
              <a:rPr lang="en-US" dirty="0"/>
              <a:t> range from 0 to 1 (where the binomial is defined)</a:t>
            </a:r>
          </a:p>
          <a:p>
            <a:endParaRPr lang="en-US" dirty="0"/>
          </a:p>
          <a:p>
            <a:r>
              <a:rPr lang="en-US" dirty="0"/>
              <a:t>And that </a:t>
            </a:r>
            <a:r>
              <a:rPr lang="en-US" dirty="0">
                <a:sym typeface="Symbol"/>
              </a:rPr>
              <a:t> (which belongs to the Poisson) can only range &gt;= 0 </a:t>
            </a:r>
          </a:p>
          <a:p>
            <a:r>
              <a:rPr lang="en-US" dirty="0">
                <a:sym typeface="Symbol"/>
              </a:rPr>
              <a:t>(where the Poisson is defined)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From these, we can write a (complicated) likelihood function to maximize..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33800" y="3276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10000" y="3657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685800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assumptions: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95800" y="3657600"/>
            <a:ext cx="43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link equations can share parameters</a:t>
            </a:r>
          </a:p>
          <a:p>
            <a:r>
              <a:rPr lang="en-US" dirty="0"/>
              <a:t>or not!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</a:t>
            </a:r>
            <a:r>
              <a:rPr lang="en-US"/>
              <a:t>an example dataset…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33400"/>
            <a:ext cx="5772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18758"/>
            <a:ext cx="4646156" cy="463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8672" y="3429000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zeros in this dataset (~54%) of all data</a:t>
            </a:r>
          </a:p>
          <a:p>
            <a:endParaRPr lang="en-US" dirty="0"/>
          </a:p>
          <a:p>
            <a:r>
              <a:rPr lang="en-US" dirty="0"/>
              <a:t>Your eye is drawn to the high intensity points,</a:t>
            </a:r>
          </a:p>
          <a:p>
            <a:r>
              <a:rPr lang="en-US" dirty="0"/>
              <a:t>But only ~2.6% of all data &gt; 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fit a series of models to the data…  We start with a simple linear model..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50223"/>
            <a:ext cx="960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https://github.com/afodor/metagenomicsTools/blob/master/src/classExamples/zeroInflatedExample.txt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943600" y="541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5105400"/>
            <a:ext cx="230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model goes below</a:t>
            </a:r>
          </a:p>
          <a:p>
            <a:r>
              <a:rPr lang="en-US" dirty="0"/>
              <a:t>Zero…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4419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variance </a:t>
            </a:r>
          </a:p>
          <a:p>
            <a:r>
              <a:rPr lang="en-US" dirty="0"/>
              <a:t>Is problematic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810</Words>
  <Application>Microsoft Office PowerPoint</Application>
  <PresentationFormat>On-screen Show (4:3)</PresentationFormat>
  <Paragraphs>100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67</cp:revision>
  <dcterms:created xsi:type="dcterms:W3CDTF">2006-08-16T00:00:00Z</dcterms:created>
  <dcterms:modified xsi:type="dcterms:W3CDTF">2021-04-29T16:04:22Z</dcterms:modified>
</cp:coreProperties>
</file>