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8" r:id="rId9"/>
    <p:sldId id="267" r:id="rId10"/>
    <p:sldId id="269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57" r:id="rId32"/>
    <p:sldId id="259" r:id="rId33"/>
    <p:sldId id="292" r:id="rId34"/>
    <p:sldId id="258" r:id="rId35"/>
    <p:sldId id="293" r:id="rId36"/>
    <p:sldId id="294" r:id="rId37"/>
    <p:sldId id="266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045E-6A9C-480D-9DC3-894B83D6DB9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AA2-346F-4218-9A73-A1CDB8F05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fodor.github.io/classes/stats2015/proofs_NatureCommunications.pdf" TargetMode="Externa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885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r>
              <a:rPr lang="en-US" dirty="0"/>
              <a:t>Dataset for the next lab 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52600" y="38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6101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without proof for the negative binomial distribution:</a:t>
            </a:r>
          </a:p>
          <a:p>
            <a:endParaRPr lang="en-US" dirty="0"/>
          </a:p>
          <a:p>
            <a:r>
              <a:rPr lang="en-US" dirty="0"/>
              <a:t>Mean =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2900" y="5450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Variance 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583" y="1446074"/>
            <a:ext cx="322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p =0.4 and r = 3.</a:t>
            </a:r>
          </a:p>
          <a:p>
            <a:r>
              <a:rPr lang="en-US" dirty="0"/>
              <a:t>The expected number of wins is:</a:t>
            </a:r>
          </a:p>
          <a:p>
            <a:endParaRPr lang="en-US" dirty="0"/>
          </a:p>
          <a:p>
            <a:r>
              <a:rPr lang="en-US" dirty="0"/>
              <a:t>.6 * 3 / 4 = </a:t>
            </a:r>
            <a:r>
              <a:rPr lang="en-US" dirty="0">
                <a:solidFill>
                  <a:srgbClr val="FF0000"/>
                </a:solidFill>
              </a:rPr>
              <a:t>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4607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variance associated with those wins 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83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0906" y="91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381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914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8768" y="9260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*p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412468"/>
            <a:ext cx="917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 convert to the Wiki’s formulas, replace p with 1-p; we will stick with R’s notation in the class)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22214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 * 3 / (.4*.4) =</a:t>
            </a:r>
            <a:r>
              <a:rPr lang="en-US" dirty="0">
                <a:solidFill>
                  <a:srgbClr val="FF0000"/>
                </a:solidFill>
              </a:rPr>
              <a:t>11.25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2895600"/>
            <a:ext cx="430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for a player who wins 60% of the games, </a:t>
            </a:r>
          </a:p>
          <a:p>
            <a:r>
              <a:rPr lang="en-US" dirty="0"/>
              <a:t>		mean +- SD = 4.5 +- 3.4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8785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0"/>
            <a:ext cx="60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the mean and variance, you can calculate p and r…</a:t>
            </a:r>
          </a:p>
          <a:p>
            <a:r>
              <a:rPr lang="en-US" dirty="0"/>
              <a:t>(We also state this without proof…)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3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261937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 4.5 / 11.25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22897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 4.5*4.5 / (11.25-4.5) = 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2383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185737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# of wins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96000" y="2133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182880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reason the negative binomial distribution is the most popular algorithm for sequence count data in  genomics….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knowing the mean and the variance is the same as knowing r and p.</a:t>
            </a:r>
          </a:p>
          <a:p>
            <a:r>
              <a:rPr lang="en-US" dirty="0"/>
              <a:t>In the </a:t>
            </a:r>
            <a:r>
              <a:rPr lang="en-US" dirty="0" err="1"/>
              <a:t>Dseq</a:t>
            </a:r>
            <a:r>
              <a:rPr lang="en-US" dirty="0"/>
              <a:t> paper, for each gene, we can estimate the mean and the variance.</a:t>
            </a:r>
          </a:p>
          <a:p>
            <a:r>
              <a:rPr lang="en-US" dirty="0"/>
              <a:t>Then we can use a test based on the negative binomial distribution!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4572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06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8325" y="0"/>
            <a:ext cx="715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783" y="914400"/>
            <a:ext cx="24218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negative</a:t>
            </a:r>
          </a:p>
          <a:p>
            <a:r>
              <a:rPr lang="en-US" dirty="0"/>
              <a:t>binomial distribution</a:t>
            </a:r>
          </a:p>
          <a:p>
            <a:r>
              <a:rPr lang="en-US" dirty="0"/>
              <a:t>gives us another</a:t>
            </a:r>
          </a:p>
          <a:p>
            <a:r>
              <a:rPr lang="en-US" dirty="0"/>
              <a:t>free parameter to </a:t>
            </a:r>
          </a:p>
          <a:p>
            <a:r>
              <a:rPr lang="en-US" dirty="0"/>
              <a:t>play with!</a:t>
            </a:r>
          </a:p>
          <a:p>
            <a:endParaRPr lang="en-US" dirty="0"/>
          </a:p>
          <a:p>
            <a:r>
              <a:rPr lang="en-US" dirty="0"/>
              <a:t>Relaxes the assumption</a:t>
            </a:r>
          </a:p>
          <a:p>
            <a:r>
              <a:rPr lang="en-US" dirty="0"/>
              <a:t>that mean == variance</a:t>
            </a:r>
          </a:p>
          <a:p>
            <a:endParaRPr lang="en-US" dirty="0"/>
          </a:p>
          <a:p>
            <a:r>
              <a:rPr lang="en-US" dirty="0"/>
              <a:t>Allows us a better</a:t>
            </a:r>
          </a:p>
          <a:p>
            <a:r>
              <a:rPr lang="en-US" dirty="0"/>
              <a:t>fit to the data than</a:t>
            </a:r>
          </a:p>
          <a:p>
            <a:r>
              <a:rPr lang="en-US" dirty="0"/>
              <a:t>the Poisson (or</a:t>
            </a:r>
          </a:p>
          <a:p>
            <a:r>
              <a:rPr lang="en-US" dirty="0"/>
              <a:t>binomial) distribution.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336268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  <a:r>
              <a:rPr lang="en-US"/>
              <a:t>this next time…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194846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 the negative binomial distribution, the variance is always greater than the 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http://www.johndcook.com/negative_binomial.pdf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</p:spTree>
    <p:extLst>
      <p:ext uri="{BB962C8B-B14F-4D97-AF65-F5344CB8AC3E}">
        <p14:creationId xmlns:p14="http://schemas.microsoft.com/office/powerpoint/2010/main" val="13377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172450" cy="192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844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comparing the binomial and the negative binomial, we see that the negative binomial</a:t>
            </a:r>
          </a:p>
          <a:p>
            <a:r>
              <a:rPr lang="en-US" dirty="0"/>
              <a:t>has a different variance….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31" y="2609850"/>
            <a:ext cx="4082270" cy="40274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33800" y="2971800"/>
            <a:ext cx="1676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727" y="2743200"/>
            <a:ext cx="274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Dbinom</a:t>
            </a:r>
            <a:r>
              <a:rPr lang="en-US" sz="1400" dirty="0"/>
              <a:t> = flip the fair coin 20 times</a:t>
            </a:r>
          </a:p>
          <a:p>
            <a:r>
              <a:rPr lang="en-US" sz="1400" dirty="0"/>
              <a:t>and count the heads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38862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3733800"/>
            <a:ext cx="2346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Dnbinom</a:t>
            </a:r>
            <a:r>
              <a:rPr lang="en-US" sz="1400" dirty="0">
                <a:solidFill>
                  <a:srgbClr val="FF0000"/>
                </a:solidFill>
              </a:rPr>
              <a:t> = flip the coin until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you get 10 tails and count the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heads…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6627168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https://github.com/afodor/metagenomicsTools/blob/master/src/classExamples/negativeBinomialExamples.txt</a:t>
            </a:r>
          </a:p>
        </p:txBody>
      </p:sp>
    </p:spTree>
    <p:extLst>
      <p:ext uri="{BB962C8B-B14F-4D97-AF65-F5344CB8AC3E}">
        <p14:creationId xmlns:p14="http://schemas.microsoft.com/office/powerpoint/2010/main" val="225354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BE5E6-C240-4D2E-BB05-87D02376A3E2}"/>
              </a:ext>
            </a:extLst>
          </p:cNvPr>
          <p:cNvSpPr txBox="1"/>
          <p:nvPr/>
        </p:nvSpPr>
        <p:spPr>
          <a:xfrm>
            <a:off x="304800" y="228600"/>
            <a:ext cx="8885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r>
              <a:rPr lang="en-US" dirty="0"/>
              <a:t>Dataset for the next lab </a:t>
            </a:r>
          </a:p>
          <a:p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219E86-BB10-413C-9C8D-5BEB093039EF}"/>
              </a:ext>
            </a:extLst>
          </p:cNvPr>
          <p:cNvCxnSpPr/>
          <p:nvPr/>
        </p:nvCxnSpPr>
        <p:spPr>
          <a:xfrm flipH="1" flipV="1">
            <a:off x="7086600" y="10668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4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61" y="0"/>
            <a:ext cx="76711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time:</a:t>
            </a:r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Poisson</a:t>
            </a:r>
            <a:r>
              <a:rPr lang="en-US" dirty="0"/>
              <a:t> distribution 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mean = variance =</a:t>
            </a:r>
          </a:p>
          <a:p>
            <a:r>
              <a:rPr lang="en-US" dirty="0"/>
              <a:t>		</a:t>
            </a:r>
            <a:r>
              <a:rPr lang="en-US" dirty="0" err="1"/>
              <a:t>prob</a:t>
            </a:r>
            <a:r>
              <a:rPr lang="en-US" dirty="0"/>
              <a:t>(event) * # of samples = expected number of events</a:t>
            </a:r>
          </a:p>
          <a:p>
            <a:endParaRPr lang="en-US" dirty="0"/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negative binomial </a:t>
            </a:r>
            <a:r>
              <a:rPr lang="en-US" dirty="0"/>
              <a:t>distribution:</a:t>
            </a:r>
          </a:p>
          <a:p>
            <a:endParaRPr lang="en-US" dirty="0"/>
          </a:p>
          <a:p>
            <a:r>
              <a:rPr lang="en-US" dirty="0"/>
              <a:t>		p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	r = # of losses before you are removed from the tournament</a:t>
            </a:r>
          </a:p>
          <a:p>
            <a:endParaRPr lang="en-US" dirty="0"/>
          </a:p>
          <a:p>
            <a:r>
              <a:rPr lang="en-US" dirty="0"/>
              <a:t>		mean = expected # of wins = (1-p)* r / p </a:t>
            </a:r>
          </a:p>
          <a:p>
            <a:r>
              <a:rPr lang="en-US" dirty="0"/>
              <a:t>		variance = (1-p) * r / p * p</a:t>
            </a:r>
          </a:p>
          <a:p>
            <a:r>
              <a:rPr lang="en-US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3810000"/>
            <a:ext cx="431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re-arranging the above two equations…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219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601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00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time, we had the observation that in “real” datasets the mean != variance</a:t>
            </a:r>
          </a:p>
        </p:txBody>
      </p:sp>
    </p:spTree>
    <p:extLst>
      <p:ext uri="{BB962C8B-B14F-4D97-AF65-F5344CB8AC3E}">
        <p14:creationId xmlns:p14="http://schemas.microsoft.com/office/powerpoint/2010/main" val="117586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8522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76800" y="1824335"/>
            <a:ext cx="164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We sample under the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Poisson assumption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22932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The # of sequences assigned to a gene from  a normal distribution with 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mean == variance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-64532"/>
            <a:ext cx="509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simulation under the </a:t>
            </a:r>
            <a:r>
              <a:rPr lang="en-US"/>
              <a:t>Poisson assumption…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0104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4648200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 two-sided Poisson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276201"/>
            <a:ext cx="1203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https://github.com/afodor/metagenomicsTools/blob/master/src/classExamples/simDist/PoissonWithNormalBasedSampling.txt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416701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76200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the results of our simulation….</a:t>
            </a:r>
          </a:p>
        </p:txBody>
      </p:sp>
    </p:spTree>
    <p:extLst>
      <p:ext uri="{BB962C8B-B14F-4D97-AF65-F5344CB8AC3E}">
        <p14:creationId xmlns:p14="http://schemas.microsoft.com/office/powerpoint/2010/main" val="94794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3714750" cy="281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last prior to consider (to again watch the prior belief melt away with new data….)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838200"/>
            <a:ext cx="2047875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2057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83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constants are chosen so the integral sums to one….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799" y="2286000"/>
            <a:ext cx="427361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1524000" y="34290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3733800"/>
            <a:ext cx="302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lapply</a:t>
            </a:r>
            <a:r>
              <a:rPr lang="en-US" dirty="0"/>
              <a:t> applies our function</a:t>
            </a:r>
          </a:p>
          <a:p>
            <a:r>
              <a:rPr lang="en-US" dirty="0"/>
              <a:t>to every element in the vector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553200"/>
            <a:ext cx="1150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https://github.com/afodor/metagenomicsTools/blob/master/src/metropolitan/realTimeGraphUpdates.txt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0272" y="76200"/>
            <a:ext cx="825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 volcano plot (although usually it is fold-change on the x-axis)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762000"/>
            <a:ext cx="38862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43400" y="12192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4568" y="1459468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red symbols are p &lt;0.05</a:t>
            </a:r>
          </a:p>
        </p:txBody>
      </p:sp>
    </p:spTree>
    <p:extLst>
      <p:ext uri="{BB962C8B-B14F-4D97-AF65-F5344CB8AC3E}">
        <p14:creationId xmlns:p14="http://schemas.microsoft.com/office/powerpoint/2010/main" val="3408532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130" y="76200"/>
            <a:ext cx="912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an “m vs. a” plot (although again usually with fold change on the y-axis)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81000"/>
            <a:ext cx="36576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76200"/>
            <a:ext cx="596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expect under the Poisson, all the p-values </a:t>
            </a:r>
            <a:r>
              <a:rPr lang="en-US"/>
              <a:t>are uniform…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1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558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violate the Poisson assumption in our sampling….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8077200" cy="65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2514600"/>
            <a:ext cx="401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only change from the previous script</a:t>
            </a:r>
          </a:p>
        </p:txBody>
      </p:sp>
    </p:spTree>
    <p:extLst>
      <p:ext uri="{BB962C8B-B14F-4D97-AF65-F5344CB8AC3E}">
        <p14:creationId xmlns:p14="http://schemas.microsoft.com/office/powerpoint/2010/main" val="229781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28600"/>
            <a:ext cx="7038975" cy="63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0"/>
            <a:ext cx="570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increased variance completely breaks our Poisson test</a:t>
            </a:r>
          </a:p>
        </p:txBody>
      </p:sp>
    </p:spTree>
    <p:extLst>
      <p:ext uri="{BB962C8B-B14F-4D97-AF65-F5344CB8AC3E}">
        <p14:creationId xmlns:p14="http://schemas.microsoft.com/office/powerpoint/2010/main" val="3036170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0"/>
            <a:ext cx="6324600" cy="657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304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use the </a:t>
            </a:r>
          </a:p>
          <a:p>
            <a:r>
              <a:rPr lang="en-US" dirty="0"/>
              <a:t>negative binomial </a:t>
            </a:r>
          </a:p>
          <a:p>
            <a:r>
              <a:rPr lang="en-US" dirty="0"/>
              <a:t>test for inference…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3276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6670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calculate r and p</a:t>
            </a:r>
          </a:p>
          <a:p>
            <a:r>
              <a:rPr lang="en-US" dirty="0"/>
              <a:t>under our null hypothesis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520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two-sided test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581001"/>
            <a:ext cx="1074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https://github.com/afodor/metagenomicsTools/blob/master/src/classExamples/simDist/NegativeBinomialWithNormalBasedSampling.txt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23491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953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5650468"/>
            <a:ext cx="671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8,500 “wins”, our probability is ~ 2 * </a:t>
            </a:r>
            <a:r>
              <a:rPr lang="en-US" dirty="0" err="1"/>
              <a:t>pnbinom</a:t>
            </a:r>
            <a:r>
              <a:rPr lang="en-US" dirty="0"/>
              <a:t>(8500,1002,.1)</a:t>
            </a:r>
          </a:p>
        </p:txBody>
      </p:sp>
    </p:spTree>
    <p:extLst>
      <p:ext uri="{BB962C8B-B14F-4D97-AF65-F5344CB8AC3E}">
        <p14:creationId xmlns:p14="http://schemas.microsoft.com/office/powerpoint/2010/main" val="141587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6477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5650468"/>
            <a:ext cx="704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9,500 “wins”, our probability is ~ 2 *(1- </a:t>
            </a:r>
            <a:r>
              <a:rPr lang="en-US" dirty="0" err="1"/>
              <a:t>pnbinom</a:t>
            </a:r>
            <a:r>
              <a:rPr lang="en-US" dirty="0"/>
              <a:t>(8500,1002,.1))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72200"/>
            <a:ext cx="818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enough sequencing depth that our curve will be approximately symmetrical </a:t>
            </a:r>
          </a:p>
          <a:p>
            <a:r>
              <a:rPr lang="en-US" dirty="0"/>
              <a:t>around the mean….</a:t>
            </a:r>
          </a:p>
        </p:txBody>
      </p:sp>
    </p:spTree>
    <p:extLst>
      <p:ext uri="{BB962C8B-B14F-4D97-AF65-F5344CB8AC3E}">
        <p14:creationId xmlns:p14="http://schemas.microsoft.com/office/powerpoint/2010/main" val="187184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520" y="4659868"/>
            <a:ext cx="2326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hence our two-</a:t>
            </a:r>
          </a:p>
          <a:p>
            <a:r>
              <a:rPr lang="en-US" dirty="0"/>
              <a:t>sided test…</a:t>
            </a:r>
          </a:p>
          <a:p>
            <a:endParaRPr lang="en-US" dirty="0"/>
          </a:p>
          <a:p>
            <a:r>
              <a:rPr lang="en-US" dirty="0"/>
              <a:t>R does not have a built</a:t>
            </a:r>
          </a:p>
          <a:p>
            <a:r>
              <a:rPr lang="en-US" dirty="0"/>
              <a:t>in </a:t>
            </a:r>
            <a:r>
              <a:rPr lang="en-US" dirty="0" err="1"/>
              <a:t>dnbinom.test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0"/>
            <a:ext cx="662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negative binomial gets us much closer to a uniform distribution…</a:t>
            </a:r>
          </a:p>
        </p:txBody>
      </p:sp>
    </p:spTree>
    <p:extLst>
      <p:ext uri="{BB962C8B-B14F-4D97-AF65-F5344CB8AC3E}">
        <p14:creationId xmlns:p14="http://schemas.microsoft.com/office/powerpoint/2010/main" val="401713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6477000" cy="58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trivial to make this our new prior…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57AE49-A74A-4DF7-A295-54C3B62B0A80}"/>
              </a:ext>
            </a:extLst>
          </p:cNvPr>
          <p:cNvSpPr txBox="1"/>
          <p:nvPr/>
        </p:nvSpPr>
        <p:spPr>
          <a:xfrm>
            <a:off x="304800" y="228600"/>
            <a:ext cx="8885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r>
              <a:rPr lang="en-US" dirty="0"/>
              <a:t>Dataset for the next lab 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226EB9-343F-4DB9-AEA2-E396B11FC4E9}"/>
              </a:ext>
            </a:extLst>
          </p:cNvPr>
          <p:cNvCxnSpPr/>
          <p:nvPr/>
        </p:nvCxnSpPr>
        <p:spPr>
          <a:xfrm flipH="1">
            <a:off x="2590800" y="121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is at </a:t>
            </a:r>
            <a:r>
              <a:rPr lang="en-US" dirty="0" err="1"/>
              <a:t>github</a:t>
            </a:r>
            <a:r>
              <a:rPr lang="en-US" dirty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http://afodor.github.io/classes/stats2015/longitdunalRNASeqData.zip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nc101_scaff_dataCounts.txt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is at </a:t>
            </a:r>
            <a:r>
              <a:rPr lang="en-US" dirty="0" err="1"/>
              <a:t>github</a:t>
            </a:r>
            <a:r>
              <a:rPr lang="en-US" dirty="0"/>
              <a:t>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nc101_scaff_dataCounts.txt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74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166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24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1467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12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0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34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77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1448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-762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case you care what these genes are…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28600"/>
            <a:ext cx="7015162" cy="57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336268"/>
            <a:ext cx="28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nc101_Annotations.txt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457200"/>
            <a:ext cx="6477000" cy="29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3352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http://www.sciencemag.org/content/338/6103/120.full.pdf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76200"/>
            <a:ext cx="51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papers that describe this </a:t>
            </a:r>
            <a:r>
              <a:rPr lang="en-US"/>
              <a:t>experimental system….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6162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9938" y="6096000"/>
            <a:ext cx="898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Proofs are here: </a:t>
            </a:r>
            <a:r>
              <a:rPr lang="en-US" dirty="0">
                <a:hlinkClick r:id="rId5"/>
              </a:rPr>
              <a:t>http://afodor.github.io/classes/stats2015/proofs_NatureCommunications.pdf</a:t>
            </a:r>
            <a:endParaRPr lang="en-US" dirty="0"/>
          </a:p>
          <a:p>
            <a:r>
              <a:rPr lang="en-US" dirty="0"/>
              <a:t>(since UNCC doesn’t have access to this journal!!)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38250"/>
            <a:ext cx="8715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53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Fig.3 in the 2</a:t>
            </a:r>
            <a:r>
              <a:rPr lang="en-US" baseline="30000" dirty="0"/>
              <a:t>nd</a:t>
            </a:r>
            <a:r>
              <a:rPr lang="en-US" dirty="0"/>
              <a:t> paper is the </a:t>
            </a:r>
            <a:r>
              <a:rPr lang="en-US"/>
              <a:t>dataset you have…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4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Fodor &amp; Talley. Gastroenterology.  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83" y="-49143"/>
            <a:ext cx="8913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7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7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7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26068"/>
            <a:ext cx="74918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26721" y="6412468"/>
            <a:ext cx="27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Arthur et al, Science, 2012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5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0"/>
            <a:ext cx="787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rna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-seq shows us gene expression of host-associated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1066800" y="2819400"/>
            <a:ext cx="7243331" cy="3818433"/>
            <a:chOff x="87866" y="1134567"/>
            <a:chExt cx="8675134" cy="4573231"/>
          </a:xfrm>
        </p:grpSpPr>
        <p:sp>
          <p:nvSpPr>
            <p:cNvPr id="2" name="TextBox 1"/>
            <p:cNvSpPr txBox="1"/>
            <p:nvPr/>
          </p:nvSpPr>
          <p:spPr>
            <a:xfrm>
              <a:off x="2057398" y="4876800"/>
              <a:ext cx="2878866" cy="83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30S ribosomal protein</a:t>
              </a:r>
            </a:p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50S ribosomal protein</a:t>
              </a:r>
            </a:p>
            <a:p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preprotein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translocase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subunit</a:t>
              </a:r>
            </a:p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DNA-directed RNA polymerase subunit </a:t>
              </a:r>
            </a:p>
          </p:txBody>
        </p:sp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798" y="1134567"/>
              <a:ext cx="5886450" cy="320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1364" y="4343400"/>
              <a:ext cx="269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along the genome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966686" y="2349952"/>
              <a:ext cx="247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Normalized Read Count</a:t>
              </a:r>
            </a:p>
          </p:txBody>
        </p:sp>
        <p:grpSp>
          <p:nvGrpSpPr>
            <p:cNvPr id="7" name="Group 12"/>
            <p:cNvGrpSpPr/>
            <p:nvPr/>
          </p:nvGrpSpPr>
          <p:grpSpPr>
            <a:xfrm>
              <a:off x="6400798" y="1143001"/>
              <a:ext cx="2362202" cy="1005648"/>
              <a:chOff x="6400800" y="1143000"/>
              <a:chExt cx="3042810" cy="1295400"/>
            </a:xfrm>
          </p:grpSpPr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0800" y="16668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34205" y="159067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 weeks (inflammation)</a:t>
                </a:r>
              </a:p>
            </p:txBody>
          </p:sp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00800" y="21240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981727" y="2059543"/>
                <a:ext cx="18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18 weeks (cancer)</a:t>
                </a:r>
              </a:p>
            </p:txBody>
          </p:sp>
          <p:pic>
            <p:nvPicPr>
              <p:cNvPr id="81924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0800" y="12096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989730" y="11430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 days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58368" y="4572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Sterile mice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12192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Inoculate with </a:t>
            </a:r>
            <a:r>
              <a:rPr lang="en-US" i="1" dirty="0"/>
              <a:t>E. Coli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1868269"/>
            <a:ext cx="37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from fecal samples characterized</a:t>
            </a:r>
          </a:p>
          <a:p>
            <a:r>
              <a:rPr lang="en-US" dirty="0"/>
              <a:t>by RNA-seq on the Illumina platform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685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38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Paired ends are nearly exactly the same</a:t>
              </a:r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unmapped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of the dataset: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6096000"/>
            <a:ext cx="731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your spreadsheet for the homework, we simply merged the paired ends…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1"/>
            <a:ext cx="3039342" cy="30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is the case for the exponential prior, with enough steps, we find our posterior…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1"/>
            <a:ext cx="297626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428999"/>
            <a:ext cx="3048000" cy="304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276600"/>
            <a:ext cx="328152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381000" y="57150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6400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the slight discontinuity left from our prior…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10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potential problem with this dataset.</a:t>
            </a:r>
          </a:p>
          <a:p>
            <a:r>
              <a:rPr lang="en-US" dirty="0"/>
              <a:t>Most of the sequences were 16S and 23S </a:t>
            </a:r>
            <a:r>
              <a:rPr lang="en-US" dirty="0" err="1"/>
              <a:t>rRNA</a:t>
            </a:r>
            <a:endParaRPr lang="en-US" dirty="0"/>
          </a:p>
          <a:p>
            <a:endParaRPr lang="en-US" dirty="0"/>
          </a:p>
          <a:p>
            <a:r>
              <a:rPr lang="en-US" dirty="0"/>
              <a:t>(Bacteria do not have a poly-A tail on their mRNA ) </a:t>
            </a:r>
          </a:p>
          <a:p>
            <a:r>
              <a:rPr lang="en-US" dirty="0"/>
              <a:t>(We used a bead capture method to remove the </a:t>
            </a:r>
            <a:r>
              <a:rPr lang="en-US" dirty="0" err="1"/>
              <a:t>rRNA</a:t>
            </a:r>
            <a:r>
              <a:rPr lang="en-US" dirty="0"/>
              <a:t> signature with limited success)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447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220184" cy="44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unmapped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599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fraction of 16S </a:t>
            </a:r>
            <a:r>
              <a:rPr lang="en-US" dirty="0" err="1"/>
              <a:t>rRNA</a:t>
            </a:r>
            <a:r>
              <a:rPr lang="en-US" dirty="0"/>
              <a:t> was correlated with time!</a:t>
            </a:r>
          </a:p>
          <a:p>
            <a:r>
              <a:rPr lang="en-US" dirty="0"/>
              <a:t>(The ribosomal machinery changes with the state of the bug?)</a:t>
            </a:r>
          </a:p>
          <a:p>
            <a:r>
              <a:rPr lang="en-US" dirty="0"/>
              <a:t>A potentially confounding variable…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24408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-1337622" y="2861624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16s </a:t>
            </a:r>
            <a:r>
              <a:rPr lang="en-US" dirty="0" err="1"/>
              <a:t>rRNA</a:t>
            </a:r>
            <a:r>
              <a:rPr lang="en-US" dirty="0"/>
              <a:t> reads + 23s </a:t>
            </a:r>
            <a:r>
              <a:rPr lang="en-US" dirty="0" err="1"/>
              <a:t>rRNA</a:t>
            </a:r>
            <a:r>
              <a:rPr lang="en-US" dirty="0"/>
              <a:t> 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2576" y="541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names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7544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your spreadsheet, we removed the 16S and 23S </a:t>
            </a:r>
            <a:r>
              <a:rPr lang="en-US" dirty="0" err="1"/>
              <a:t>rRNA</a:t>
            </a:r>
            <a:r>
              <a:rPr lang="en-US" dirty="0"/>
              <a:t> sequences</a:t>
            </a:r>
          </a:p>
          <a:p>
            <a:r>
              <a:rPr lang="en-US" dirty="0"/>
              <a:t>and we will do normalization on the resulting counts…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C381FA-940D-4AC4-90F7-67489CBE2F63}"/>
              </a:ext>
            </a:extLst>
          </p:cNvPr>
          <p:cNvSpPr txBox="1"/>
          <p:nvPr/>
        </p:nvSpPr>
        <p:spPr>
          <a:xfrm>
            <a:off x="304800" y="228600"/>
            <a:ext cx="8885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r>
              <a:rPr lang="en-US" dirty="0"/>
              <a:t>Dataset for the next lab 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F67BB3-FC7D-44BD-A3CD-2C67B70DCEC2}"/>
              </a:ext>
            </a:extLst>
          </p:cNvPr>
          <p:cNvCxnSpPr/>
          <p:nvPr/>
        </p:nvCxnSpPr>
        <p:spPr>
          <a:xfrm flipH="1">
            <a:off x="3581400" y="68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04800"/>
            <a:ext cx="7802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enter a tournament</a:t>
            </a:r>
          </a:p>
          <a:p>
            <a:r>
              <a:rPr lang="en-US" dirty="0"/>
              <a:t>You can play until you have 3 losses.</a:t>
            </a:r>
          </a:p>
          <a:p>
            <a:r>
              <a:rPr lang="en-US" dirty="0"/>
              <a:t>Your rate of winning games is 60%. </a:t>
            </a:r>
          </a:p>
          <a:p>
            <a:r>
              <a:rPr lang="en-US" dirty="0"/>
              <a:t>What is the distribution of your expected number of wins?</a:t>
            </a:r>
          </a:p>
          <a:p>
            <a:endParaRPr lang="en-US" dirty="0"/>
          </a:p>
          <a:p>
            <a:r>
              <a:rPr lang="en-US" dirty="0"/>
              <a:t>This is the negative binomial distribution…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negative binomial distribution:</a:t>
            </a:r>
          </a:p>
          <a:p>
            <a:r>
              <a:rPr lang="en-US" dirty="0"/>
              <a:t>The # of wins (k) before we see r losses….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k wins</a:t>
            </a:r>
          </a:p>
          <a:p>
            <a:r>
              <a:rPr lang="en-US" dirty="0"/>
              <a:t>                  r losses</a:t>
            </a:r>
          </a:p>
          <a:p>
            <a:r>
              <a:rPr lang="en-US" dirty="0"/>
              <a:t>	</a:t>
            </a:r>
            <a:r>
              <a:rPr lang="en-US" dirty="0" err="1"/>
              <a:t>prob</a:t>
            </a:r>
            <a:r>
              <a:rPr lang="en-US" dirty="0"/>
              <a:t> = p is the probability of a </a:t>
            </a:r>
            <a:r>
              <a:rPr lang="en-US" dirty="0">
                <a:solidFill>
                  <a:srgbClr val="FF0000"/>
                </a:solidFill>
              </a:rPr>
              <a:t>loss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 = # of wins …</a:t>
            </a:r>
          </a:p>
          <a:p>
            <a:r>
              <a:rPr lang="en-US" dirty="0"/>
              <a:t>r = # of losses before you are dropped from the tournament</a:t>
            </a:r>
          </a:p>
          <a:p>
            <a:r>
              <a:rPr lang="en-US" dirty="0"/>
              <a:t>P = 0.4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(so the probability of win = 0.6)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625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probability of each individual sequence of wins and losses is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196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5300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last game must be a loss, there are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876800"/>
            <a:ext cx="771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4964668"/>
            <a:ext cx="29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ways of organizing the “flips”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5562600"/>
            <a:ext cx="594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The PDF is defined by multiplying these two values together…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simulate 10,000 tournaments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"/>
            <a:ext cx="56483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593467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https://github.com/afodor/metagenomicsTools/blob/master/src/classExamples/simDist/negativeBinomial.txt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8006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-38100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R, of course, has this distribution built in…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7915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1422</Words>
  <Application>Microsoft Office PowerPoint</Application>
  <PresentationFormat>On-screen Show (4:3)</PresentationFormat>
  <Paragraphs>221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53</cp:revision>
  <dcterms:created xsi:type="dcterms:W3CDTF">2006-08-16T00:00:00Z</dcterms:created>
  <dcterms:modified xsi:type="dcterms:W3CDTF">2019-02-12T01:27:43Z</dcterms:modified>
</cp:coreProperties>
</file>