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6" r:id="rId3"/>
    <p:sldId id="258" r:id="rId4"/>
    <p:sldId id="259" r:id="rId5"/>
    <p:sldId id="257" r:id="rId6"/>
    <p:sldId id="260" r:id="rId7"/>
    <p:sldId id="261" r:id="rId8"/>
    <p:sldId id="263" r:id="rId9"/>
    <p:sldId id="268" r:id="rId10"/>
    <p:sldId id="269" r:id="rId11"/>
    <p:sldId id="270" r:id="rId12"/>
    <p:sldId id="271" r:id="rId13"/>
    <p:sldId id="273" r:id="rId14"/>
    <p:sldId id="264" r:id="rId15"/>
    <p:sldId id="265" r:id="rId16"/>
    <p:sldId id="266" r:id="rId17"/>
    <p:sldId id="282" r:id="rId18"/>
    <p:sldId id="267" r:id="rId19"/>
    <p:sldId id="283" r:id="rId20"/>
    <p:sldId id="286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4" r:id="rId32"/>
    <p:sldId id="296" r:id="rId33"/>
    <p:sldId id="298" r:id="rId34"/>
    <p:sldId id="300" r:id="rId35"/>
    <p:sldId id="301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6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A819-6E69-4C95-9425-B1A17AA83B4D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1BF15-E86A-42CB-842E-186097806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9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3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9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2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4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7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6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8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0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9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96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6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0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2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53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9.wmf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8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64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9.wmf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114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762000"/>
            <a:ext cx="5253037" cy="256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554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 distribution is built on the Chi-square distribution…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0000">
            <a:off x="714523" y="3200400"/>
            <a:ext cx="5029200" cy="333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3000" y="4876800"/>
            <a:ext cx="52578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410200"/>
            <a:ext cx="44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Neter</a:t>
            </a:r>
            <a:r>
              <a:rPr lang="en-US" dirty="0" smtClean="0"/>
              <a:t> et al - </a:t>
            </a:r>
            <a:r>
              <a:rPr lang="en-US" b="1" dirty="0" smtClean="0"/>
              <a:t>Applied Linear Statistical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1341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609600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pf</a:t>
            </a:r>
            <a:r>
              <a:rPr lang="en-US" dirty="0" smtClean="0"/>
              <a:t>, </a:t>
            </a:r>
            <a:r>
              <a:rPr lang="en-US" dirty="0" err="1" smtClean="0"/>
              <a:t>qf</a:t>
            </a:r>
            <a:r>
              <a:rPr lang="en-US" dirty="0" smtClean="0"/>
              <a:t>, </a:t>
            </a:r>
            <a:r>
              <a:rPr lang="en-US" dirty="0" err="1" smtClean="0"/>
              <a:t>rf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781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guess how to use these methods without looking at the documentation…</a:t>
            </a:r>
          </a:p>
          <a:p>
            <a:r>
              <a:rPr lang="en-US" dirty="0" smtClean="0"/>
              <a:t>Here is a demonstration that the definition of F is correct…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45148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946322"/>
            <a:ext cx="5000625" cy="522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724400" y="1065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990600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60116" y="1676400"/>
            <a:ext cx="711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know if B1 is significantly different than 0.</a:t>
            </a:r>
          </a:p>
          <a:p>
            <a:endParaRPr lang="en-US" dirty="0" smtClean="0"/>
          </a:p>
          <a:p>
            <a:r>
              <a:rPr lang="en-US" dirty="0" smtClean="0"/>
              <a:t>In the previous lecture, we saw how to do this with the t-distribution.</a:t>
            </a:r>
          </a:p>
          <a:p>
            <a:r>
              <a:rPr lang="en-US" dirty="0" smtClean="0"/>
              <a:t>That’s what R gives us when we type summary()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956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876801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5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we can compare the error of the 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10022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2638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571875" y="15240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1371600" imgH="304560" progId="Equation.3">
                  <p:embed/>
                </p:oleObj>
              </mc:Choice>
              <mc:Fallback>
                <p:oleObj name="Equation" r:id="rId5" imgW="13716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524000"/>
                        <a:ext cx="205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135868"/>
            <a:ext cx="7022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error would we have if B1 is equal to 0 in 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	Y = B</a:t>
            </a:r>
            <a:r>
              <a:rPr lang="en-US" baseline="-25000" dirty="0" smtClean="0"/>
              <a:t>0</a:t>
            </a:r>
            <a:r>
              <a:rPr lang="en-US" dirty="0" smtClean="0"/>
              <a:t> + e </a:t>
            </a:r>
          </a:p>
          <a:p>
            <a:endParaRPr lang="en-US" dirty="0" smtClean="0"/>
          </a:p>
          <a:p>
            <a:r>
              <a:rPr lang="en-US" dirty="0" smtClean="0"/>
              <a:t>The value of B</a:t>
            </a:r>
            <a:r>
              <a:rPr lang="en-US" baseline="-25000" dirty="0" smtClean="0"/>
              <a:t>0 </a:t>
            </a:r>
            <a:r>
              <a:rPr lang="en-US" dirty="0" smtClean="0"/>
              <a:t>that minimizes the error is just the mean.</a:t>
            </a:r>
          </a:p>
          <a:p>
            <a:r>
              <a:rPr lang="en-US" dirty="0" smtClean="0"/>
              <a:t>So the sum squared error is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are 2 parameters with 10 data points)  </a:t>
            </a:r>
            <a:endParaRPr lang="en-US" dirty="0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352801" y="4442324"/>
          <a:ext cx="1066800" cy="43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7" imgW="749160" imgH="304560" progId="Equation.3">
                  <p:embed/>
                </p:oleObj>
              </mc:Choice>
              <mc:Fallback>
                <p:oleObj name="Equation" r:id="rId7" imgW="749160" imgH="304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4442324"/>
                        <a:ext cx="1066800" cy="434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4572000"/>
            <a:ext cx="2371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14400" y="5181600"/>
            <a:ext cx="722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9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is 1 parameter with n=10)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05740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( 13660 – 60 ) / (9-8 )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2514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58381" y="2590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(60)/ (8)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2373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2057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(13600) / 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67200" y="2514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2590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297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2297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1813.3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3200400"/>
            <a:ext cx="5551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parameter didn’t make much of a difference, </a:t>
            </a:r>
          </a:p>
          <a:p>
            <a:r>
              <a:rPr lang="en-US" dirty="0" smtClean="0"/>
              <a:t>the full and reduced error would be similar….</a:t>
            </a:r>
          </a:p>
          <a:p>
            <a:r>
              <a:rPr lang="en-US" dirty="0" smtClean="0"/>
              <a:t>In this case, the extra parameter makes a huge difference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40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say, this is F distributed with </a:t>
            </a:r>
            <a:r>
              <a:rPr lang="en-US" dirty="0" err="1" smtClean="0"/>
              <a:t>df</a:t>
            </a:r>
            <a:r>
              <a:rPr lang="en-US" dirty="0" smtClean="0"/>
              <a:t> = (1,8)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00600"/>
            <a:ext cx="331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12404"/>
            <a:ext cx="5029200" cy="15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 flipH="1">
            <a:off x="4114800" y="5334000"/>
            <a:ext cx="498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R does when we type ANOVA (lm)</a:t>
            </a:r>
          </a:p>
          <a:p>
            <a:r>
              <a:rPr lang="en-US" dirty="0" smtClean="0"/>
              <a:t>Zeros out the parameters and asks whether </a:t>
            </a:r>
          </a:p>
          <a:p>
            <a:r>
              <a:rPr lang="en-US" dirty="0" smtClean="0"/>
              <a:t>the error changes by a significant amount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nthony\Desktop\regression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685800"/>
            <a:ext cx="4724400" cy="5910263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15400" y="381000"/>
            <a:ext cx="533400" cy="624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125" y="725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/>
        </p:nvGraphicFramePr>
        <p:xfrm>
          <a:off x="477837" y="801688"/>
          <a:ext cx="333216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5" imgW="1460160" imgH="482400" progId="Equation.3">
                  <p:embed/>
                </p:oleObj>
              </mc:Choice>
              <mc:Fallback>
                <p:oleObj name="Equation" r:id="rId5" imgW="14601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" y="801688"/>
                        <a:ext cx="3332163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514850" y="3549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496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57200" y="2316162"/>
          <a:ext cx="304958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9" imgW="1257120" imgH="583920" progId="Equation.3">
                  <p:embed/>
                </p:oleObj>
              </mc:Choice>
              <mc:Fallback>
                <p:oleObj name="Equation" r:id="rId9" imgW="125712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16162"/>
                        <a:ext cx="3049587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04800" y="3962400"/>
          <a:ext cx="335915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1" imgW="1384200" imgH="838080" progId="Equation.3">
                  <p:embed/>
                </p:oleObj>
              </mc:Choice>
              <mc:Fallback>
                <p:oleObj name="Equation" r:id="rId11" imgW="1384200" imgH="838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62400"/>
                        <a:ext cx="3359150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76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Visually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0"/>
            <a:ext cx="44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Neter</a:t>
            </a:r>
            <a:r>
              <a:rPr lang="en-US" dirty="0" smtClean="0"/>
              <a:t> et al - </a:t>
            </a:r>
            <a:r>
              <a:rPr lang="en-US" b="1" dirty="0" smtClean="0"/>
              <a:t>Applied Linear Statistical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1137"/>
            <a:ext cx="27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can define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as:</a:t>
            </a:r>
          </a:p>
          <a:p>
            <a:endParaRPr lang="en-US" dirty="0" smtClean="0"/>
          </a:p>
          <a:p>
            <a:r>
              <a:rPr lang="en-US" dirty="0" smtClean="0"/>
              <a:t>	  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762000"/>
          <a:ext cx="335915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1384200" imgH="838080" progId="Equation.3">
                  <p:embed/>
                </p:oleObj>
              </mc:Choice>
              <mc:Fallback>
                <p:oleObj name="Equation" r:id="rId4" imgW="138420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3359150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1000" y="2971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96913" y="3184525"/>
          <a:ext cx="34813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6" imgW="1434960" imgH="558720" progId="Equation.3">
                  <p:embed/>
                </p:oleObj>
              </mc:Choice>
              <mc:Fallback>
                <p:oleObj name="Equation" r:id="rId6" imgW="1434960" imgH="55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184525"/>
                        <a:ext cx="3481387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3400" y="5029200"/>
          <a:ext cx="3886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8" imgW="1828800" imgH="393480" progId="Equation.3">
                  <p:embed/>
                </p:oleObj>
              </mc:Choice>
              <mc:Fallback>
                <p:oleObj name="Equation" r:id="rId8" imgW="18288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38862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5822" y="1598474"/>
            <a:ext cx="271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sum squared ( SSTO )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895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sum squared (SSR) </a:t>
            </a: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3810000"/>
            <a:ext cx="442226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4267200" y="6248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8600" y="6019800"/>
            <a:ext cx="372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measures how much variance your</a:t>
            </a:r>
          </a:p>
          <a:p>
            <a:r>
              <a:rPr lang="en-US" dirty="0" smtClean="0"/>
              <a:t>model captures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29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is the Pearson Correlation co-efficient (which is likely familiar to all of you!)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42" y="381000"/>
            <a:ext cx="58116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94" y="3135868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942" y="38100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0458" y="4191000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" y="4648200"/>
            <a:ext cx="7724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6488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370427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&gt; r &lt;- sum(( X- mean(X)) * (Y - mean(Y)))  </a:t>
            </a:r>
          </a:p>
          <a:p>
            <a:r>
              <a:rPr lang="en-US" sz="1600" dirty="0" smtClean="0"/>
              <a:t>/ (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(sum((X-mean(X)) * (X-mean(X)) )) *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(sum((Y-mean(Y)) * (Y-mean(Y)) )))</a:t>
            </a:r>
          </a:p>
          <a:p>
            <a:r>
              <a:rPr lang="en-US" sz="1600" dirty="0" smtClean="0"/>
              <a:t>&gt; r * r</a:t>
            </a:r>
          </a:p>
          <a:p>
            <a:r>
              <a:rPr lang="en-US" sz="1600" dirty="0" smtClean="0"/>
              <a:t>[1] 0.9956076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1668"/>
            <a:ext cx="4442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 &lt;- c(30,20,60,80,40,50,60,30,70,60)</a:t>
            </a:r>
          </a:p>
          <a:p>
            <a:r>
              <a:rPr lang="en-US" dirty="0" smtClean="0"/>
              <a:t> Y &lt;- c(73,50,128,170,87,108,135,69,148,132)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16100" y="1030069"/>
          <a:ext cx="393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93480" imgH="2286000" progId="Equation.3">
                  <p:embed/>
                </p:oleObj>
              </mc:Choice>
              <mc:Fallback>
                <p:oleObj name="Equation" r:id="rId4" imgW="393480" imgH="228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030069"/>
                        <a:ext cx="3937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798319" y="5450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3118" y="1944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1106269"/>
          <a:ext cx="330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30120" imgH="2286000" progId="Equation.3">
                  <p:embed/>
                </p:oleObj>
              </mc:Choice>
              <mc:Fallback>
                <p:oleObj name="Equation" r:id="rId6" imgW="330120" imgH="2286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106269"/>
                        <a:ext cx="3302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94150" y="1868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735952" y="18799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130550" y="1030069"/>
          <a:ext cx="228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228600" imgH="2286000" progId="Equation.3">
                  <p:embed/>
                </p:oleObj>
              </mc:Choice>
              <mc:Fallback>
                <p:oleObj name="Equation" r:id="rId8" imgW="228600" imgH="2286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030069"/>
                        <a:ext cx="2286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1400" y="176998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734050" y="1080869"/>
          <a:ext cx="342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0" imgW="342720" imgH="2336760" progId="Equation.3">
                  <p:embed/>
                </p:oleObj>
              </mc:Choice>
              <mc:Fallback>
                <p:oleObj name="Equation" r:id="rId10" imgW="342720" imgH="2336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1080869"/>
                        <a:ext cx="342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05400" y="179206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620869"/>
            <a:ext cx="545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least square fit finds B0 and B1 to guarantee that </a:t>
            </a:r>
          </a:p>
          <a:p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61100" y="3620869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2" imgW="1358640" imgH="304560" progId="Equation.3">
                  <p:embed/>
                </p:oleObj>
              </mc:Choice>
              <mc:Fallback>
                <p:oleObj name="Equation" r:id="rId12" imgW="135864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3620869"/>
                        <a:ext cx="1358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38494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minimum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28700" y="4495800"/>
            <a:ext cx="3848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81600" y="4038600"/>
            <a:ext cx="2819400" cy="26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if we scramble the Y data, the significance of the relationship is lost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5753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962400"/>
            <a:ext cx="29155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733800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343400"/>
            <a:ext cx="2571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411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residuals for the reduced model haven’t changed:</a:t>
            </a:r>
            <a:endParaRPr lang="en-US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257800"/>
            <a:ext cx="3190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4888468"/>
            <a:ext cx="540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full model now doesn’t explain very much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715000"/>
            <a:ext cx="600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(reduced-full) / full = ((13660-13400.12) / 1 ) / (13400.12/8)  =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94360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F-statistic = 0.1552;  </a:t>
            </a:r>
            <a:endParaRPr lang="en-US" dirty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115050"/>
            <a:ext cx="2886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3429000" y="2209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990601"/>
            <a:ext cx="3581400" cy="136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3337"/>
            <a:ext cx="5867400" cy="374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676400" y="23649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919405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 on the residuals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0" y="3126937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443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824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9800" y="3355537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441137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1907737"/>
            <a:ext cx="196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derived errors 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1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45352" y="41937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09800" y="41175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543300" y="4765237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4991100" y="4308037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4800600" y="4919006"/>
            <a:ext cx="353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( sum( residuals)) / model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( 60 / 8 )  = 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7086600" y="44223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498537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 test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26717" y="228600"/>
            <a:ext cx="8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summary, R fits the linear model and gives us a great deal of information on the fit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105400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F statistic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19475"/>
            <a:ext cx="5314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95400" y="838200"/>
          <a:ext cx="335915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5" imgW="1384200" imgH="838080" progId="Equation.3">
                  <p:embed/>
                </p:oleObj>
              </mc:Choice>
              <mc:Fallback>
                <p:oleObj name="Equation" r:id="rId5" imgW="138420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3359150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2095500" y="32385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657600" y="3657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3048000"/>
            <a:ext cx="523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1 since there</a:t>
            </a:r>
          </a:p>
          <a:p>
            <a:r>
              <a:rPr lang="en-US" dirty="0" smtClean="0"/>
              <a:t>is one parameter different between reduced and full)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334000" y="4038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821668"/>
            <a:ext cx="19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F-test</a:t>
            </a:r>
            <a:endParaRPr 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5334000"/>
          <a:ext cx="30495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7" imgW="1257120" imgH="583920" progId="Equation.3">
                  <p:embed/>
                </p:oleObj>
              </mc:Choice>
              <mc:Fallback>
                <p:oleObj name="Equation" r:id="rId7" imgW="125712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049587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438400" y="4648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12119" y="4992469"/>
            <a:ext cx="503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8 since we estimate two</a:t>
            </a:r>
          </a:p>
          <a:p>
            <a:r>
              <a:rPr lang="en-US" dirty="0" smtClean="0"/>
              <a:t>parameters from 10 data points)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810000" y="4495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786" y="164068"/>
            <a:ext cx="745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ANOVA() </a:t>
            </a:r>
            <a:r>
              <a:rPr lang="en-US" dirty="0" smtClean="0"/>
              <a:t>adds parameters one at a time </a:t>
            </a:r>
            <a:r>
              <a:rPr lang="en-US" dirty="0" smtClean="0"/>
              <a:t>and </a:t>
            </a:r>
            <a:r>
              <a:rPr lang="en-US" dirty="0" smtClean="0"/>
              <a:t>evaluates significance in that </a:t>
            </a:r>
            <a:r>
              <a:rPr lang="en-US" dirty="0" smtClean="0"/>
              <a:t>way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67056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217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Previously: We saw the two sample t-test.</a:t>
            </a:r>
          </a:p>
          <a:p>
            <a:endParaRPr lang="en-US" dirty="0" smtClean="0"/>
          </a:p>
          <a:p>
            <a:r>
              <a:rPr lang="en-US" dirty="0" smtClean="0"/>
              <a:t>So consider two samples (weight of mice on Drug A vs. Drug B)</a:t>
            </a:r>
          </a:p>
          <a:p>
            <a:r>
              <a:rPr lang="en-US" dirty="0" smtClean="0"/>
              <a:t>Consider the equal variance version of the t-test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err="1" smtClean="0">
                <a:latin typeface="Courier" pitchFamily="49" charset="0"/>
              </a:rPr>
              <a:t>t.test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var.equal</a:t>
            </a:r>
            <a:r>
              <a:rPr lang="en-US" dirty="0" smtClean="0">
                <a:latin typeface="Courier" pitchFamily="49" charset="0"/>
              </a:rPr>
              <a:t>=TRUE)</a:t>
            </a:r>
            <a:endParaRPr lang="en-US" dirty="0">
              <a:latin typeface="Courier" pitchFamily="49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76600"/>
            <a:ext cx="5848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21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the ANOVA version of the t-test, the samples must have equal variance!)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make an alternative version of this test cast as an ANOVA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smtClean="0">
                <a:latin typeface="Courier" pitchFamily="49" charset="0"/>
              </a:rPr>
              <a:t>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&lt;- c(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) )</a:t>
            </a:r>
          </a:p>
          <a:p>
            <a:r>
              <a:rPr lang="en-US" dirty="0" smtClean="0">
                <a:latin typeface="Courier" pitchFamily="49" charset="0"/>
              </a:rPr>
              <a:t>( categories &lt;- c( rep('A', length(a)), rep('B', length(b)) ) )</a:t>
            </a:r>
          </a:p>
          <a:p>
            <a:r>
              <a:rPr lang="en-US" dirty="0" smtClean="0">
                <a:latin typeface="Courier" pitchFamily="49" charset="0"/>
              </a:rPr>
              <a:t>( categories &lt;- factor(categories) ) </a:t>
            </a:r>
          </a:p>
          <a:p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 &lt;- lm(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~ categories, x=TRUE)</a:t>
            </a:r>
          </a:p>
          <a:p>
            <a:r>
              <a:rPr lang="en-US" dirty="0" err="1" smtClean="0">
                <a:latin typeface="Courier" pitchFamily="49" charset="0"/>
              </a:rPr>
              <a:t>anova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61591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133600" y="4265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581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tell  R that we have a categorical variable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369" y="4724400"/>
            <a:ext cx="231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ONE-way </a:t>
            </a:r>
          </a:p>
          <a:p>
            <a:r>
              <a:rPr lang="en-US" dirty="0" smtClean="0"/>
              <a:t>ANOVA (with 2 levels)</a:t>
            </a:r>
          </a:p>
          <a:p>
            <a:endParaRPr lang="en-US" dirty="0" smtClean="0"/>
          </a:p>
          <a:p>
            <a:r>
              <a:rPr lang="en-US" dirty="0" smtClean="0"/>
              <a:t>One factor (two levels)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8" y="20574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082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133600"/>
          <a:ext cx="25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8" imgW="253800" imgH="2082600" progId="Equation.3">
                  <p:embed/>
                </p:oleObj>
              </mc:Choice>
              <mc:Fallback>
                <p:oleObj name="Equation" r:id="rId8" imgW="253800" imgH="20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133600"/>
                        <a:ext cx="2540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292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1082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10" imgW="355320" imgH="2133360" progId="Equation.3">
                  <p:embed/>
                </p:oleObj>
              </mc:Choice>
              <mc:Fallback>
                <p:oleObj name="Equation" r:id="rId10" imgW="355320" imgH="2133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1082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2895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0" y="1219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43400" y="5410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8" y="20574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082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8" imgW="355320" imgH="2133360" progId="Equation.3">
                  <p:embed/>
                </p:oleObj>
              </mc:Choice>
              <mc:Fallback>
                <p:oleObj name="Equation" r:id="rId8" imgW="355320" imgH="2133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1082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 f=: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676400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( 3.208889 - 1.488 )  / 1 )  / (1.488 /7 )  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6005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2895600" y="42672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62200"/>
            <a:ext cx="4881562" cy="361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953000"/>
            <a:ext cx="4343400" cy="168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>
            <a:off x="0" y="48006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6400800"/>
            <a:ext cx="537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t.test</a:t>
            </a:r>
            <a:r>
              <a:rPr lang="en-US" dirty="0" smtClean="0"/>
              <a:t>, </a:t>
            </a:r>
            <a:r>
              <a:rPr lang="en-US" dirty="0" err="1" smtClean="0"/>
              <a:t>anova</a:t>
            </a:r>
            <a:r>
              <a:rPr lang="en-US" dirty="0" smtClean="0"/>
              <a:t> and summary all yield identical results..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54197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43200" y="457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52400"/>
            <a:ext cx="491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setting “x=true”, we can keep R’s version of the </a:t>
            </a:r>
          </a:p>
          <a:p>
            <a:r>
              <a:rPr lang="en-US" dirty="0" smtClean="0"/>
              <a:t>matrices used to find the parameters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B and the mean of 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0"/>
            <a:ext cx="621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previous slide, A is the “background” ; B is compared to A.</a:t>
            </a:r>
          </a:p>
          <a:p>
            <a:endParaRPr lang="en-US" dirty="0" smtClean="0"/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r>
              <a:rPr lang="en-US" dirty="0" smtClean="0"/>
              <a:t> ; now “B” is the background</a:t>
            </a:r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066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1447800"/>
            <a:ext cx="990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29" y="966788"/>
            <a:ext cx="4481971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5536176" y="2710934"/>
            <a:ext cx="1143000" cy="8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79176" y="252626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B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05400" y="38862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" y="64124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the 2 level ANOVA it doesn’t matter which is “background”; we get the same p-value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38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18" y="7620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128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8" imgW="253800" imgH="2082600" progId="Equation.3">
                  <p:embed/>
                </p:oleObj>
              </mc:Choice>
              <mc:Fallback>
                <p:oleObj name="Equation" r:id="rId8" imgW="253800" imgH="20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838200"/>
                        <a:ext cx="2540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10" imgW="355320" imgH="2133360" progId="Equation.3">
                  <p:embed/>
                </p:oleObj>
              </mc:Choice>
              <mc:Fallback>
                <p:oleObj name="Equation" r:id="rId10" imgW="355320" imgH="2133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8128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518" y="3200400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“B” as the background….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47718" y="37338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12" imgW="368280" imgH="2082600" progId="Equation.3">
                  <p:embed/>
                </p:oleObj>
              </mc:Choice>
              <mc:Fallback>
                <p:oleObj name="Equation" r:id="rId12" imgW="368280" imgH="20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18" y="37338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1118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362200" y="37846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13" imgW="228600" imgH="2082600" progId="Equation.3">
                  <p:embed/>
                </p:oleObj>
              </mc:Choice>
              <mc:Fallback>
                <p:oleObj name="Equation" r:id="rId13" imgW="228600" imgH="208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846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81200" y="457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187700" y="3810000"/>
          <a:ext cx="25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14" imgW="253800" imgH="2082600" progId="Equation.3">
                  <p:embed/>
                </p:oleObj>
              </mc:Choice>
              <mc:Fallback>
                <p:oleObj name="Equation" r:id="rId14" imgW="253800" imgH="208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810000"/>
                        <a:ext cx="2540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19400" y="459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835400" y="37846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16" imgW="355320" imgH="2133360" progId="Equation.3">
                  <p:embed/>
                </p:oleObj>
              </mc:Choice>
              <mc:Fallback>
                <p:oleObj name="Equation" r:id="rId16" imgW="355320" imgH="2133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37846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3505200" y="4572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19998" y="6120825"/>
            <a:ext cx="868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the 2 level case, these models produce identical inference (it doesn’t matter which is background);</a:t>
            </a:r>
          </a:p>
          <a:p>
            <a:r>
              <a:rPr lang="en-US" sz="1600" dirty="0" smtClean="0"/>
              <a:t>This gets more complicated as we move to multiple levels.</a:t>
            </a:r>
            <a:endParaRPr lang="en-US" sz="1600" dirty="0"/>
          </a:p>
        </p:txBody>
      </p:sp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648200" y="3200400"/>
            <a:ext cx="369495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18" y="7620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128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8" imgW="253800" imgH="2082600" progId="Equation.3">
                  <p:embed/>
                </p:oleObj>
              </mc:Choice>
              <mc:Fallback>
                <p:oleObj name="Equation" r:id="rId8" imgW="253800" imgH="20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838200"/>
                        <a:ext cx="2540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10" imgW="355320" imgH="2133360" progId="Equation.3">
                  <p:embed/>
                </p:oleObj>
              </mc:Choice>
              <mc:Fallback>
                <p:oleObj name="Equation" r:id="rId10" imgW="355320" imgH="2133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8128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3352800"/>
            <a:ext cx="5070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credit: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Prove in general for the above model that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mean(A) and B</a:t>
            </a:r>
            <a:r>
              <a:rPr lang="en-US" baseline="-25000" dirty="0" smtClean="0"/>
              <a:t>1</a:t>
            </a:r>
            <a:r>
              <a:rPr lang="en-US" dirty="0" smtClean="0"/>
              <a:t> = mean(B)- mean(A)</a:t>
            </a:r>
          </a:p>
          <a:p>
            <a:endParaRPr lang="en-US" dirty="0" smtClean="0"/>
          </a:p>
          <a:p>
            <a:endParaRPr lang="en-US" baseline="-25000" dirty="0" smtClean="0"/>
          </a:p>
          <a:p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Proof!  From Brittany Smith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54102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0800" y="6400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190500"/>
            <a:ext cx="52673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98474"/>
            <a:ext cx="8128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Towards multivariate models.	</a:t>
            </a:r>
          </a:p>
          <a:p>
            <a:endParaRPr lang="en-US" dirty="0" smtClean="0"/>
          </a:p>
          <a:p>
            <a:r>
              <a:rPr lang="en-US" dirty="0" smtClean="0"/>
              <a:t>	One WAY-</a:t>
            </a:r>
            <a:r>
              <a:rPr lang="en-US" dirty="0" err="1" smtClean="0"/>
              <a:t>Anova</a:t>
            </a:r>
            <a:r>
              <a:rPr lang="en-US" dirty="0" smtClean="0"/>
              <a:t> with multiple levels.</a:t>
            </a:r>
          </a:p>
          <a:p>
            <a:r>
              <a:rPr lang="en-US" dirty="0" smtClean="0"/>
              <a:t>	Combining regression and t-test (Analysis of covariance)</a:t>
            </a:r>
          </a:p>
          <a:p>
            <a:r>
              <a:rPr lang="en-US" dirty="0" smtClean="0"/>
              <a:t>	Multiple ANOVAs and regressions (with interaction terms)</a:t>
            </a:r>
          </a:p>
          <a:p>
            <a:r>
              <a:rPr lang="en-US" dirty="0" smtClean="0"/>
              <a:t>	Using Principle Component Analysis (PCA) to attack multi-dimensional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8591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5076" y="504086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6200"/>
            <a:ext cx="54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get R to give us all of the pieces used in </a:t>
            </a:r>
            <a:r>
              <a:rPr lang="en-US" smtClean="0"/>
              <a:t>the fit…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43400" y="4724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38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this even more concise…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al: The elements of Statistical Learning</a:t>
            </a:r>
          </a:p>
          <a:p>
            <a:r>
              <a:rPr lang="en-US" dirty="0" smtClean="0">
                <a:hlinkClick r:id="rId4"/>
              </a:rPr>
              <a:t>http://www-stat.stanford.edu/~tibs/ElemStatLearn/download.html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find least square parameters easily with a few line of matrix manipulation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671513"/>
            <a:ext cx="66675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1338</Words>
  <Application>Microsoft Office PowerPoint</Application>
  <PresentationFormat>On-screen Show (4:3)</PresentationFormat>
  <Paragraphs>255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95</cp:revision>
  <dcterms:created xsi:type="dcterms:W3CDTF">2006-08-16T00:00:00Z</dcterms:created>
  <dcterms:modified xsi:type="dcterms:W3CDTF">2016-03-13T05:03:13Z</dcterms:modified>
</cp:coreProperties>
</file>